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2"/>
    <p:restoredTop sz="94571"/>
  </p:normalViewPr>
  <p:slideViewPr>
    <p:cSldViewPr snapToGrid="0" snapToObjects="1">
      <p:cViewPr varScale="1">
        <p:scale>
          <a:sx n="80" d="100"/>
          <a:sy n="80" d="100"/>
        </p:scale>
        <p:origin x="136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26"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7"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2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1"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2"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34"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5"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8"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39"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5"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7"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9"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0"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685800" y="1122480"/>
            <a:ext cx="7771680" cy="11064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1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5"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6"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18"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0"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85800" y="1122480"/>
            <a:ext cx="7771680" cy="2386800"/>
          </a:xfrm>
          <a:prstGeom prst="rect">
            <a:avLst/>
          </a:prstGeom>
        </p:spPr>
        <p:txBody>
          <a:bodyPr lIns="0" tIns="0" rIns="0" bIns="0" anchor="ctr"/>
          <a:lstStyle/>
          <a:p>
            <a:pPr algn="ctr"/>
            <a:endParaRPr lang="en-US" sz="4400" b="0" strike="noStrike" spc="-1">
              <a:latin typeface="Arial"/>
            </a:endParaRPr>
          </a:p>
        </p:txBody>
      </p:sp>
      <p:sp>
        <p:nvSpPr>
          <p:cNvPr id="2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4"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Picture 7"/>
          <p:cNvPicPr/>
          <p:nvPr/>
        </p:nvPicPr>
        <p:blipFill>
          <a:blip r:embed="rId14" cstate="print">
            <a:extLst>
              <a:ext uri="{28A0092B-C50C-407E-A947-70E740481C1C}">
                <a14:useLocalDpi xmlns:a14="http://schemas.microsoft.com/office/drawing/2010/main"/>
              </a:ext>
            </a:extLst>
          </a:blip>
          <a:stretch/>
        </p:blipFill>
        <p:spPr>
          <a:xfrm>
            <a:off x="0" y="5948280"/>
            <a:ext cx="3028320" cy="909000"/>
          </a:xfrm>
          <a:prstGeom prst="rect">
            <a:avLst/>
          </a:prstGeom>
          <a:ln>
            <a:noFill/>
          </a:ln>
        </p:spPr>
      </p:pic>
      <p:sp>
        <p:nvSpPr>
          <p:cNvPr id="5" name="CustomShape 1"/>
          <p:cNvSpPr/>
          <p:nvPr/>
        </p:nvSpPr>
        <p:spPr>
          <a:xfrm>
            <a:off x="3029040" y="6024960"/>
            <a:ext cx="6114240" cy="832320"/>
          </a:xfrm>
          <a:prstGeom prst="rect">
            <a:avLst/>
          </a:prstGeom>
          <a:gradFill rotWithShape="0">
            <a:gsLst>
              <a:gs pos="0">
                <a:srgbClr val="7030A0">
                  <a:alpha val="50000"/>
                </a:srgbClr>
              </a:gs>
              <a:gs pos="100000">
                <a:schemeClr val="accent5">
                  <a:lumMod val="20000"/>
                  <a:lumOff val="80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2" name="CustomShape 2"/>
          <p:cNvSpPr/>
          <p:nvPr/>
        </p:nvSpPr>
        <p:spPr>
          <a:xfrm rot="16200000">
            <a:off x="-2666160" y="2667240"/>
            <a:ext cx="5947560" cy="6141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000" b="0" strike="noStrike" spc="-1">
                <a:solidFill>
                  <a:srgbClr val="FFFFFF"/>
                </a:solidFill>
                <a:latin typeface="Arial"/>
                <a:ea typeface="DejaVu Sans"/>
              </a:rPr>
              <a:t>DMR MRSEC Program</a:t>
            </a:r>
            <a:endParaRPr lang="en-US" sz="2000" b="0" strike="noStrike" spc="-1">
              <a:latin typeface="Arial"/>
            </a:endParaRPr>
          </a:p>
        </p:txBody>
      </p:sp>
      <p:sp>
        <p:nvSpPr>
          <p:cNvPr id="3" name="PlaceHolder 3"/>
          <p:cNvSpPr>
            <a:spLocks noGrp="1"/>
          </p:cNvSpPr>
          <p:nvPr>
            <p:ph type="title"/>
          </p:nvPr>
        </p:nvSpPr>
        <p:spPr>
          <a:xfrm>
            <a:off x="685800" y="1122480"/>
            <a:ext cx="7771680" cy="2386800"/>
          </a:xfrm>
          <a:prstGeom prst="rect">
            <a:avLst/>
          </a:prstGeom>
        </p:spPr>
        <p:txBody>
          <a:bodyPr lIns="0" tIns="0" rIns="0" bIns="0" anchor="ctr"/>
          <a:lstStyle/>
          <a:p>
            <a:r>
              <a:rPr lang="en-US" sz="1800" b="0" strike="noStrike" spc="-1">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CustomShape 1"/>
          <p:cNvSpPr/>
          <p:nvPr/>
        </p:nvSpPr>
        <p:spPr>
          <a:xfrm>
            <a:off x="609480" y="0"/>
            <a:ext cx="8533800" cy="943200"/>
          </a:xfrm>
          <a:prstGeom prst="rect">
            <a:avLst/>
          </a:prstGeom>
          <a:solidFill>
            <a:srgbClr val="009051"/>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800" b="1" strike="noStrike" spc="-1">
                <a:solidFill>
                  <a:srgbClr val="FFFFFF"/>
                </a:solidFill>
                <a:latin typeface="Arial"/>
                <a:ea typeface="DejaVu Sans"/>
              </a:rPr>
              <a:t>Materials Research Science and </a:t>
            </a:r>
            <a:endParaRPr lang="en-US" sz="2800" b="0" strike="noStrike" spc="-1">
              <a:latin typeface="Arial"/>
            </a:endParaRPr>
          </a:p>
          <a:p>
            <a:pPr algn="ctr">
              <a:lnSpc>
                <a:spcPct val="100000"/>
              </a:lnSpc>
            </a:pPr>
            <a:r>
              <a:rPr lang="en-US" sz="2800" b="1" strike="noStrike" spc="-1">
                <a:solidFill>
                  <a:srgbClr val="FFFFFF"/>
                </a:solidFill>
                <a:latin typeface="Arial"/>
                <a:ea typeface="DejaVu Sans"/>
              </a:rPr>
              <a:t>Engineering Centers</a:t>
            </a:r>
            <a:endParaRPr lang="en-US" sz="2800" b="0" strike="noStrike" spc="-1">
              <a:latin typeface="Arial"/>
            </a:endParaRPr>
          </a:p>
        </p:txBody>
      </p:sp>
      <p:sp>
        <p:nvSpPr>
          <p:cNvPr id="42" name="CustomShape 3"/>
          <p:cNvSpPr/>
          <p:nvPr/>
        </p:nvSpPr>
        <p:spPr>
          <a:xfrm>
            <a:off x="752040" y="1017360"/>
            <a:ext cx="275904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200" b="1" strike="noStrike" spc="-1">
                <a:solidFill>
                  <a:srgbClr val="000000"/>
                </a:solidFill>
                <a:latin typeface="News Gothic MT"/>
                <a:ea typeface="DejaVu Sans"/>
              </a:rPr>
              <a:t>MRSEC DMR-1719875</a:t>
            </a:r>
            <a:endParaRPr lang="en-US" sz="1200" b="0" strike="noStrike" spc="-1">
              <a:latin typeface="Arial"/>
            </a:endParaRPr>
          </a:p>
          <a:p>
            <a:pPr>
              <a:lnSpc>
                <a:spcPct val="100000"/>
              </a:lnSpc>
            </a:pPr>
            <a:r>
              <a:rPr lang="en-US" sz="1200" b="1" strike="noStrike" spc="-1">
                <a:solidFill>
                  <a:srgbClr val="000000"/>
                </a:solidFill>
                <a:latin typeface="News Gothic MT"/>
                <a:ea typeface="DejaVu Sans"/>
              </a:rPr>
              <a:t>2019 </a:t>
            </a:r>
            <a:endParaRPr lang="en-US" sz="1200" b="0" strike="noStrike" spc="-1">
              <a:latin typeface="Arial"/>
            </a:endParaRPr>
          </a:p>
        </p:txBody>
      </p:sp>
      <p:sp>
        <p:nvSpPr>
          <p:cNvPr id="43" name="CustomShape 4"/>
          <p:cNvSpPr/>
          <p:nvPr/>
        </p:nvSpPr>
        <p:spPr>
          <a:xfrm>
            <a:off x="4710240" y="1607524"/>
            <a:ext cx="4190400" cy="45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200" b="1" strike="noStrike" spc="-1" dirty="0">
                <a:solidFill>
                  <a:srgbClr val="000000"/>
                </a:solidFill>
                <a:latin typeface="News Gothic MT"/>
                <a:ea typeface="DejaVu Sans"/>
              </a:rPr>
              <a:t>Cornell Center for Materials Research: an NSF MRSEC</a:t>
            </a:r>
            <a:endParaRPr lang="en-US" sz="1200" b="0" strike="noStrike" spc="-1" dirty="0">
              <a:latin typeface="Arial"/>
            </a:endParaRPr>
          </a:p>
        </p:txBody>
      </p:sp>
      <p:sp>
        <p:nvSpPr>
          <p:cNvPr id="44" name="CustomShape 5"/>
          <p:cNvSpPr/>
          <p:nvPr/>
        </p:nvSpPr>
        <p:spPr>
          <a:xfrm>
            <a:off x="5212261" y="1017360"/>
            <a:ext cx="3243958" cy="637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800" b="1" strike="noStrike" spc="-1" dirty="0">
                <a:solidFill>
                  <a:srgbClr val="000000"/>
                </a:solidFill>
                <a:latin typeface="News Gothic MT"/>
                <a:ea typeface="FreeSans"/>
              </a:rPr>
              <a:t>Biomimetic design </a:t>
            </a:r>
          </a:p>
          <a:p>
            <a:pPr algn="ctr">
              <a:lnSpc>
                <a:spcPct val="100000"/>
              </a:lnSpc>
            </a:pPr>
            <a:r>
              <a:rPr lang="en-US" sz="1800" b="1" strike="noStrike" spc="-1" dirty="0">
                <a:solidFill>
                  <a:srgbClr val="000000"/>
                </a:solidFill>
                <a:latin typeface="News Gothic MT"/>
                <a:ea typeface="FreeSans"/>
              </a:rPr>
              <a:t>of 3D-printed cartilage </a:t>
            </a:r>
            <a:endParaRPr lang="en-US" sz="1800" b="0" strike="noStrike" spc="-1" dirty="0">
              <a:latin typeface="Arial"/>
            </a:endParaRPr>
          </a:p>
        </p:txBody>
      </p:sp>
      <p:sp>
        <p:nvSpPr>
          <p:cNvPr id="45" name="CustomShape 6"/>
          <p:cNvSpPr/>
          <p:nvPr/>
        </p:nvSpPr>
        <p:spPr>
          <a:xfrm>
            <a:off x="752040" y="1783402"/>
            <a:ext cx="3771720" cy="40572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400" b="0" strike="noStrike" spc="-1" dirty="0">
                <a:solidFill>
                  <a:srgbClr val="000000"/>
                </a:solidFill>
                <a:latin typeface="Arial"/>
                <a:ea typeface="FreeSans"/>
              </a:rPr>
              <a:t>One of the biggest challenges in developing materials that can be used for cartilage replacement and for cartilage tissue scaffolds is optimizing the material properties to compare to native cartilage tissue; a critical task, as the implanted specimens must withstand substantial dynamically-varying loads. The artificial tissue is required to be elastic, tough and resilient.</a:t>
            </a:r>
            <a:endParaRPr lang="en-US" sz="1400" b="0" strike="noStrike" spc="-1" dirty="0">
              <a:latin typeface="Arial"/>
            </a:endParaRPr>
          </a:p>
          <a:p>
            <a:pPr algn="just">
              <a:lnSpc>
                <a:spcPct val="100000"/>
              </a:lnSpc>
            </a:pPr>
            <a:r>
              <a:rPr lang="en-US" sz="1400" b="0" strike="noStrike" spc="-1" dirty="0">
                <a:solidFill>
                  <a:srgbClr val="000000"/>
                </a:solidFill>
                <a:latin typeface="Arial"/>
                <a:ea typeface="DejaVu Sans"/>
              </a:rPr>
              <a:t>Cornell researchers employ advanced </a:t>
            </a:r>
            <a:r>
              <a:rPr lang="en-US" sz="1400" b="0" strike="noStrike" spc="-1" dirty="0">
                <a:solidFill>
                  <a:srgbClr val="000000"/>
                </a:solidFill>
                <a:latin typeface="Arial"/>
                <a:ea typeface="FreeSans"/>
              </a:rPr>
              <a:t>3D printing technologies, along with bio-inspired design principles and multiscale predictive modeling to optimize the chemo-mechanical properties of </a:t>
            </a:r>
            <a:r>
              <a:rPr lang="en-US" sz="1400" b="0" strike="noStrike" spc="-1" dirty="0" err="1">
                <a:solidFill>
                  <a:srgbClr val="000000"/>
                </a:solidFill>
                <a:latin typeface="Arial"/>
                <a:ea typeface="FreeSans"/>
              </a:rPr>
              <a:t>bioprinted</a:t>
            </a:r>
            <a:r>
              <a:rPr lang="en-US" sz="1400" b="0" strike="noStrike" spc="-1" dirty="0">
                <a:solidFill>
                  <a:srgbClr val="000000"/>
                </a:solidFill>
                <a:latin typeface="Arial"/>
                <a:ea typeface="FreeSans"/>
              </a:rPr>
              <a:t> artificial cartilage. </a:t>
            </a:r>
            <a:r>
              <a:rPr lang="en-US" sz="1400" spc="-1" dirty="0">
                <a:solidFill>
                  <a:srgbClr val="000000"/>
                </a:solidFill>
                <a:latin typeface="Arial"/>
                <a:ea typeface="FreeSans"/>
              </a:rPr>
              <a:t>Optimal materials e</a:t>
            </a:r>
            <a:r>
              <a:rPr lang="en-US" sz="1400" b="0" strike="noStrike" spc="-1" dirty="0">
                <a:solidFill>
                  <a:srgbClr val="000000"/>
                </a:solidFill>
                <a:latin typeface="Arial"/>
                <a:ea typeface="FreeSans"/>
              </a:rPr>
              <a:t>xploit the natural similarities of cartilage and zwitterionic/collagen double network hydrogels.</a:t>
            </a:r>
            <a:endParaRPr lang="en-US" sz="1400" b="0" strike="noStrike" spc="-1" dirty="0">
              <a:latin typeface="Arial"/>
            </a:endParaRPr>
          </a:p>
        </p:txBody>
      </p:sp>
      <p:sp>
        <p:nvSpPr>
          <p:cNvPr id="46" name="CustomShape 7" descr="&#13;&#10;"/>
          <p:cNvSpPr/>
          <p:nvPr/>
        </p:nvSpPr>
        <p:spPr>
          <a:xfrm>
            <a:off x="4710240" y="5101794"/>
            <a:ext cx="4317849" cy="7900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100" b="0" strike="noStrike" spc="-1" dirty="0">
                <a:solidFill>
                  <a:srgbClr val="000000"/>
                </a:solidFill>
                <a:latin typeface="News Gothic MT"/>
                <a:ea typeface="DejaVu Sans"/>
              </a:rPr>
              <a:t>A base hydrogel, combined with collagen, allows for a mechanical response similar to natural cartilage. A small addition of collagen significantly enhances the mechanical properties.</a:t>
            </a:r>
            <a:endParaRPr lang="en-US" sz="1100" b="0" strike="noStrike" spc="-1" dirty="0">
              <a:latin typeface="Arial"/>
            </a:endParaRPr>
          </a:p>
        </p:txBody>
      </p:sp>
      <p:pic>
        <p:nvPicPr>
          <p:cNvPr id="49" name="Picture 48" descr="A base hydrogel, combined with collagen, allows for a mechanical response similar to natural cartilage. A small addition of collagen significantly enhances the mechanical properties.&#10;Cornell researchers employ advanced 3D printing technologies, along with bio-inspired design principles and multiscale predictive modeling to optimize the chemo-mechanical properties of bioprinted artificial cartilage. Optimal materials exploit the natural similarities of cartilage and zwitterionic/collagen double network hydrogels.&#13;&#10;&#13;&#10;"/>
          <p:cNvPicPr/>
          <p:nvPr/>
        </p:nvPicPr>
        <p:blipFill>
          <a:blip r:embed="rId2"/>
          <a:stretch/>
        </p:blipFill>
        <p:spPr>
          <a:xfrm>
            <a:off x="5061397" y="1944710"/>
            <a:ext cx="3414172" cy="3065172"/>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1388</TotalTime>
  <Words>154</Words>
  <Application>Microsoft Macintosh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DejaVu Sans</vt:lpstr>
      <vt:lpstr>FreeSans</vt:lpstr>
      <vt:lpstr>News Gothic MT</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Ram Seshadri</dc:creator>
  <dc:description/>
  <cp:lastModifiedBy>Jon Shu</cp:lastModifiedBy>
  <cp:revision>21</cp:revision>
  <dcterms:created xsi:type="dcterms:W3CDTF">2019-02-02T19:43:08Z</dcterms:created>
  <dcterms:modified xsi:type="dcterms:W3CDTF">2019-05-14T02:10:11Z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