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041"/>
    <p:restoredTop sz="94663"/>
  </p:normalViewPr>
  <p:slideViewPr>
    <p:cSldViewPr snapToObjects="1" showGuides="1">
      <p:cViewPr varScale="1">
        <p:scale>
          <a:sx n="102" d="100"/>
          <a:sy n="102" d="100"/>
        </p:scale>
        <p:origin x="184" y="2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92114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9497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414950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23196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B1F0FC-395B-594F-8C7C-776B93424EEA}" type="datetimeFigureOut">
              <a:rPr lang="en-US" smtClean="0"/>
              <a:t>5/11/21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01251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B1F0FC-395B-594F-8C7C-776B93424EEA}" type="datetimeFigureOut">
              <a:rPr lang="en-US" smtClean="0"/>
              <a:t>5/11/21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195795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B1F0FC-395B-594F-8C7C-776B93424EEA}" type="datetimeFigureOut">
              <a:rPr lang="en-US" smtClean="0"/>
              <a:t>5/11/21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96429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B1F0FC-395B-594F-8C7C-776B93424EEA}" type="datetimeFigureOut">
              <a:rPr lang="en-US" smtClean="0"/>
              <a:t>5/11/21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63179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1F0FC-395B-594F-8C7C-776B93424EEA}" type="datetimeFigureOut">
              <a:rPr lang="en-US" smtClean="0"/>
              <a:t>5/11/21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19081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B1F0FC-395B-594F-8C7C-776B93424EEA}" type="datetimeFigureOut">
              <a:rPr lang="en-US" smtClean="0"/>
              <a:t>5/11/21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06406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B1F0FC-395B-594F-8C7C-776B93424EEA}" type="datetimeFigureOut">
              <a:rPr lang="en-US" smtClean="0"/>
              <a:t>5/11/21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04651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1F0FC-395B-594F-8C7C-776B93424EEA}" type="datetimeFigureOut">
              <a:rPr lang="en-US" smtClean="0"/>
              <a:t>5/11/21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E642D-B24D-0F4A-973D-A6C503FA72F1}" type="slidenum">
              <a:rPr lang="en-US" smtClean="0"/>
              <a:t>‹#›</a:t>
            </a:fld>
            <a:endParaRPr lang="en-US"/>
          </a:p>
        </p:txBody>
      </p:sp>
      <p:pic>
        <p:nvPicPr>
          <p:cNvPr id="8" name="Picture 7">
            <a:extLst>
              <a:ext uri="{FF2B5EF4-FFF2-40B4-BE49-F238E27FC236}">
                <a16:creationId xmlns:a16="http://schemas.microsoft.com/office/drawing/2014/main" id="{83CD0558-FA37-654C-8ADF-2D1BA791968A}"/>
              </a:ext>
            </a:extLst>
          </p:cNvPr>
          <p:cNvPicPr>
            <a:picLocks noChangeAspect="1"/>
          </p:cNvPicPr>
          <p:nvPr userDrawn="1"/>
        </p:nvPicPr>
        <p:blipFill>
          <a:blip r:embed="rId13"/>
          <a:stretch>
            <a:fillRect/>
          </a:stretch>
        </p:blipFill>
        <p:spPr>
          <a:xfrm>
            <a:off x="0" y="5948136"/>
            <a:ext cx="3028950" cy="909864"/>
          </a:xfrm>
          <a:prstGeom prst="rect">
            <a:avLst/>
          </a:prstGeom>
        </p:spPr>
      </p:pic>
      <p:sp>
        <p:nvSpPr>
          <p:cNvPr id="9" name="Rectangle 8">
            <a:extLst>
              <a:ext uri="{FF2B5EF4-FFF2-40B4-BE49-F238E27FC236}">
                <a16:creationId xmlns:a16="http://schemas.microsoft.com/office/drawing/2014/main" id="{03EDECE7-8D8B-584A-BC7B-EAE39DD9361B}"/>
              </a:ext>
            </a:extLst>
          </p:cNvPr>
          <p:cNvSpPr/>
          <p:nvPr userDrawn="1"/>
        </p:nvSpPr>
        <p:spPr>
          <a:xfrm>
            <a:off x="3028950" y="6024880"/>
            <a:ext cx="6115050" cy="833120"/>
          </a:xfrm>
          <a:prstGeom prst="rect">
            <a:avLst/>
          </a:prstGeom>
          <a:gradFill>
            <a:gsLst>
              <a:gs pos="0">
                <a:srgbClr val="7030A0">
                  <a:alpha val="50000"/>
                </a:srgbClr>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F187370-FF48-7747-9D44-B57DC6262CFE}"/>
              </a:ext>
            </a:extLst>
          </p:cNvPr>
          <p:cNvSpPr/>
          <p:nvPr userDrawn="1"/>
        </p:nvSpPr>
        <p:spPr>
          <a:xfrm rot="16200000">
            <a:off x="-2666681" y="2666683"/>
            <a:ext cx="5948136" cy="6147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DMR MRSEC Program</a:t>
            </a:r>
          </a:p>
        </p:txBody>
      </p:sp>
    </p:spTree>
    <p:extLst>
      <p:ext uri="{BB962C8B-B14F-4D97-AF65-F5344CB8AC3E}">
        <p14:creationId xmlns:p14="http://schemas.microsoft.com/office/powerpoint/2010/main" val="2645286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DF90EA-EA75-BB45-B487-4257634085C7}"/>
              </a:ext>
            </a:extLst>
          </p:cNvPr>
          <p:cNvSpPr txBox="1"/>
          <p:nvPr/>
        </p:nvSpPr>
        <p:spPr>
          <a:xfrm>
            <a:off x="609601" y="0"/>
            <a:ext cx="8534399" cy="954107"/>
          </a:xfrm>
          <a:prstGeom prst="rect">
            <a:avLst/>
          </a:prstGeom>
          <a:solidFill>
            <a:srgbClr val="009051"/>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Materials Research Science and </a:t>
            </a:r>
          </a:p>
          <a:p>
            <a:pPr algn="ctr"/>
            <a:r>
              <a:rPr lang="en-US" sz="2800" b="1" dirty="0">
                <a:solidFill>
                  <a:schemeClr val="bg1"/>
                </a:solidFill>
                <a:latin typeface="Arial" panose="020B0604020202020204" pitchFamily="34" charset="0"/>
                <a:cs typeface="Arial" panose="020B0604020202020204" pitchFamily="34" charset="0"/>
              </a:rPr>
              <a:t>Engineering Centers</a:t>
            </a:r>
          </a:p>
        </p:txBody>
      </p:sp>
      <p:sp>
        <p:nvSpPr>
          <p:cNvPr id="6" name="Title 1">
            <a:extLst>
              <a:ext uri="{FF2B5EF4-FFF2-40B4-BE49-F238E27FC236}">
                <a16:creationId xmlns:a16="http://schemas.microsoft.com/office/drawing/2014/main" id="{B06F7121-FC4B-6A44-B96C-B9C10886E6C6}"/>
              </a:ext>
            </a:extLst>
          </p:cNvPr>
          <p:cNvSpPr txBox="1">
            <a:spLocks/>
          </p:cNvSpPr>
          <p:nvPr/>
        </p:nvSpPr>
        <p:spPr>
          <a:xfrm>
            <a:off x="975589" y="1331982"/>
            <a:ext cx="3585763" cy="688968"/>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rgbClr val="FFFFFF"/>
                </a:solidFill>
                <a:latin typeface="+mj-lt"/>
                <a:ea typeface="+mj-ea"/>
                <a:cs typeface="+mj-cs"/>
              </a:defRPr>
            </a:lvl1pPr>
          </a:lstStyle>
          <a:p>
            <a:pPr algn="ctr"/>
            <a:r>
              <a:rPr lang="en-US" sz="1600" b="1" dirty="0">
                <a:solidFill>
                  <a:sysClr val="windowText" lastClr="000000"/>
                </a:solidFill>
                <a:latin typeface="News Gothic MT"/>
              </a:rPr>
              <a:t>Partnerships for Commercializing New Technologies</a:t>
            </a:r>
          </a:p>
        </p:txBody>
      </p:sp>
      <p:sp>
        <p:nvSpPr>
          <p:cNvPr id="7" name="Rectangle 6">
            <a:extLst>
              <a:ext uri="{FF2B5EF4-FFF2-40B4-BE49-F238E27FC236}">
                <a16:creationId xmlns:a16="http://schemas.microsoft.com/office/drawing/2014/main" id="{7D26B370-DE92-A94F-A0B1-28F90D632589}"/>
              </a:ext>
            </a:extLst>
          </p:cNvPr>
          <p:cNvSpPr/>
          <p:nvPr/>
        </p:nvSpPr>
        <p:spPr>
          <a:xfrm>
            <a:off x="609601" y="954107"/>
            <a:ext cx="3047999" cy="461665"/>
          </a:xfrm>
          <a:prstGeom prst="rect">
            <a:avLst/>
          </a:prstGeom>
        </p:spPr>
        <p:txBody>
          <a:bodyPr wrap="square" anchor="ctr">
            <a:spAutoFit/>
          </a:bodyPr>
          <a:lstStyle/>
          <a:p>
            <a:r>
              <a:rPr lang="en-US" sz="1200" b="1" dirty="0">
                <a:latin typeface="News Gothic MT" panose="020B0503020103020203" pitchFamily="34" charset="0"/>
              </a:rPr>
              <a:t>MRSEC DMR-1719875      </a:t>
            </a:r>
          </a:p>
          <a:p>
            <a:r>
              <a:rPr lang="en-US" sz="1200" b="1" dirty="0">
                <a:latin typeface="News Gothic MT" panose="020B0503020103020203" pitchFamily="34" charset="0"/>
              </a:rPr>
              <a:t>2021</a:t>
            </a:r>
          </a:p>
        </p:txBody>
      </p:sp>
      <p:sp>
        <p:nvSpPr>
          <p:cNvPr id="9" name="Rectangle 8">
            <a:extLst>
              <a:ext uri="{FF2B5EF4-FFF2-40B4-BE49-F238E27FC236}">
                <a16:creationId xmlns:a16="http://schemas.microsoft.com/office/drawing/2014/main" id="{901D375A-7A29-1848-A157-E13865EF50B9}"/>
              </a:ext>
            </a:extLst>
          </p:cNvPr>
          <p:cNvSpPr/>
          <p:nvPr/>
        </p:nvSpPr>
        <p:spPr>
          <a:xfrm>
            <a:off x="2479870" y="943106"/>
            <a:ext cx="4793860" cy="276999"/>
          </a:xfrm>
          <a:prstGeom prst="rect">
            <a:avLst/>
          </a:prstGeom>
        </p:spPr>
        <p:txBody>
          <a:bodyPr wrap="square" anchor="ctr">
            <a:spAutoFit/>
          </a:bodyPr>
          <a:lstStyle/>
          <a:p>
            <a:pPr algn="ctr"/>
            <a:r>
              <a:rPr lang="en-US" sz="1200" b="1" dirty="0">
                <a:latin typeface="News Gothic MT"/>
              </a:rPr>
              <a:t>Cornell Center for Materials Research: an NSF MRSEC</a:t>
            </a:r>
          </a:p>
        </p:txBody>
      </p:sp>
      <p:sp>
        <p:nvSpPr>
          <p:cNvPr id="3" name="Rectangle 2">
            <a:extLst>
              <a:ext uri="{FF2B5EF4-FFF2-40B4-BE49-F238E27FC236}">
                <a16:creationId xmlns:a16="http://schemas.microsoft.com/office/drawing/2014/main" id="{7C24513D-8DBD-4F42-BCE3-D50FFB3C7138}"/>
              </a:ext>
            </a:extLst>
          </p:cNvPr>
          <p:cNvSpPr/>
          <p:nvPr/>
        </p:nvSpPr>
        <p:spPr>
          <a:xfrm>
            <a:off x="824391" y="1908214"/>
            <a:ext cx="3818728" cy="4047262"/>
          </a:xfrm>
          <a:prstGeom prst="rect">
            <a:avLst/>
          </a:prstGeom>
        </p:spPr>
        <p:txBody>
          <a:bodyPr wrap="square">
            <a:spAutoFit/>
          </a:bodyPr>
          <a:lstStyle/>
          <a:p>
            <a:pPr algn="just">
              <a:spcAft>
                <a:spcPts val="600"/>
              </a:spcAft>
            </a:pPr>
            <a:r>
              <a:rPr lang="en-US" sz="1400" dirty="0">
                <a:latin typeface="MyriadPro-SemiBold"/>
              </a:rPr>
              <a:t>Faculty at Cornell have combined detector-building experience with electron microscopy expertise to develop the Electron Microscope Pixel Array Detector, or EMPAD. Partnering with a leading scientific instrument manufacturer, this technology is now available as an option on new electron microscopes from </a:t>
            </a:r>
            <a:r>
              <a:rPr lang="en-US" sz="1400" dirty="0" err="1">
                <a:latin typeface="MyriadPro-SemiBold"/>
              </a:rPr>
              <a:t>Thermo</a:t>
            </a:r>
            <a:r>
              <a:rPr lang="en-US" sz="1400" dirty="0">
                <a:latin typeface="MyriadPro-SemiBold"/>
              </a:rPr>
              <a:t> Fisher Scientific. </a:t>
            </a:r>
          </a:p>
          <a:p>
            <a:pPr algn="just">
              <a:spcAft>
                <a:spcPts val="600"/>
              </a:spcAft>
            </a:pPr>
            <a:r>
              <a:rPr lang="en-US" sz="1400" dirty="0">
                <a:latin typeface="MyriadPro-SemiBold"/>
              </a:rPr>
              <a:t>EMPAD detector technology is essentially a camera, with another camera at every pixel. This allows an EMPAD user to deduce the path of every electron going through a material. This immediately improves microscope resolution, already leading to a 2018 Guinness World Record for best microscope resolution. More importantly, the Cornell team has recently shown that properties like strain and magnetic fields in materials can imaged using the EMPAD. </a:t>
            </a:r>
          </a:p>
        </p:txBody>
      </p:sp>
      <p:sp>
        <p:nvSpPr>
          <p:cNvPr id="16" name="TextBox 15">
            <a:extLst>
              <a:ext uri="{FF2B5EF4-FFF2-40B4-BE49-F238E27FC236}">
                <a16:creationId xmlns:a16="http://schemas.microsoft.com/office/drawing/2014/main" id="{442B5DC4-C7B5-DD42-93AB-DF43C521BC32}"/>
              </a:ext>
            </a:extLst>
          </p:cNvPr>
          <p:cNvSpPr txBox="1"/>
          <p:nvPr/>
        </p:nvSpPr>
        <p:spPr>
          <a:xfrm>
            <a:off x="6640740" y="4267200"/>
            <a:ext cx="2502022" cy="1384995"/>
          </a:xfrm>
          <a:prstGeom prst="rect">
            <a:avLst/>
          </a:prstGeom>
          <a:noFill/>
        </p:spPr>
        <p:txBody>
          <a:bodyPr wrap="square" rtlCol="0">
            <a:spAutoFit/>
          </a:bodyPr>
          <a:lstStyle/>
          <a:p>
            <a:r>
              <a:rPr lang="en-US" sz="1400" i="1" dirty="0"/>
              <a:t>The EMPAD detector (a). Magnetic field lines determined with EMPAD (b). Nanoscale strains imaged with EMPAD (c) due to buckling and stretching of dissimilar 2D materials (d).</a:t>
            </a:r>
          </a:p>
        </p:txBody>
      </p:sp>
      <p:grpSp>
        <p:nvGrpSpPr>
          <p:cNvPr id="11" name="Group 10">
            <a:extLst>
              <a:ext uri="{FF2B5EF4-FFF2-40B4-BE49-F238E27FC236}">
                <a16:creationId xmlns:a16="http://schemas.microsoft.com/office/drawing/2014/main" id="{4F4D37A6-6E1E-C34A-96F8-EDFA386719E0}"/>
              </a:ext>
            </a:extLst>
          </p:cNvPr>
          <p:cNvGrpSpPr/>
          <p:nvPr/>
        </p:nvGrpSpPr>
        <p:grpSpPr>
          <a:xfrm>
            <a:off x="4175934" y="1254350"/>
            <a:ext cx="4795383" cy="4766190"/>
            <a:chOff x="4175934" y="1254350"/>
            <a:chExt cx="4795383" cy="4766190"/>
          </a:xfrm>
        </p:grpSpPr>
        <p:grpSp>
          <p:nvGrpSpPr>
            <p:cNvPr id="5" name="Group 4" descr="Figure A shows the EMPAD detector prior to installation onto an electron microscope. Figure B shows magnetic field lines that have been determined using the EMPAD. Figure C shows that the EMPAD can be used to image and quantify nanoscale strains between atoms. In blue are areas of tension, with yellow showing atoms in compression, as depicted in the schematic of two dissimilar materials in figure D">
              <a:extLst>
                <a:ext uri="{FF2B5EF4-FFF2-40B4-BE49-F238E27FC236}">
                  <a16:creationId xmlns:a16="http://schemas.microsoft.com/office/drawing/2014/main" id="{932674EF-B1B8-CB47-B015-7CAD184F67E9}"/>
                </a:ext>
              </a:extLst>
            </p:cNvPr>
            <p:cNvGrpSpPr/>
            <p:nvPr/>
          </p:nvGrpSpPr>
          <p:grpSpPr>
            <a:xfrm>
              <a:off x="4175934" y="1552422"/>
              <a:ext cx="4795383" cy="4468118"/>
              <a:chOff x="4175934" y="1552422"/>
              <a:chExt cx="4795383" cy="4468118"/>
            </a:xfrm>
          </p:grpSpPr>
          <p:pic>
            <p:nvPicPr>
              <p:cNvPr id="10" name="Picture 9" descr="A rectangular metal object has a square area on its end that detects electrons. ">
                <a:extLst>
                  <a:ext uri="{FF2B5EF4-FFF2-40B4-BE49-F238E27FC236}">
                    <a16:creationId xmlns:a16="http://schemas.microsoft.com/office/drawing/2014/main" id="{F1C9577A-FE34-674E-BF2E-D969A94FB1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657" y="1552422"/>
                <a:ext cx="3060700" cy="1349029"/>
              </a:xfrm>
              <a:prstGeom prst="rect">
                <a:avLst/>
              </a:prstGeom>
            </p:spPr>
          </p:pic>
          <p:pic>
            <p:nvPicPr>
              <p:cNvPr id="12" name="Picture 11" descr="Arrows map the direction of magnetic field in a plane of material. ">
                <a:extLst>
                  <a:ext uri="{FF2B5EF4-FFF2-40B4-BE49-F238E27FC236}">
                    <a16:creationId xmlns:a16="http://schemas.microsoft.com/office/drawing/2014/main" id="{2CE8C523-5BD1-B943-BEE3-7E4F6A991261}"/>
                  </a:ext>
                </a:extLst>
              </p:cNvPr>
              <p:cNvPicPr>
                <a:picLocks noChangeAspect="1"/>
              </p:cNvPicPr>
              <p:nvPr/>
            </p:nvPicPr>
            <p:blipFill>
              <a:blip r:embed="rId3"/>
              <a:stretch>
                <a:fillRect/>
              </a:stretch>
            </p:blipFill>
            <p:spPr>
              <a:xfrm>
                <a:off x="6712486" y="2550333"/>
                <a:ext cx="2258831" cy="1660465"/>
              </a:xfrm>
              <a:prstGeom prst="rect">
                <a:avLst/>
              </a:prstGeom>
            </p:spPr>
          </p:pic>
          <p:pic>
            <p:nvPicPr>
              <p:cNvPr id="8" name="Picture 7" descr="Nested triangles on a surface of material indicate the strain at each point of the surface. ">
                <a:extLst>
                  <a:ext uri="{FF2B5EF4-FFF2-40B4-BE49-F238E27FC236}">
                    <a16:creationId xmlns:a16="http://schemas.microsoft.com/office/drawing/2014/main" id="{15F2AF07-90B0-2D4B-9611-5FB690F3E53C}"/>
                  </a:ext>
                </a:extLst>
              </p:cNvPr>
              <p:cNvPicPr>
                <a:picLocks noChangeAspect="1"/>
              </p:cNvPicPr>
              <p:nvPr/>
            </p:nvPicPr>
            <p:blipFill>
              <a:blip r:embed="rId4"/>
              <a:stretch>
                <a:fillRect/>
              </a:stretch>
            </p:blipFill>
            <p:spPr>
              <a:xfrm>
                <a:off x="4175934" y="3325567"/>
                <a:ext cx="3968518" cy="2146771"/>
              </a:xfrm>
              <a:prstGeom prst="rect">
                <a:avLst/>
              </a:prstGeom>
            </p:spPr>
          </p:pic>
          <p:sp>
            <p:nvSpPr>
              <p:cNvPr id="2" name="TextBox 1">
                <a:extLst>
                  <a:ext uri="{FF2B5EF4-FFF2-40B4-BE49-F238E27FC236}">
                    <a16:creationId xmlns:a16="http://schemas.microsoft.com/office/drawing/2014/main" id="{D8525021-96FE-3841-A01F-2FE94BF4DEBF}"/>
                  </a:ext>
                </a:extLst>
              </p:cNvPr>
              <p:cNvSpPr txBox="1"/>
              <p:nvPr/>
            </p:nvSpPr>
            <p:spPr>
              <a:xfrm>
                <a:off x="5235201" y="2621101"/>
                <a:ext cx="380232" cy="307777"/>
              </a:xfrm>
              <a:prstGeom prst="rect">
                <a:avLst/>
              </a:prstGeom>
              <a:noFill/>
            </p:spPr>
            <p:txBody>
              <a:bodyPr wrap="none" rtlCol="0">
                <a:spAutoFit/>
              </a:bodyPr>
              <a:lstStyle/>
              <a:p>
                <a:r>
                  <a:rPr lang="en-US" sz="1400" dirty="0"/>
                  <a:t>(a)</a:t>
                </a:r>
              </a:p>
            </p:txBody>
          </p:sp>
          <p:sp>
            <p:nvSpPr>
              <p:cNvPr id="14" name="TextBox 13">
                <a:extLst>
                  <a:ext uri="{FF2B5EF4-FFF2-40B4-BE49-F238E27FC236}">
                    <a16:creationId xmlns:a16="http://schemas.microsoft.com/office/drawing/2014/main" id="{0DD16E2D-7FE4-4E4E-A2FC-17B3DFB282AE}"/>
                  </a:ext>
                </a:extLst>
              </p:cNvPr>
              <p:cNvSpPr txBox="1"/>
              <p:nvPr/>
            </p:nvSpPr>
            <p:spPr>
              <a:xfrm>
                <a:off x="4864300" y="3730823"/>
                <a:ext cx="369012" cy="307777"/>
              </a:xfrm>
              <a:prstGeom prst="rect">
                <a:avLst/>
              </a:prstGeom>
              <a:noFill/>
            </p:spPr>
            <p:txBody>
              <a:bodyPr wrap="none" rtlCol="0">
                <a:spAutoFit/>
              </a:bodyPr>
              <a:lstStyle/>
              <a:p>
                <a:r>
                  <a:rPr lang="en-US" sz="1400" dirty="0"/>
                  <a:t>(c)</a:t>
                </a:r>
              </a:p>
            </p:txBody>
          </p:sp>
          <p:sp>
            <p:nvSpPr>
              <p:cNvPr id="15" name="TextBox 14">
                <a:extLst>
                  <a:ext uri="{FF2B5EF4-FFF2-40B4-BE49-F238E27FC236}">
                    <a16:creationId xmlns:a16="http://schemas.microsoft.com/office/drawing/2014/main" id="{3A7BC823-98E0-C64E-B8E5-771137B77AC1}"/>
                  </a:ext>
                </a:extLst>
              </p:cNvPr>
              <p:cNvSpPr txBox="1"/>
              <p:nvPr/>
            </p:nvSpPr>
            <p:spPr>
              <a:xfrm>
                <a:off x="6296529" y="3023357"/>
                <a:ext cx="388248" cy="307777"/>
              </a:xfrm>
              <a:prstGeom prst="rect">
                <a:avLst/>
              </a:prstGeom>
              <a:noFill/>
            </p:spPr>
            <p:txBody>
              <a:bodyPr wrap="none" rtlCol="0">
                <a:spAutoFit/>
              </a:bodyPr>
              <a:lstStyle/>
              <a:p>
                <a:r>
                  <a:rPr lang="en-US" sz="1400" dirty="0"/>
                  <a:t>(b)</a:t>
                </a:r>
              </a:p>
            </p:txBody>
          </p:sp>
          <p:pic>
            <p:nvPicPr>
              <p:cNvPr id="17" name="Picture 16" descr="A cartoon of a layer of atoms grown on a surface shows that the layer is not flat, but has hills and valleys. ">
                <a:extLst>
                  <a:ext uri="{FF2B5EF4-FFF2-40B4-BE49-F238E27FC236}">
                    <a16:creationId xmlns:a16="http://schemas.microsoft.com/office/drawing/2014/main" id="{AD7C8222-0ADC-E642-BA7C-D63CBED7F2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3296" y="5683207"/>
                <a:ext cx="2853566" cy="337333"/>
              </a:xfrm>
              <a:prstGeom prst="rect">
                <a:avLst/>
              </a:prstGeom>
            </p:spPr>
          </p:pic>
          <p:sp>
            <p:nvSpPr>
              <p:cNvPr id="18" name="TextBox 17">
                <a:extLst>
                  <a:ext uri="{FF2B5EF4-FFF2-40B4-BE49-F238E27FC236}">
                    <a16:creationId xmlns:a16="http://schemas.microsoft.com/office/drawing/2014/main" id="{1BAB0287-986C-E741-AE64-956BBA6B588C}"/>
                  </a:ext>
                </a:extLst>
              </p:cNvPr>
              <p:cNvSpPr txBox="1"/>
              <p:nvPr/>
            </p:nvSpPr>
            <p:spPr>
              <a:xfrm>
                <a:off x="5253681" y="5406129"/>
                <a:ext cx="388248" cy="307777"/>
              </a:xfrm>
              <a:prstGeom prst="rect">
                <a:avLst/>
              </a:prstGeom>
              <a:noFill/>
            </p:spPr>
            <p:txBody>
              <a:bodyPr wrap="none" rtlCol="0">
                <a:spAutoFit/>
              </a:bodyPr>
              <a:lstStyle/>
              <a:p>
                <a:r>
                  <a:rPr lang="en-US" sz="1400" dirty="0"/>
                  <a:t>(d)</a:t>
                </a:r>
              </a:p>
            </p:txBody>
          </p:sp>
        </p:grpSp>
        <p:pic>
          <p:nvPicPr>
            <p:cNvPr id="13" name="Picture 12">
              <a:extLst>
                <a:ext uri="{FF2B5EF4-FFF2-40B4-BE49-F238E27FC236}">
                  <a16:creationId xmlns:a16="http://schemas.microsoft.com/office/drawing/2014/main" id="{3EAD7C62-D584-5348-B5A7-F1C1466666EC}"/>
                </a:ext>
              </a:extLst>
            </p:cNvPr>
            <p:cNvPicPr>
              <a:picLocks noChangeAspect="1"/>
            </p:cNvPicPr>
            <p:nvPr/>
          </p:nvPicPr>
          <p:blipFill>
            <a:blip r:embed="rId6"/>
            <a:stretch>
              <a:fillRect/>
            </a:stretch>
          </p:blipFill>
          <p:spPr>
            <a:xfrm>
              <a:off x="4643118" y="1254350"/>
              <a:ext cx="1944674" cy="493816"/>
            </a:xfrm>
            <a:prstGeom prst="rect">
              <a:avLst/>
            </a:prstGeom>
          </p:spPr>
        </p:pic>
      </p:grpSp>
    </p:spTree>
    <p:extLst>
      <p:ext uri="{BB962C8B-B14F-4D97-AF65-F5344CB8AC3E}">
        <p14:creationId xmlns:p14="http://schemas.microsoft.com/office/powerpoint/2010/main" val="35688007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22353</TotalTime>
  <Words>193</Words>
  <Application>Microsoft Macintosh PowerPoint</Application>
  <PresentationFormat>On-screen Show (4:3)</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MyriadPro-SemiBold</vt:lpstr>
      <vt:lpstr>News Gothic MT</vt:lpstr>
      <vt:lpstr>Office Theme</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Seshadri</dc:creator>
  <cp:lastModifiedBy>Jon Shu</cp:lastModifiedBy>
  <cp:revision>93</cp:revision>
  <cp:lastPrinted>2019-03-21T19:00:06Z</cp:lastPrinted>
  <dcterms:created xsi:type="dcterms:W3CDTF">2019-02-02T19:43:08Z</dcterms:created>
  <dcterms:modified xsi:type="dcterms:W3CDTF">2021-05-11T21:12:51Z</dcterms:modified>
</cp:coreProperties>
</file>