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041"/>
    <p:restoredTop sz="94663"/>
  </p:normalViewPr>
  <p:slideViewPr>
    <p:cSldViewPr snapToObjects="1" showGuides="1">
      <p:cViewPr varScale="1">
        <p:scale>
          <a:sx n="131" d="100"/>
          <a:sy n="131" d="100"/>
        </p:scale>
        <p:origin x="261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92114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4975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414950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1F0FC-395B-594F-8C7C-776B93424EEA}"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231965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B1F0FC-395B-594F-8C7C-776B93424EEA}" type="datetimeFigureOut">
              <a:rPr lang="en-US" smtClean="0"/>
              <a:t>5/10/21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125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B1F0FC-395B-594F-8C7C-776B93424EEA}"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1957950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B1F0FC-395B-594F-8C7C-776B93424EEA}" type="datetimeFigureOut">
              <a:rPr lang="en-US" smtClean="0"/>
              <a:t>5/10/21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96429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B1F0FC-395B-594F-8C7C-776B93424EEA}" type="datetimeFigureOut">
              <a:rPr lang="en-US" smtClean="0"/>
              <a:t>5/10/21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63179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B1F0FC-395B-594F-8C7C-776B93424EEA}" type="datetimeFigureOut">
              <a:rPr lang="en-US" smtClean="0"/>
              <a:t>5/10/21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2190819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6406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B1F0FC-395B-594F-8C7C-776B93424EEA}" type="datetimeFigureOut">
              <a:rPr lang="en-US" smtClean="0"/>
              <a:t>5/10/21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7E642D-B24D-0F4A-973D-A6C503FA72F1}" type="slidenum">
              <a:rPr lang="en-US" smtClean="0"/>
              <a:t>‹#›</a:t>
            </a:fld>
            <a:endParaRPr lang="en-US"/>
          </a:p>
        </p:txBody>
      </p:sp>
    </p:spTree>
    <p:extLst>
      <p:ext uri="{BB962C8B-B14F-4D97-AF65-F5344CB8AC3E}">
        <p14:creationId xmlns:p14="http://schemas.microsoft.com/office/powerpoint/2010/main" val="3046516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1F0FC-395B-594F-8C7C-776B93424EEA}" type="datetimeFigureOut">
              <a:rPr lang="en-US" smtClean="0"/>
              <a:t>5/10/21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7E642D-B24D-0F4A-973D-A6C503FA72F1}" type="slidenum">
              <a:rPr lang="en-US" smtClean="0"/>
              <a:t>‹#›</a:t>
            </a:fld>
            <a:endParaRPr lang="en-US"/>
          </a:p>
        </p:txBody>
      </p:sp>
      <p:pic>
        <p:nvPicPr>
          <p:cNvPr id="8" name="Picture 7">
            <a:extLst>
              <a:ext uri="{FF2B5EF4-FFF2-40B4-BE49-F238E27FC236}">
                <a16:creationId xmlns:a16="http://schemas.microsoft.com/office/drawing/2014/main" id="{83CD0558-FA37-654C-8ADF-2D1BA791968A}"/>
              </a:ext>
            </a:extLst>
          </p:cNvPr>
          <p:cNvPicPr>
            <a:picLocks noChangeAspect="1"/>
          </p:cNvPicPr>
          <p:nvPr userDrawn="1"/>
        </p:nvPicPr>
        <p:blipFill>
          <a:blip r:embed="rId13"/>
          <a:stretch>
            <a:fillRect/>
          </a:stretch>
        </p:blipFill>
        <p:spPr>
          <a:xfrm>
            <a:off x="0" y="5948136"/>
            <a:ext cx="3028950" cy="909864"/>
          </a:xfrm>
          <a:prstGeom prst="rect">
            <a:avLst/>
          </a:prstGeom>
        </p:spPr>
      </p:pic>
      <p:sp>
        <p:nvSpPr>
          <p:cNvPr id="9" name="Rectangle 8">
            <a:extLst>
              <a:ext uri="{FF2B5EF4-FFF2-40B4-BE49-F238E27FC236}">
                <a16:creationId xmlns:a16="http://schemas.microsoft.com/office/drawing/2014/main" id="{03EDECE7-8D8B-584A-BC7B-EAE39DD9361B}"/>
              </a:ext>
            </a:extLst>
          </p:cNvPr>
          <p:cNvSpPr/>
          <p:nvPr userDrawn="1"/>
        </p:nvSpPr>
        <p:spPr>
          <a:xfrm>
            <a:off x="3028950" y="6024880"/>
            <a:ext cx="6115050" cy="833120"/>
          </a:xfrm>
          <a:prstGeom prst="rect">
            <a:avLst/>
          </a:prstGeom>
          <a:gradFill>
            <a:gsLst>
              <a:gs pos="0">
                <a:srgbClr val="7030A0">
                  <a:alpha val="50000"/>
                </a:srgbClr>
              </a:gs>
              <a:gs pos="100000">
                <a:schemeClr val="accent5">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F187370-FF48-7747-9D44-B57DC6262CFE}"/>
              </a:ext>
            </a:extLst>
          </p:cNvPr>
          <p:cNvSpPr/>
          <p:nvPr userDrawn="1"/>
        </p:nvSpPr>
        <p:spPr>
          <a:xfrm rot="16200000">
            <a:off x="-2666681" y="2666683"/>
            <a:ext cx="5948136" cy="6147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Arial" panose="020B0604020202020204" pitchFamily="34" charset="0"/>
                <a:cs typeface="Arial" panose="020B0604020202020204" pitchFamily="34" charset="0"/>
              </a:rPr>
              <a:t>DMR MRSEC Program</a:t>
            </a:r>
          </a:p>
        </p:txBody>
      </p:sp>
    </p:spTree>
    <p:extLst>
      <p:ext uri="{BB962C8B-B14F-4D97-AF65-F5344CB8AC3E}">
        <p14:creationId xmlns:p14="http://schemas.microsoft.com/office/powerpoint/2010/main" val="2645286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DF90EA-EA75-BB45-B487-4257634085C7}"/>
              </a:ext>
            </a:extLst>
          </p:cNvPr>
          <p:cNvSpPr txBox="1"/>
          <p:nvPr/>
        </p:nvSpPr>
        <p:spPr>
          <a:xfrm>
            <a:off x="609601" y="0"/>
            <a:ext cx="8534399" cy="954107"/>
          </a:xfrm>
          <a:prstGeom prst="rect">
            <a:avLst/>
          </a:prstGeom>
          <a:solidFill>
            <a:srgbClr val="009051"/>
          </a:solid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Materials Research Science and </a:t>
            </a:r>
          </a:p>
          <a:p>
            <a:pPr algn="ctr"/>
            <a:r>
              <a:rPr lang="en-US" sz="2800" b="1" dirty="0">
                <a:solidFill>
                  <a:schemeClr val="bg1"/>
                </a:solidFill>
                <a:latin typeface="Arial" panose="020B0604020202020204" pitchFamily="34" charset="0"/>
                <a:cs typeface="Arial" panose="020B0604020202020204" pitchFamily="34" charset="0"/>
              </a:rPr>
              <a:t>Engineering Centers</a:t>
            </a:r>
          </a:p>
        </p:txBody>
      </p:sp>
      <p:sp>
        <p:nvSpPr>
          <p:cNvPr id="6" name="Title 1">
            <a:extLst>
              <a:ext uri="{FF2B5EF4-FFF2-40B4-BE49-F238E27FC236}">
                <a16:creationId xmlns:a16="http://schemas.microsoft.com/office/drawing/2014/main" id="{B06F7121-FC4B-6A44-B96C-B9C10886E6C6}"/>
              </a:ext>
            </a:extLst>
          </p:cNvPr>
          <p:cNvSpPr txBox="1">
            <a:spLocks/>
          </p:cNvSpPr>
          <p:nvPr/>
        </p:nvSpPr>
        <p:spPr>
          <a:xfrm>
            <a:off x="800100" y="1447077"/>
            <a:ext cx="5715000" cy="414509"/>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kern="1200">
                <a:solidFill>
                  <a:srgbClr val="FFFFFF"/>
                </a:solidFill>
                <a:latin typeface="+mj-lt"/>
                <a:ea typeface="+mj-ea"/>
                <a:cs typeface="+mj-cs"/>
              </a:defRPr>
            </a:lvl1pPr>
          </a:lstStyle>
          <a:p>
            <a:pPr algn="ctr"/>
            <a:r>
              <a:rPr lang="en-US" sz="1600" b="1" dirty="0">
                <a:solidFill>
                  <a:sysClr val="windowText" lastClr="000000"/>
                </a:solidFill>
                <a:latin typeface="News Gothic MT"/>
              </a:rPr>
              <a:t>Bioinspired 3D-Printed Hydrogel Actuators that Perspire</a:t>
            </a:r>
          </a:p>
        </p:txBody>
      </p:sp>
      <p:sp>
        <p:nvSpPr>
          <p:cNvPr id="7" name="Rectangle 6">
            <a:extLst>
              <a:ext uri="{FF2B5EF4-FFF2-40B4-BE49-F238E27FC236}">
                <a16:creationId xmlns:a16="http://schemas.microsoft.com/office/drawing/2014/main" id="{7D26B370-DE92-A94F-A0B1-28F90D632589}"/>
              </a:ext>
            </a:extLst>
          </p:cNvPr>
          <p:cNvSpPr/>
          <p:nvPr/>
        </p:nvSpPr>
        <p:spPr>
          <a:xfrm>
            <a:off x="609601" y="954107"/>
            <a:ext cx="3047999" cy="461665"/>
          </a:xfrm>
          <a:prstGeom prst="rect">
            <a:avLst/>
          </a:prstGeom>
        </p:spPr>
        <p:txBody>
          <a:bodyPr wrap="square" anchor="ctr">
            <a:spAutoFit/>
          </a:bodyPr>
          <a:lstStyle/>
          <a:p>
            <a:r>
              <a:rPr lang="en-US" sz="1200" b="1" dirty="0">
                <a:latin typeface="News Gothic MT" panose="020B0503020103020203" pitchFamily="34" charset="0"/>
              </a:rPr>
              <a:t>MRSEC DMR-1719875      </a:t>
            </a:r>
          </a:p>
          <a:p>
            <a:r>
              <a:rPr lang="en-US" sz="1200" b="1" dirty="0">
                <a:latin typeface="News Gothic MT" panose="020B0503020103020203" pitchFamily="34" charset="0"/>
              </a:rPr>
              <a:t>2021</a:t>
            </a:r>
          </a:p>
        </p:txBody>
      </p:sp>
      <p:sp>
        <p:nvSpPr>
          <p:cNvPr id="9" name="Rectangle 8">
            <a:extLst>
              <a:ext uri="{FF2B5EF4-FFF2-40B4-BE49-F238E27FC236}">
                <a16:creationId xmlns:a16="http://schemas.microsoft.com/office/drawing/2014/main" id="{901D375A-7A29-1848-A157-E13865EF50B9}"/>
              </a:ext>
            </a:extLst>
          </p:cNvPr>
          <p:cNvSpPr/>
          <p:nvPr/>
        </p:nvSpPr>
        <p:spPr>
          <a:xfrm>
            <a:off x="3776893" y="942201"/>
            <a:ext cx="4793860" cy="276999"/>
          </a:xfrm>
          <a:prstGeom prst="rect">
            <a:avLst/>
          </a:prstGeom>
        </p:spPr>
        <p:txBody>
          <a:bodyPr wrap="square" anchor="ctr">
            <a:spAutoFit/>
          </a:bodyPr>
          <a:lstStyle/>
          <a:p>
            <a:pPr algn="ctr"/>
            <a:r>
              <a:rPr lang="en-US" sz="1200" b="1" dirty="0">
                <a:latin typeface="News Gothic MT"/>
              </a:rPr>
              <a:t>Cornell Center for Materials Research: an NSF MRSEC</a:t>
            </a:r>
          </a:p>
        </p:txBody>
      </p:sp>
      <p:sp>
        <p:nvSpPr>
          <p:cNvPr id="3" name="Rectangle 2">
            <a:extLst>
              <a:ext uri="{FF2B5EF4-FFF2-40B4-BE49-F238E27FC236}">
                <a16:creationId xmlns:a16="http://schemas.microsoft.com/office/drawing/2014/main" id="{7C24513D-8DBD-4F42-BCE3-D50FFB3C7138}"/>
              </a:ext>
            </a:extLst>
          </p:cNvPr>
          <p:cNvSpPr/>
          <p:nvPr/>
        </p:nvSpPr>
        <p:spPr>
          <a:xfrm>
            <a:off x="800100" y="1870193"/>
            <a:ext cx="4626309" cy="3831818"/>
          </a:xfrm>
          <a:prstGeom prst="rect">
            <a:avLst/>
          </a:prstGeom>
        </p:spPr>
        <p:txBody>
          <a:bodyPr wrap="square">
            <a:spAutoFit/>
          </a:bodyPr>
          <a:lstStyle/>
          <a:p>
            <a:pPr algn="just">
              <a:spcAft>
                <a:spcPts val="600"/>
              </a:spcAft>
            </a:pPr>
            <a:r>
              <a:rPr lang="en-US" sz="1400" dirty="0">
                <a:latin typeface="MyriadPro-SemiBold"/>
              </a:rPr>
              <a:t>The role of robots is increasing in our daily lives, requiring robots to work continuously for long periods, requiring high energy output. These machines are prone to high heat dissipation due to friction and actuation, especially in DC motors and thermally controlled actuators. A Cornell team investigated whether robots can regulate body temperature by sweating, just </a:t>
            </a:r>
            <a:r>
              <a:rPr lang="en-US" sz="1400">
                <a:latin typeface="MyriadPro-SemiBold"/>
              </a:rPr>
              <a:t>as humans do. </a:t>
            </a:r>
            <a:endParaRPr lang="en-US" sz="1400" dirty="0">
              <a:latin typeface="MyriadPro-SemiBold"/>
            </a:endParaRPr>
          </a:p>
          <a:p>
            <a:pPr algn="just"/>
            <a:r>
              <a:rPr lang="en-US" sz="1400" dirty="0">
                <a:latin typeface="MyriadPro-SemiBold"/>
              </a:rPr>
              <a:t>This research has developed autonomic perspiration in finger-like 3D printed hydrogel actuators inspired by biology. The material itself senses the body temperature and thermally regulates it without additional control. When body temperature is low (T &lt; 30°C) the pores are closed; when the temperature rises (T &gt; 30°C), pores start dilating, which enables localized perspiration and actuation simultaneously. The actuator with perspiration demonstrates over 100 W/kg of additional cooling capacity which by weight is ~15 times the cooling power needed by a professional bicycle racer!</a:t>
            </a:r>
          </a:p>
        </p:txBody>
      </p:sp>
      <p:sp>
        <p:nvSpPr>
          <p:cNvPr id="5" name="Rectangle 4">
            <a:extLst>
              <a:ext uri="{FF2B5EF4-FFF2-40B4-BE49-F238E27FC236}">
                <a16:creationId xmlns:a16="http://schemas.microsoft.com/office/drawing/2014/main" id="{4745B557-9350-4BC0-9519-836EDDFB83D6}"/>
              </a:ext>
            </a:extLst>
          </p:cNvPr>
          <p:cNvSpPr/>
          <p:nvPr/>
        </p:nvSpPr>
        <p:spPr>
          <a:xfrm>
            <a:off x="3079939" y="6222214"/>
            <a:ext cx="6064061" cy="1046440"/>
          </a:xfrm>
          <a:prstGeom prst="rect">
            <a:avLst/>
          </a:prstGeom>
        </p:spPr>
        <p:txBody>
          <a:bodyPr wrap="square">
            <a:spAutoFit/>
          </a:bodyPr>
          <a:lstStyle/>
          <a:p>
            <a:pPr algn="r"/>
            <a:r>
              <a:rPr lang="en-US" sz="1200" dirty="0"/>
              <a:t>A. Mishra, W. Pan, E. P. </a:t>
            </a:r>
            <a:r>
              <a:rPr lang="en-US" sz="1200" dirty="0" err="1"/>
              <a:t>Giannelis</a:t>
            </a:r>
            <a:r>
              <a:rPr lang="en-US" sz="1200" dirty="0"/>
              <a:t>, R. F. Shepherd, T. J. </a:t>
            </a:r>
            <a:r>
              <a:rPr lang="en-US" sz="1200" dirty="0" err="1"/>
              <a:t>Wallin</a:t>
            </a:r>
            <a:r>
              <a:rPr lang="en-US" sz="1200" dirty="0"/>
              <a:t>, </a:t>
            </a:r>
            <a:r>
              <a:rPr lang="en-US" sz="1200" i="1" dirty="0"/>
              <a:t>Nature Protocols</a:t>
            </a:r>
            <a:r>
              <a:rPr lang="en-US" sz="1200" dirty="0"/>
              <a:t>, 10.1038/s41596-020-00484-z</a:t>
            </a:r>
          </a:p>
          <a:p>
            <a:pPr algn="just"/>
            <a:endParaRPr lang="en-US" sz="3600" dirty="0"/>
          </a:p>
        </p:txBody>
      </p:sp>
      <p:grpSp>
        <p:nvGrpSpPr>
          <p:cNvPr id="18" name="Group 17" descr="This project has developed finger-like 3D printed hydrogel actuators with autonomic perspiratioon, as shown in the top left image. Actuation is created by using a Polyacrylamide-based dorsal layer, and a Poly(N-isopropylacrylamide) finger. when the finger bends,  In the figures at bottom left, when body temperature is below 30 degrees C, 'skin' pores are closed and allow for mechanical actuation. When temperature rises above 30 degrees C, skin pores open, allowing localized perspiration and actuation simultaneously. ">
            <a:extLst>
              <a:ext uri="{FF2B5EF4-FFF2-40B4-BE49-F238E27FC236}">
                <a16:creationId xmlns:a16="http://schemas.microsoft.com/office/drawing/2014/main" id="{8D19C420-9D4A-4B31-BA52-6EF1F7C2C901}"/>
              </a:ext>
            </a:extLst>
          </p:cNvPr>
          <p:cNvGrpSpPr/>
          <p:nvPr/>
        </p:nvGrpSpPr>
        <p:grpSpPr>
          <a:xfrm>
            <a:off x="5410200" y="1368727"/>
            <a:ext cx="3712719" cy="4594621"/>
            <a:chOff x="5392613" y="1354023"/>
            <a:chExt cx="3712719" cy="4594621"/>
          </a:xfrm>
        </p:grpSpPr>
        <p:pic>
          <p:nvPicPr>
            <p:cNvPr id="16" name="Picture 15">
              <a:extLst>
                <a:ext uri="{FF2B5EF4-FFF2-40B4-BE49-F238E27FC236}">
                  <a16:creationId xmlns:a16="http://schemas.microsoft.com/office/drawing/2014/main" id="{ADD7FB2F-3124-4FB3-BA98-6967E3AE25B7}"/>
                </a:ext>
              </a:extLst>
            </p:cNvPr>
            <p:cNvPicPr>
              <a:picLocks noChangeAspect="1"/>
            </p:cNvPicPr>
            <p:nvPr/>
          </p:nvPicPr>
          <p:blipFill>
            <a:blip r:embed="rId2"/>
            <a:stretch>
              <a:fillRect/>
            </a:stretch>
          </p:blipFill>
          <p:spPr>
            <a:xfrm>
              <a:off x="5392613" y="2469053"/>
              <a:ext cx="2667917" cy="3479591"/>
            </a:xfrm>
            <a:prstGeom prst="rect">
              <a:avLst/>
            </a:prstGeom>
          </p:spPr>
        </p:pic>
        <p:pic>
          <p:nvPicPr>
            <p:cNvPr id="17" name="Picture 16">
              <a:extLst>
                <a:ext uri="{FF2B5EF4-FFF2-40B4-BE49-F238E27FC236}">
                  <a16:creationId xmlns:a16="http://schemas.microsoft.com/office/drawing/2014/main" id="{40C20F0E-F586-4CD6-9D20-394C7220DB51}"/>
                </a:ext>
              </a:extLst>
            </p:cNvPr>
            <p:cNvPicPr>
              <a:picLocks noChangeAspect="1"/>
            </p:cNvPicPr>
            <p:nvPr/>
          </p:nvPicPr>
          <p:blipFill rotWithShape="1">
            <a:blip r:embed="rId3">
              <a:extLst>
                <a:ext uri="{BEBA8EAE-BF5A-486C-A8C5-ECC9F3942E4B}">
                  <a14:imgProps xmlns:a14="http://schemas.microsoft.com/office/drawing/2010/main">
                    <a14:imgLayer>
                      <a14:imgEffect>
                        <a14:brightnessContrast bright="62000" contrast="12000"/>
                      </a14:imgEffect>
                    </a14:imgLayer>
                  </a14:imgProps>
                </a:ext>
              </a:extLst>
            </a:blip>
            <a:srcRect l="43553" t="2921" r="4192"/>
            <a:stretch/>
          </p:blipFill>
          <p:spPr>
            <a:xfrm>
              <a:off x="8001000" y="1354023"/>
              <a:ext cx="1104332" cy="4594621"/>
            </a:xfrm>
            <a:prstGeom prst="rect">
              <a:avLst/>
            </a:prstGeom>
          </p:spPr>
        </p:pic>
      </p:grpSp>
    </p:spTree>
    <p:extLst>
      <p:ext uri="{BB962C8B-B14F-4D97-AF65-F5344CB8AC3E}">
        <p14:creationId xmlns:p14="http://schemas.microsoft.com/office/powerpoint/2010/main" val="35688007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22279</TotalTime>
  <Words>224</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MyriadPro-SemiBold</vt:lpstr>
      <vt:lpstr>News Gothic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Seshadri</dc:creator>
  <cp:lastModifiedBy>Frank Wise</cp:lastModifiedBy>
  <cp:revision>79</cp:revision>
  <cp:lastPrinted>2019-03-21T19:00:06Z</cp:lastPrinted>
  <dcterms:created xsi:type="dcterms:W3CDTF">2019-02-02T19:43:08Z</dcterms:created>
  <dcterms:modified xsi:type="dcterms:W3CDTF">2021-05-10T18:15:47Z</dcterms:modified>
</cp:coreProperties>
</file>