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C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24" autoAdjust="0"/>
    <p:restoredTop sz="83384"/>
  </p:normalViewPr>
  <p:slideViewPr>
    <p:cSldViewPr snapToGrid="0" snapToObjects="1">
      <p:cViewPr varScale="1">
        <p:scale>
          <a:sx n="88" d="100"/>
          <a:sy n="88" d="100"/>
        </p:scale>
        <p:origin x="111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BD179E1-1498-B344-96BE-D776E07B6225}" type="datetimeFigureOut">
              <a:rPr lang="en-US" smtClean="0"/>
              <a:t>3/8/17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7E8B9C-E7AB-CE4B-A586-C44150695604}" type="slidenum">
              <a:rPr lang="en-US" smtClean="0"/>
              <a:t>‹#›</a:t>
            </a:fld>
            <a:endParaRPr lang="en-US"/>
          </a:p>
        </p:txBody>
      </p:sp>
    </p:spTree>
    <p:extLst>
      <p:ext uri="{BB962C8B-B14F-4D97-AF65-F5344CB8AC3E}">
        <p14:creationId xmlns:p14="http://schemas.microsoft.com/office/powerpoint/2010/main" val="1317294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Here we demonstrate how the Fermi surface topology and quantum many-body interactions can be manipulated via epitaxial strain in the spin-triplet superconductor Sr2RuO4 and its isoelectronic counterpart Ba2RuO4 using oxide molecular beam epitaxy, </a:t>
            </a:r>
            <a:r>
              <a:rPr lang="en-US" sz="1200" b="0" i="1" kern="1200" dirty="0" smtClean="0">
                <a:solidFill>
                  <a:schemeClr val="tx1"/>
                </a:solidFill>
                <a:effectLst/>
                <a:latin typeface="+mn-lt"/>
                <a:ea typeface="+mn-ea"/>
                <a:cs typeface="+mn-cs"/>
              </a:rPr>
              <a:t>in situ</a:t>
            </a:r>
            <a:r>
              <a:rPr lang="en-US" sz="1200" b="0" i="0" kern="1200" dirty="0" smtClean="0">
                <a:solidFill>
                  <a:schemeClr val="tx1"/>
                </a:solidFill>
                <a:effectLst/>
                <a:latin typeface="+mn-lt"/>
                <a:ea typeface="+mn-ea"/>
                <a:cs typeface="+mn-cs"/>
              </a:rPr>
              <a:t> angle-resolved photoemission spectroscopy, and transport measurements. Near the topological transition of the </a:t>
            </a:r>
            <a:r>
              <a:rPr lang="en-US" sz="1200" b="0" i="0" kern="1200" dirty="0" err="1" smtClean="0">
                <a:solidFill>
                  <a:schemeClr val="tx1"/>
                </a:solidFill>
                <a:effectLst/>
                <a:latin typeface="+mn-lt"/>
                <a:ea typeface="+mn-ea"/>
                <a:cs typeface="+mn-cs"/>
              </a:rPr>
              <a:t>γ</a:t>
            </a:r>
            <a:r>
              <a:rPr lang="en-US" sz="1200" b="0" i="0" kern="1200" dirty="0" smtClean="0">
                <a:solidFill>
                  <a:schemeClr val="tx1"/>
                </a:solidFill>
                <a:effectLst/>
                <a:latin typeface="+mn-lt"/>
                <a:ea typeface="+mn-ea"/>
                <a:cs typeface="+mn-cs"/>
              </a:rPr>
              <a:t> Fermi surface sheet, we observe clear signatures of critical fluctuations, while the quasiparticle mass enhancement is found to increase rapidly and monotonically with increasing Ru-O bond distance. </a:t>
            </a:r>
            <a:r>
              <a:rPr lang="en-US" sz="1200" b="0" i="0" kern="1200" smtClean="0">
                <a:solidFill>
                  <a:schemeClr val="tx1"/>
                </a:solidFill>
                <a:effectLst/>
                <a:latin typeface="+mn-lt"/>
                <a:ea typeface="+mn-ea"/>
                <a:cs typeface="+mn-cs"/>
              </a:rPr>
              <a:t>Our work demonstrates the possibilities for using epitaxial strain as a disorder-free means of manipulating emergent properties, many-body interactions, and potentially the superconductivity in correlated materials.</a:t>
            </a:r>
            <a:endParaRPr lang="en-US" dirty="0"/>
          </a:p>
        </p:txBody>
      </p:sp>
      <p:sp>
        <p:nvSpPr>
          <p:cNvPr id="4" name="Slide Number Placeholder 3"/>
          <p:cNvSpPr>
            <a:spLocks noGrp="1"/>
          </p:cNvSpPr>
          <p:nvPr>
            <p:ph type="sldNum" sz="quarter" idx="10"/>
          </p:nvPr>
        </p:nvSpPr>
        <p:spPr/>
        <p:txBody>
          <a:bodyPr/>
          <a:lstStyle/>
          <a:p>
            <a:fld id="{B37E8B9C-E7AB-CE4B-A586-C44150695604}" type="slidenum">
              <a:rPr lang="en-US" smtClean="0"/>
              <a:t>1</a:t>
            </a:fld>
            <a:endParaRPr lang="en-US"/>
          </a:p>
        </p:txBody>
      </p:sp>
    </p:spTree>
    <p:extLst>
      <p:ext uri="{BB962C8B-B14F-4D97-AF65-F5344CB8AC3E}">
        <p14:creationId xmlns:p14="http://schemas.microsoft.com/office/powerpoint/2010/main" val="135147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3/8/17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3/8/17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3/8/17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545183"/>
            <a:ext cx="91440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Simple Stretch “Flips” the Sign of Charge Carriers</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Cornell Center for Materials Research: A NSF MRSEC</a:t>
            </a:r>
            <a:endParaRPr lang="en-US" sz="1200" b="1" dirty="0">
              <a:solidFill>
                <a:schemeClr val="bg1"/>
              </a:solidFill>
            </a:endParaRPr>
          </a:p>
        </p:txBody>
      </p:sp>
      <p:sp>
        <p:nvSpPr>
          <p:cNvPr id="8" name="Rectangle 7"/>
          <p:cNvSpPr/>
          <p:nvPr/>
        </p:nvSpPr>
        <p:spPr>
          <a:xfrm>
            <a:off x="152400" y="346919"/>
            <a:ext cx="2759824" cy="276999"/>
          </a:xfrm>
          <a:prstGeom prst="rect">
            <a:avLst/>
          </a:prstGeom>
        </p:spPr>
        <p:txBody>
          <a:bodyPr wrap="square" anchor="ctr">
            <a:spAutoFit/>
          </a:bodyPr>
          <a:lstStyle/>
          <a:p>
            <a:r>
              <a:rPr lang="en-US" sz="1200" b="1" dirty="0" smtClean="0">
                <a:solidFill>
                  <a:schemeClr val="bg1"/>
                </a:solidFill>
              </a:rPr>
              <a:t>MRSEC DMR-1120296</a:t>
            </a:r>
            <a:endParaRPr lang="en-US" sz="1200" b="1" dirty="0">
              <a:solidFill>
                <a:schemeClr val="bg1"/>
              </a:solidFill>
            </a:endParaRPr>
          </a:p>
        </p:txBody>
      </p:sp>
      <p:sp>
        <p:nvSpPr>
          <p:cNvPr id="9" name="Text Box 28"/>
          <p:cNvSpPr txBox="1">
            <a:spLocks noChangeArrowheads="1"/>
          </p:cNvSpPr>
          <p:nvPr/>
        </p:nvSpPr>
        <p:spPr bwMode="auto">
          <a:xfrm>
            <a:off x="232142" y="1564952"/>
            <a:ext cx="8598349" cy="2095445"/>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Aft>
                <a:spcPts val="500"/>
              </a:spcAft>
            </a:pPr>
            <a:r>
              <a:rPr lang="en-US" sz="1400" dirty="0">
                <a:latin typeface="Trebuchet MS" charset="0"/>
                <a:ea typeface="Trebuchet MS" charset="0"/>
                <a:cs typeface="Trebuchet MS" charset="0"/>
              </a:rPr>
              <a:t>Electricity is the flow of charged particles through a material, such as a wire — a process that resembles a river of water </a:t>
            </a:r>
            <a:r>
              <a:rPr lang="en-US" sz="1400" dirty="0" smtClean="0">
                <a:latin typeface="Trebuchet MS" charset="0"/>
                <a:ea typeface="Trebuchet MS" charset="0"/>
                <a:cs typeface="Trebuchet MS" charset="0"/>
              </a:rPr>
              <a:t>molecules flowing </a:t>
            </a:r>
            <a:r>
              <a:rPr lang="en-US" sz="1400" dirty="0">
                <a:latin typeface="Trebuchet MS" charset="0"/>
                <a:ea typeface="Trebuchet MS" charset="0"/>
                <a:cs typeface="Trebuchet MS" charset="0"/>
              </a:rPr>
              <a:t>through a canyon. But are the charged particles positive or negative? Benjamin Franklin had no way of knowing, so he guessed they were positive. We now know that when electricity flows through metals, the particles are negatively charged. They are </a:t>
            </a:r>
            <a:r>
              <a:rPr lang="en-US" sz="1400" dirty="0" smtClean="0">
                <a:latin typeface="Trebuchet MS" charset="0"/>
                <a:ea typeface="Trebuchet MS" charset="0"/>
                <a:cs typeface="Trebuchet MS" charset="0"/>
              </a:rPr>
              <a:t>electrons.</a:t>
            </a:r>
            <a:endParaRPr lang="en-US" sz="1400" dirty="0">
              <a:latin typeface="Trebuchet MS" charset="0"/>
              <a:ea typeface="Trebuchet MS" charset="0"/>
              <a:cs typeface="Trebuchet MS" charset="0"/>
            </a:endParaRPr>
          </a:p>
          <a:p>
            <a:pPr algn="just">
              <a:spcAft>
                <a:spcPts val="500"/>
              </a:spcAft>
            </a:pPr>
            <a:r>
              <a:rPr lang="en-US" sz="1400" dirty="0" smtClean="0">
                <a:latin typeface="Trebuchet MS" charset="0"/>
                <a:ea typeface="Trebuchet MS" charset="0"/>
                <a:cs typeface="Trebuchet MS" charset="0"/>
              </a:rPr>
              <a:t>Scientists </a:t>
            </a:r>
            <a:r>
              <a:rPr lang="en-US" sz="1400" dirty="0">
                <a:latin typeface="Trebuchet MS" charset="0"/>
                <a:ea typeface="Trebuchet MS" charset="0"/>
                <a:cs typeface="Trebuchet MS" charset="0"/>
              </a:rPr>
              <a:t>at Cornell University have made the startling discovery that they can change the sign of the </a:t>
            </a:r>
            <a:r>
              <a:rPr lang="en-US" sz="1400" dirty="0" smtClean="0">
                <a:latin typeface="Trebuchet MS" charset="0"/>
                <a:ea typeface="Trebuchet MS" charset="0"/>
                <a:cs typeface="Trebuchet MS" charset="0"/>
              </a:rPr>
              <a:t>current-carrying particles in one type of ceramic, </a:t>
            </a:r>
            <a:r>
              <a:rPr lang="en-US" sz="1400" smtClean="0">
                <a:latin typeface="Trebuchet MS" charset="0"/>
                <a:ea typeface="Trebuchet MS" charset="0"/>
                <a:cs typeface="Trebuchet MS" charset="0"/>
              </a:rPr>
              <a:t>based on ruthenium </a:t>
            </a:r>
            <a:r>
              <a:rPr lang="en-US" sz="1400" dirty="0" smtClean="0">
                <a:latin typeface="Trebuchet MS" charset="0"/>
                <a:ea typeface="Trebuchet MS" charset="0"/>
                <a:cs typeface="Trebuchet MS" charset="0"/>
              </a:rPr>
              <a:t>oxide, from </a:t>
            </a:r>
            <a:r>
              <a:rPr lang="en-US" sz="1400" dirty="0">
                <a:latin typeface="Trebuchet MS" charset="0"/>
                <a:ea typeface="Trebuchet MS" charset="0"/>
                <a:cs typeface="Trebuchet MS" charset="0"/>
              </a:rPr>
              <a:t>negative (electrons) to positive (missing electrons or “holes”) by simply stretching </a:t>
            </a:r>
            <a:r>
              <a:rPr lang="en-US" sz="1400" dirty="0" smtClean="0">
                <a:latin typeface="Trebuchet MS" charset="0"/>
                <a:ea typeface="Trebuchet MS" charset="0"/>
                <a:cs typeface="Trebuchet MS" charset="0"/>
              </a:rPr>
              <a:t>the material. </a:t>
            </a:r>
            <a:r>
              <a:rPr lang="en-US" sz="1400" dirty="0">
                <a:latin typeface="Trebuchet MS" charset="0"/>
                <a:ea typeface="Trebuchet MS" charset="0"/>
                <a:cs typeface="Trebuchet MS" charset="0"/>
              </a:rPr>
              <a:t>This stretching technique </a:t>
            </a:r>
            <a:r>
              <a:rPr lang="en-US" sz="1400" dirty="0" smtClean="0">
                <a:latin typeface="Trebuchet MS" charset="0"/>
                <a:ea typeface="Trebuchet MS" charset="0"/>
                <a:cs typeface="Trebuchet MS" charset="0"/>
              </a:rPr>
              <a:t>may be useful for creating new classes of materials that have carefully tuned or “designer” electronic properties. </a:t>
            </a:r>
            <a:endParaRPr lang="en-US" sz="1400" dirty="0">
              <a:latin typeface="Trebuchet MS" charset="0"/>
              <a:ea typeface="Trebuchet MS" charset="0"/>
              <a:cs typeface="Trebuchet MS" charset="0"/>
            </a:endParaRPr>
          </a:p>
        </p:txBody>
      </p:sp>
      <p:sp>
        <p:nvSpPr>
          <p:cNvPr id="12" name="Rectangle 11"/>
          <p:cNvSpPr/>
          <p:nvPr/>
        </p:nvSpPr>
        <p:spPr>
          <a:xfrm>
            <a:off x="152400" y="745755"/>
            <a:ext cx="739698"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cxnSp>
        <p:nvCxnSpPr>
          <p:cNvPr id="19" name="Straight Connector 18"/>
          <p:cNvCxnSpPr/>
          <p:nvPr/>
        </p:nvCxnSpPr>
        <p:spPr>
          <a:xfrm>
            <a:off x="7310959" y="4809007"/>
            <a:ext cx="411480" cy="0"/>
          </a:xfrm>
          <a:prstGeom prst="line">
            <a:avLst/>
          </a:prstGeom>
          <a:ln w="6032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228799" y="4501230"/>
            <a:ext cx="575799" cy="307777"/>
          </a:xfrm>
          <a:prstGeom prst="rect">
            <a:avLst/>
          </a:prstGeom>
          <a:noFill/>
        </p:spPr>
        <p:txBody>
          <a:bodyPr wrap="none" rtlCol="0">
            <a:spAutoFit/>
          </a:bodyPr>
          <a:lstStyle/>
          <a:p>
            <a:r>
              <a:rPr lang="en-US" sz="1400" b="1" dirty="0" smtClean="0">
                <a:solidFill>
                  <a:schemeClr val="bg1"/>
                </a:solidFill>
              </a:rPr>
              <a:t>2 </a:t>
            </a:r>
            <a:r>
              <a:rPr lang="el-GR" sz="1400" b="1" dirty="0" smtClean="0">
                <a:solidFill>
                  <a:schemeClr val="bg1"/>
                </a:solidFill>
                <a:latin typeface="Calibri" panose="020F0502020204030204" pitchFamily="34" charset="0"/>
                <a:cs typeface="Calibri" panose="020F0502020204030204" pitchFamily="34" charset="0"/>
              </a:rPr>
              <a:t>μ</a:t>
            </a:r>
            <a:r>
              <a:rPr lang="en-US" sz="1400" b="1" dirty="0" smtClean="0">
                <a:solidFill>
                  <a:schemeClr val="bg1"/>
                </a:solidFill>
                <a:latin typeface="Calibri" panose="020F0502020204030204" pitchFamily="34" charset="0"/>
                <a:cs typeface="Calibri" panose="020F0502020204030204" pitchFamily="34" charset="0"/>
              </a:rPr>
              <a:t>m</a:t>
            </a:r>
            <a:endParaRPr lang="en-US" sz="1400" b="1" dirty="0">
              <a:solidFill>
                <a:schemeClr val="bg1"/>
              </a:solidFill>
            </a:endParaRPr>
          </a:p>
        </p:txBody>
      </p:sp>
      <p:sp>
        <p:nvSpPr>
          <p:cNvPr id="21" name="TextBox 20"/>
          <p:cNvSpPr txBox="1"/>
          <p:nvPr/>
        </p:nvSpPr>
        <p:spPr>
          <a:xfrm>
            <a:off x="378823" y="5618429"/>
            <a:ext cx="8684789" cy="461665"/>
          </a:xfrm>
          <a:prstGeom prst="rect">
            <a:avLst/>
          </a:prstGeom>
          <a:noFill/>
        </p:spPr>
        <p:txBody>
          <a:bodyPr wrap="square" rtlCol="0">
            <a:spAutoFit/>
          </a:bodyPr>
          <a:lstStyle/>
          <a:p>
            <a:pPr algn="just"/>
            <a:r>
              <a:rPr lang="en-US" sz="1200" smtClean="0">
                <a:latin typeface="Trebuchet MS" charset="0"/>
                <a:ea typeface="Trebuchet MS" charset="0"/>
                <a:cs typeface="Trebuchet MS" charset="0"/>
              </a:rPr>
              <a:t>The motion of </a:t>
            </a:r>
            <a:r>
              <a:rPr lang="en-US" sz="1200" dirty="0" smtClean="0">
                <a:latin typeface="Trebuchet MS" charset="0"/>
                <a:ea typeface="Trebuchet MS" charset="0"/>
                <a:cs typeface="Trebuchet MS" charset="0"/>
              </a:rPr>
              <a:t>charge carriers in ruthenates is imaged using a technique known as Angle Resolved Photoemission Spectroscopy (ARPES).</a:t>
            </a:r>
            <a:endParaRPr lang="en-US" sz="1200" dirty="0">
              <a:latin typeface="Trebuchet MS" charset="0"/>
              <a:ea typeface="Trebuchet MS" charset="0"/>
              <a:cs typeface="Trebuchet MS" charset="0"/>
            </a:endParaRPr>
          </a:p>
        </p:txBody>
      </p:sp>
      <p:pic>
        <p:nvPicPr>
          <p:cNvPr id="4" name="Picture 3" descr="Four images of the electronic structure of a type of ruthenium oxide as they are stretch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8658"/>
            <a:ext cx="9144000" cy="2021840"/>
          </a:xfrm>
          <a:prstGeom prst="rect">
            <a:avLst/>
          </a:prstGeom>
        </p:spPr>
      </p:pic>
      <p:sp>
        <p:nvSpPr>
          <p:cNvPr id="16" name="TextBox 8"/>
          <p:cNvSpPr txBox="1">
            <a:spLocks noChangeArrowheads="1"/>
          </p:cNvSpPr>
          <p:nvPr/>
        </p:nvSpPr>
        <p:spPr bwMode="auto">
          <a:xfrm>
            <a:off x="4343400" y="6368145"/>
            <a:ext cx="487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3399"/>
                </a:solidFill>
                <a:latin typeface="Trebuchet MS" charset="0"/>
                <a:ea typeface="MS PGothic" charset="-128"/>
              </a:defRPr>
            </a:lvl1pPr>
            <a:lvl2pPr marL="742950" indent="-285750" eaLnBrk="0" hangingPunct="0">
              <a:defRPr sz="2000">
                <a:solidFill>
                  <a:srgbClr val="003399"/>
                </a:solidFill>
                <a:latin typeface="Trebuchet MS" charset="0"/>
                <a:ea typeface="MS PGothic" charset="-128"/>
              </a:defRPr>
            </a:lvl2pPr>
            <a:lvl3pPr marL="1143000" indent="-228600" eaLnBrk="0" hangingPunct="0">
              <a:defRPr sz="2000">
                <a:solidFill>
                  <a:srgbClr val="003399"/>
                </a:solidFill>
                <a:latin typeface="Trebuchet MS" charset="0"/>
                <a:ea typeface="MS PGothic" charset="-128"/>
              </a:defRPr>
            </a:lvl3pPr>
            <a:lvl4pPr marL="1600200" indent="-228600" eaLnBrk="0" hangingPunct="0">
              <a:defRPr sz="2000">
                <a:solidFill>
                  <a:srgbClr val="003399"/>
                </a:solidFill>
                <a:latin typeface="Trebuchet MS" charset="0"/>
                <a:ea typeface="MS PGothic" charset="-128"/>
              </a:defRPr>
            </a:lvl4pPr>
            <a:lvl5pPr marL="2057400" indent="-228600" eaLnBrk="0" hangingPunct="0">
              <a:defRPr sz="2000">
                <a:solidFill>
                  <a:srgbClr val="003399"/>
                </a:solidFill>
                <a:latin typeface="Trebuchet MS" charset="0"/>
                <a:ea typeface="MS PGothic" charset="-128"/>
              </a:defRPr>
            </a:lvl5pPr>
            <a:lvl6pPr marL="2514600" indent="-228600" eaLnBrk="0" fontAlgn="base" hangingPunct="0">
              <a:spcBef>
                <a:spcPct val="0"/>
              </a:spcBef>
              <a:spcAft>
                <a:spcPct val="0"/>
              </a:spcAft>
              <a:defRPr sz="2000">
                <a:solidFill>
                  <a:srgbClr val="003399"/>
                </a:solidFill>
                <a:latin typeface="Trebuchet MS" charset="0"/>
                <a:ea typeface="MS PGothic" charset="-128"/>
              </a:defRPr>
            </a:lvl6pPr>
            <a:lvl7pPr marL="2971800" indent="-228600" eaLnBrk="0" fontAlgn="base" hangingPunct="0">
              <a:spcBef>
                <a:spcPct val="0"/>
              </a:spcBef>
              <a:spcAft>
                <a:spcPct val="0"/>
              </a:spcAft>
              <a:defRPr sz="2000">
                <a:solidFill>
                  <a:srgbClr val="003399"/>
                </a:solidFill>
                <a:latin typeface="Trebuchet MS" charset="0"/>
                <a:ea typeface="MS PGothic" charset="-128"/>
              </a:defRPr>
            </a:lvl7pPr>
            <a:lvl8pPr marL="3429000" indent="-228600" eaLnBrk="0" fontAlgn="base" hangingPunct="0">
              <a:spcBef>
                <a:spcPct val="0"/>
              </a:spcBef>
              <a:spcAft>
                <a:spcPct val="0"/>
              </a:spcAft>
              <a:defRPr sz="2000">
                <a:solidFill>
                  <a:srgbClr val="003399"/>
                </a:solidFill>
                <a:latin typeface="Trebuchet MS" charset="0"/>
                <a:ea typeface="MS PGothic" charset="-128"/>
              </a:defRPr>
            </a:lvl8pPr>
            <a:lvl9pPr marL="3886200" indent="-228600" eaLnBrk="0" fontAlgn="base" hangingPunct="0">
              <a:spcBef>
                <a:spcPct val="0"/>
              </a:spcBef>
              <a:spcAft>
                <a:spcPct val="0"/>
              </a:spcAft>
              <a:defRPr sz="2000">
                <a:solidFill>
                  <a:srgbClr val="003399"/>
                </a:solidFill>
                <a:latin typeface="Trebuchet MS" charset="0"/>
                <a:ea typeface="MS PGothic" charset="-128"/>
              </a:defRPr>
            </a:lvl9pPr>
          </a:lstStyle>
          <a:p>
            <a:pPr algn="ctr" eaLnBrk="1" hangingPunct="1"/>
            <a:r>
              <a:rPr lang="en-US" altLang="x-none" sz="1200" dirty="0">
                <a:solidFill>
                  <a:schemeClr val="tx1"/>
                </a:solidFill>
              </a:rPr>
              <a:t>B. </a:t>
            </a:r>
            <a:r>
              <a:rPr lang="en-US" altLang="x-none" sz="1200" dirty="0" err="1">
                <a:solidFill>
                  <a:schemeClr val="tx1"/>
                </a:solidFill>
              </a:rPr>
              <a:t>Burganov</a:t>
            </a:r>
            <a:r>
              <a:rPr lang="en-US" altLang="x-none" sz="1200" dirty="0">
                <a:solidFill>
                  <a:schemeClr val="tx1"/>
                </a:solidFill>
              </a:rPr>
              <a:t> </a:t>
            </a:r>
            <a:r>
              <a:rPr lang="en-US" altLang="x-none" sz="1200" i="1" dirty="0">
                <a:solidFill>
                  <a:schemeClr val="tx1"/>
                </a:solidFill>
              </a:rPr>
              <a:t>et al. Physical Review Letters </a:t>
            </a:r>
            <a:r>
              <a:rPr lang="en-US" altLang="x-none" sz="1200" b="1" dirty="0">
                <a:solidFill>
                  <a:schemeClr val="tx1"/>
                </a:solidFill>
              </a:rPr>
              <a:t>116</a:t>
            </a:r>
            <a:r>
              <a:rPr lang="en-US" altLang="x-none" sz="1200" b="1" i="1" dirty="0">
                <a:solidFill>
                  <a:schemeClr val="tx1"/>
                </a:solidFill>
              </a:rPr>
              <a:t>, </a:t>
            </a:r>
            <a:r>
              <a:rPr lang="en-US" altLang="x-none" sz="1200" dirty="0">
                <a:solidFill>
                  <a:schemeClr val="tx1"/>
                </a:solidFill>
              </a:rPr>
              <a:t>197003 (2016</a:t>
            </a:r>
            <a:r>
              <a:rPr lang="en-US" altLang="x-none" sz="1200" dirty="0" smtClean="0">
                <a:solidFill>
                  <a:schemeClr val="tx1"/>
                </a:solidFill>
              </a:rPr>
              <a:t>).</a:t>
            </a:r>
            <a:endParaRPr lang="en-US" altLang="ko-KR" sz="1200" dirty="0">
              <a:solidFill>
                <a:schemeClr val="tx1"/>
              </a:solidFill>
              <a:latin typeface="Arial" charset="0"/>
            </a:endParaRP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12932</TotalTime>
  <Words>100</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MS PGothic</vt:lpstr>
      <vt:lpstr>News Gothic MT</vt:lpstr>
      <vt:lpstr>Trebuchet MS</vt:lpstr>
      <vt:lpstr>Wingdings 2</vt:lpstr>
      <vt:lpstr>Arial</vt:lpstr>
      <vt:lpstr>Breeze</vt:lpstr>
      <vt:lpstr>Simple Stretch “Flips” the Sign of Charge Carriers</vt:lpstr>
    </vt:vector>
  </TitlesOfParts>
  <Manager/>
  <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Melissa A. Hines</cp:lastModifiedBy>
  <cp:revision>53</cp:revision>
  <cp:lastPrinted>2016-08-01T15:14:13Z</cp:lastPrinted>
  <dcterms:created xsi:type="dcterms:W3CDTF">2016-07-19T18:16:54Z</dcterms:created>
  <dcterms:modified xsi:type="dcterms:W3CDTF">2017-03-08T16:59:16Z</dcterms:modified>
  <cp:category/>
</cp:coreProperties>
</file>