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62" r:id="rId2"/>
  </p:sldIdLst>
  <p:sldSz cx="9144000" cy="6858000" type="screen4x3"/>
  <p:notesSz cx="7315200" cy="9601200"/>
  <p:defaultTextStyle>
    <a:defPPr>
      <a:defRPr lang="en-US"/>
    </a:defPPr>
    <a:lvl1pPr algn="ctr" rtl="0" fontAlgn="base">
      <a:spcBef>
        <a:spcPct val="0"/>
      </a:spcBef>
      <a:spcAft>
        <a:spcPct val="0"/>
      </a:spcAft>
      <a:defRPr sz="2000" kern="1200">
        <a:solidFill>
          <a:srgbClr val="003399"/>
        </a:solidFill>
        <a:latin typeface="Trebuchet MS" charset="0"/>
        <a:ea typeface="MS PGothic" charset="0"/>
        <a:cs typeface="MS PGothic" charset="0"/>
      </a:defRPr>
    </a:lvl1pPr>
    <a:lvl2pPr marL="457200" algn="ctr" rtl="0" fontAlgn="base">
      <a:spcBef>
        <a:spcPct val="0"/>
      </a:spcBef>
      <a:spcAft>
        <a:spcPct val="0"/>
      </a:spcAft>
      <a:defRPr sz="2000" kern="1200">
        <a:solidFill>
          <a:srgbClr val="003399"/>
        </a:solidFill>
        <a:latin typeface="Trebuchet MS" charset="0"/>
        <a:ea typeface="MS PGothic" charset="0"/>
        <a:cs typeface="MS PGothic" charset="0"/>
      </a:defRPr>
    </a:lvl2pPr>
    <a:lvl3pPr marL="914400" algn="ctr" rtl="0" fontAlgn="base">
      <a:spcBef>
        <a:spcPct val="0"/>
      </a:spcBef>
      <a:spcAft>
        <a:spcPct val="0"/>
      </a:spcAft>
      <a:defRPr sz="2000" kern="1200">
        <a:solidFill>
          <a:srgbClr val="003399"/>
        </a:solidFill>
        <a:latin typeface="Trebuchet MS" charset="0"/>
        <a:ea typeface="MS PGothic" charset="0"/>
        <a:cs typeface="MS PGothic" charset="0"/>
      </a:defRPr>
    </a:lvl3pPr>
    <a:lvl4pPr marL="1371600" algn="ctr" rtl="0" fontAlgn="base">
      <a:spcBef>
        <a:spcPct val="0"/>
      </a:spcBef>
      <a:spcAft>
        <a:spcPct val="0"/>
      </a:spcAft>
      <a:defRPr sz="2000" kern="1200">
        <a:solidFill>
          <a:srgbClr val="003399"/>
        </a:solidFill>
        <a:latin typeface="Trebuchet MS" charset="0"/>
        <a:ea typeface="MS PGothic" charset="0"/>
        <a:cs typeface="MS PGothic" charset="0"/>
      </a:defRPr>
    </a:lvl4pPr>
    <a:lvl5pPr marL="1828800" algn="ctr" rtl="0" fontAlgn="base">
      <a:spcBef>
        <a:spcPct val="0"/>
      </a:spcBef>
      <a:spcAft>
        <a:spcPct val="0"/>
      </a:spcAft>
      <a:defRPr sz="2000" kern="1200">
        <a:solidFill>
          <a:srgbClr val="003399"/>
        </a:solidFill>
        <a:latin typeface="Trebuchet MS" charset="0"/>
        <a:ea typeface="MS PGothic" charset="0"/>
        <a:cs typeface="MS PGothic" charset="0"/>
      </a:defRPr>
    </a:lvl5pPr>
    <a:lvl6pPr marL="2286000" algn="l" defTabSz="457200" rtl="0" eaLnBrk="1" latinLnBrk="0" hangingPunct="1">
      <a:defRPr sz="2000" kern="1200">
        <a:solidFill>
          <a:srgbClr val="003399"/>
        </a:solidFill>
        <a:latin typeface="Trebuchet MS" charset="0"/>
        <a:ea typeface="MS PGothic" charset="0"/>
        <a:cs typeface="MS PGothic" charset="0"/>
      </a:defRPr>
    </a:lvl6pPr>
    <a:lvl7pPr marL="2743200" algn="l" defTabSz="457200" rtl="0" eaLnBrk="1" latinLnBrk="0" hangingPunct="1">
      <a:defRPr sz="2000" kern="1200">
        <a:solidFill>
          <a:srgbClr val="003399"/>
        </a:solidFill>
        <a:latin typeface="Trebuchet MS" charset="0"/>
        <a:ea typeface="MS PGothic" charset="0"/>
        <a:cs typeface="MS PGothic" charset="0"/>
      </a:defRPr>
    </a:lvl7pPr>
    <a:lvl8pPr marL="3200400" algn="l" defTabSz="457200" rtl="0" eaLnBrk="1" latinLnBrk="0" hangingPunct="1">
      <a:defRPr sz="2000" kern="1200">
        <a:solidFill>
          <a:srgbClr val="003399"/>
        </a:solidFill>
        <a:latin typeface="Trebuchet MS" charset="0"/>
        <a:ea typeface="MS PGothic" charset="0"/>
        <a:cs typeface="MS PGothic" charset="0"/>
      </a:defRPr>
    </a:lvl8pPr>
    <a:lvl9pPr marL="3657600" algn="l" defTabSz="457200" rtl="0" eaLnBrk="1" latinLnBrk="0" hangingPunct="1">
      <a:defRPr sz="2000" kern="1200">
        <a:solidFill>
          <a:srgbClr val="003399"/>
        </a:solidFill>
        <a:latin typeface="Trebuchet MS" charset="0"/>
        <a:ea typeface="MS PGothic" charset="0"/>
        <a:cs typeface="MS PGothic"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B2B2B2"/>
    <a:srgbClr val="DDDDDD"/>
    <a:srgbClr val="EAEAEA"/>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6038" autoAdjust="0"/>
  </p:normalViewPr>
  <p:slideViewPr>
    <p:cSldViewPr>
      <p:cViewPr>
        <p:scale>
          <a:sx n="94" d="100"/>
          <a:sy n="94" d="100"/>
        </p:scale>
        <p:origin x="-696" y="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1584"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lvl1pPr algn="l" defTabSz="966788">
              <a:defRPr sz="1200">
                <a:solidFill>
                  <a:schemeClr val="tx1"/>
                </a:solidFill>
                <a:latin typeface="Arial" charset="0"/>
                <a:ea typeface="MS PGothic" charset="0"/>
                <a:cs typeface="MS PGothic" charset="0"/>
              </a:defRPr>
            </a:lvl1pPr>
          </a:lstStyle>
          <a:p>
            <a:pPr>
              <a:defRPr/>
            </a:pPr>
            <a:endParaRPr lang="en-US"/>
          </a:p>
        </p:txBody>
      </p:sp>
      <p:sp>
        <p:nvSpPr>
          <p:cNvPr id="86019"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lvl1pPr algn="r" defTabSz="966788">
              <a:defRPr sz="1200">
                <a:solidFill>
                  <a:schemeClr val="tx1"/>
                </a:solidFill>
                <a:latin typeface="Arial" charset="0"/>
                <a:ea typeface="MS PGothic" charset="0"/>
                <a:cs typeface="MS PGothic" charset="0"/>
              </a:defRPr>
            </a:lvl1pPr>
          </a:lstStyle>
          <a:p>
            <a:pPr>
              <a:defRPr/>
            </a:pPr>
            <a:endParaRPr lang="en-US"/>
          </a:p>
        </p:txBody>
      </p:sp>
      <p:sp>
        <p:nvSpPr>
          <p:cNvPr id="86020"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lgn="l" defTabSz="966788">
              <a:defRPr sz="1200">
                <a:solidFill>
                  <a:schemeClr val="tx1"/>
                </a:solidFill>
                <a:latin typeface="Arial" charset="0"/>
                <a:ea typeface="MS PGothic" charset="0"/>
                <a:cs typeface="MS PGothic" charset="0"/>
              </a:defRPr>
            </a:lvl1pPr>
          </a:lstStyle>
          <a:p>
            <a:pPr>
              <a:defRPr/>
            </a:pPr>
            <a:endParaRPr lang="en-US"/>
          </a:p>
        </p:txBody>
      </p:sp>
      <p:sp>
        <p:nvSpPr>
          <p:cNvPr id="86021"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lgn="r" defTabSz="966788">
              <a:defRPr sz="1200" smtClean="0">
                <a:solidFill>
                  <a:schemeClr val="tx1"/>
                </a:solidFill>
                <a:latin typeface="Arial" charset="0"/>
              </a:defRPr>
            </a:lvl1pPr>
          </a:lstStyle>
          <a:p>
            <a:pPr>
              <a:defRPr/>
            </a:pPr>
            <a:fld id="{E8211D79-B3B0-864B-B7C4-17579FD8D690}" type="slidenum">
              <a:rPr lang="en-US"/>
              <a:pPr>
                <a:defRPr/>
              </a:pPr>
              <a:t>‹#›</a:t>
            </a:fld>
            <a:endParaRPr lang="en-US"/>
          </a:p>
        </p:txBody>
      </p:sp>
    </p:spTree>
    <p:extLst>
      <p:ext uri="{BB962C8B-B14F-4D97-AF65-F5344CB8AC3E}">
        <p14:creationId xmlns:p14="http://schemas.microsoft.com/office/powerpoint/2010/main" val="1629886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lvl1pPr algn="l" defTabSz="966788">
              <a:defRPr sz="1200">
                <a:solidFill>
                  <a:schemeClr val="tx1"/>
                </a:solidFill>
                <a:latin typeface="Arial" charset="0"/>
                <a:ea typeface="MS PGothic" charset="0"/>
                <a:cs typeface="MS PGothic" charset="0"/>
              </a:defRPr>
            </a:lvl1pPr>
          </a:lstStyle>
          <a:p>
            <a:pPr>
              <a:defRPr/>
            </a:pPr>
            <a:endParaRPr lang="en-US"/>
          </a:p>
        </p:txBody>
      </p:sp>
      <p:sp>
        <p:nvSpPr>
          <p:cNvPr id="409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lvl1pPr algn="r" defTabSz="966788">
              <a:defRPr sz="1200">
                <a:solidFill>
                  <a:schemeClr val="tx1"/>
                </a:solidFill>
                <a:latin typeface="Arial" charset="0"/>
                <a:ea typeface="MS PGothic" charset="0"/>
                <a:cs typeface="MS PGothic"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10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lgn="l" defTabSz="966788">
              <a:defRPr sz="1200">
                <a:solidFill>
                  <a:schemeClr val="tx1"/>
                </a:solidFill>
                <a:latin typeface="Arial" charset="0"/>
                <a:ea typeface="MS PGothic" charset="0"/>
                <a:cs typeface="MS PGothic" charset="0"/>
              </a:defRPr>
            </a:lvl1pPr>
          </a:lstStyle>
          <a:p>
            <a:pPr>
              <a:defRPr/>
            </a:pPr>
            <a:endParaRPr lang="en-US"/>
          </a:p>
        </p:txBody>
      </p:sp>
      <p:sp>
        <p:nvSpPr>
          <p:cNvPr id="410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lgn="r" defTabSz="966788">
              <a:defRPr sz="1200" smtClean="0">
                <a:solidFill>
                  <a:schemeClr val="tx1"/>
                </a:solidFill>
                <a:latin typeface="Arial" charset="0"/>
              </a:defRPr>
            </a:lvl1pPr>
          </a:lstStyle>
          <a:p>
            <a:pPr>
              <a:defRPr/>
            </a:pPr>
            <a:fld id="{DC3F11D2-E0E0-6B4F-93AD-DD1021A49FBE}" type="slidenum">
              <a:rPr lang="en-US"/>
              <a:pPr>
                <a:defRPr/>
              </a:pPr>
              <a:t>‹#›</a:t>
            </a:fld>
            <a:endParaRPr lang="en-US"/>
          </a:p>
        </p:txBody>
      </p:sp>
    </p:spTree>
    <p:extLst>
      <p:ext uri="{BB962C8B-B14F-4D97-AF65-F5344CB8AC3E}">
        <p14:creationId xmlns:p14="http://schemas.microsoft.com/office/powerpoint/2010/main" val="2818077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9"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pitchFamily="-109"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pitchFamily="-109"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pitchFamily="-109"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pitchFamily="-109"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xfrm>
            <a:off x="1258888" y="720725"/>
            <a:ext cx="4800600" cy="3600450"/>
          </a:xfrm>
          <a:ln/>
        </p:spPr>
      </p:sp>
      <p:sp>
        <p:nvSpPr>
          <p:cNvPr id="1741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smtClean="0">
                <a:solidFill>
                  <a:schemeClr val="tx1"/>
                </a:solidFill>
                <a:effectLst/>
                <a:latin typeface="Arial" pitchFamily="-109" charset="0"/>
                <a:ea typeface="MS PGothic" pitchFamily="34" charset="-128"/>
                <a:cs typeface="MS PGothic" charset="0"/>
              </a:rPr>
              <a:t>We have developed and tested a new detector for electron microscopes that enables quantitative measurements of electric and magnetic fields across multiple length scales and down to atomic resolution.  The device is an adaptation of a solid state x-ray detector technology we have developed over the last fifteen years, now modified to function as a high-speed, high dynamic range electron diffraction camera. The resulting electron microscope pixel array detector (EMPAD) records an image frame in under a millisecond, and can detect from 1 to 1,000,000 primary electrons per pixel per image frame.  This is 1000x the dynamic range, and 100x the speed of conventional electron image sensors.  These properties allow us to record the entire unsaturated diffraction pattern in scanning mode, and simultaneously capture bright field, dark field, and phase contrast information, as well as being able to analyze the full scattering distribution, opening the way for new multichannel imaging modes.  From the analysis of the spatially-resolved diffraction patterns we can extract local strains, tilts, rotations, polarity and even electric and magnetic fields.</a:t>
            </a:r>
          </a:p>
          <a:p>
            <a:pPr algn="just" eaLnBrk="1" hangingPunct="1">
              <a:spcBef>
                <a:spcPct val="0"/>
              </a:spcBef>
            </a:pPr>
            <a:endParaRPr lang="en-US" sz="500" dirty="0" smtClean="0">
              <a:solidFill>
                <a:schemeClr val="accent2"/>
              </a:solidFill>
              <a:latin typeface="Trebuchet MS" charset="0"/>
              <a:ea typeface="MS PGothic" charset="0"/>
            </a:endParaRPr>
          </a:p>
          <a:p>
            <a:pPr algn="just" eaLnBrk="1" hangingPunct="1">
              <a:spcBef>
                <a:spcPct val="0"/>
              </a:spcBef>
            </a:pPr>
            <a:endParaRPr lang="en-US" sz="500" dirty="0" smtClean="0">
              <a:solidFill>
                <a:schemeClr val="accent2"/>
              </a:solidFill>
              <a:latin typeface="Trebuchet MS" charset="0"/>
              <a:ea typeface="MS PGothic" charset="0"/>
            </a:endParaRPr>
          </a:p>
          <a:p>
            <a:r>
              <a:rPr lang="en-US" sz="1200" b="1" kern="1200" dirty="0" smtClean="0">
                <a:solidFill>
                  <a:schemeClr val="tx1"/>
                </a:solidFill>
                <a:effectLst/>
                <a:latin typeface="Arial" pitchFamily="-109" charset="0"/>
                <a:ea typeface="MS PGothic" pitchFamily="34" charset="-128"/>
                <a:cs typeface="MS PGothic" charset="0"/>
              </a:rPr>
              <a:t>Funding</a:t>
            </a:r>
            <a:endParaRPr lang="en-US" sz="1200" kern="1200" dirty="0" smtClean="0">
              <a:solidFill>
                <a:schemeClr val="tx1"/>
              </a:solidFill>
              <a:effectLst/>
              <a:latin typeface="Arial" pitchFamily="-109" charset="0"/>
              <a:ea typeface="MS PGothic" pitchFamily="34" charset="-128"/>
              <a:cs typeface="MS PGothic" charset="0"/>
            </a:endParaRPr>
          </a:p>
          <a:p>
            <a:pPr marL="171450" marR="0" lvl="0" indent="-171450" algn="l" defTabSz="914400" rtl="0" eaLnBrk="0" fontAlgn="base" latinLnBrk="0" hangingPunct="0">
              <a:lnSpc>
                <a:spcPct val="100000"/>
              </a:lnSpc>
              <a:spcBef>
                <a:spcPct val="30000"/>
              </a:spcBef>
              <a:spcAft>
                <a:spcPct val="0"/>
              </a:spcAft>
              <a:buClrTx/>
              <a:buSzTx/>
              <a:buFont typeface="Arial" charset="0"/>
              <a:buChar char="•"/>
              <a:tabLst/>
              <a:defRPr/>
            </a:pPr>
            <a:r>
              <a:rPr lang="en-US" sz="1200" kern="1200" dirty="0" smtClean="0">
                <a:solidFill>
                  <a:schemeClr val="tx1"/>
                </a:solidFill>
                <a:effectLst/>
                <a:latin typeface="Arial" pitchFamily="-109" charset="0"/>
                <a:ea typeface="MS PGothic" pitchFamily="34" charset="-128"/>
                <a:cs typeface="MS PGothic" charset="0"/>
              </a:rPr>
              <a:t>Electron microscope data acquisition (K.X.N., D.A.M.) was supported by the Cornell Center for Materials Research, an NSF MRSEC under grant DMR 1120296. </a:t>
            </a:r>
          </a:p>
          <a:p>
            <a:pPr marL="171450" lvl="0" indent="-171450">
              <a:buFont typeface="Arial" charset="0"/>
              <a:buChar char="•"/>
            </a:pPr>
            <a:r>
              <a:rPr lang="en-US" sz="1200" kern="1200" dirty="0" smtClean="0">
                <a:solidFill>
                  <a:schemeClr val="tx1"/>
                </a:solidFill>
                <a:effectLst/>
                <a:latin typeface="Arial" pitchFamily="-109" charset="0"/>
                <a:ea typeface="MS PGothic" pitchFamily="34" charset="-128"/>
                <a:cs typeface="MS PGothic" charset="0"/>
              </a:rPr>
              <a:t>PAD development in SMG’s lab is supported by the U.S. Department of Energy, grant DE-FG02-10ER46693 and by CHESS, which is supported by the U.S. National Science Foundation and the U.S. National Institutes of Health-National Institute of General Medical Sciences via grant DMR-1332208. The PAD architecture used was developed as an x-ray detector over the last decade and a half as a collaboration between SMG’s group and Area Detector Systems Corp. (Poway, CA) under NIH grant R44 RR014613 and DOE grant DE-FG02-97ER62443.</a:t>
            </a:r>
          </a:p>
          <a:p>
            <a:pPr marL="171450" lvl="0" indent="-171450">
              <a:buFont typeface="Arial" charset="0"/>
              <a:buChar char="•"/>
            </a:pPr>
            <a:r>
              <a:rPr lang="en-US" sz="1200" kern="1200" dirty="0" smtClean="0">
                <a:solidFill>
                  <a:schemeClr val="tx1"/>
                </a:solidFill>
                <a:effectLst/>
                <a:latin typeface="Arial" pitchFamily="-109" charset="0"/>
                <a:ea typeface="MS PGothic" pitchFamily="34" charset="-128"/>
                <a:cs typeface="MS PGothic" charset="0"/>
              </a:rPr>
              <a:t>The adaptation of the x-ray PAD to the STEM was supported by the </a:t>
            </a:r>
            <a:r>
              <a:rPr lang="en-US" sz="1200" kern="1200" dirty="0" err="1" smtClean="0">
                <a:solidFill>
                  <a:schemeClr val="tx1"/>
                </a:solidFill>
                <a:effectLst/>
                <a:latin typeface="Arial" pitchFamily="-109" charset="0"/>
                <a:ea typeface="MS PGothic" pitchFamily="34" charset="-128"/>
                <a:cs typeface="MS PGothic" charset="0"/>
              </a:rPr>
              <a:t>Kavli</a:t>
            </a:r>
            <a:r>
              <a:rPr lang="en-US" sz="1200" kern="1200" dirty="0" smtClean="0">
                <a:solidFill>
                  <a:schemeClr val="tx1"/>
                </a:solidFill>
                <a:effectLst/>
                <a:latin typeface="Arial" pitchFamily="-109" charset="0"/>
                <a:ea typeface="MS PGothic" pitchFamily="34" charset="-128"/>
                <a:cs typeface="MS PGothic" charset="0"/>
              </a:rPr>
              <a:t> Institute at Cornell for Nanoscale Science.  </a:t>
            </a:r>
          </a:p>
          <a:p>
            <a:pPr marL="171450" lvl="0" indent="-171450">
              <a:buFont typeface="Arial" charset="0"/>
              <a:buChar char="•"/>
            </a:pPr>
            <a:r>
              <a:rPr lang="en-US" sz="1200" kern="1200" dirty="0" smtClean="0">
                <a:solidFill>
                  <a:schemeClr val="tx1"/>
                </a:solidFill>
                <a:effectLst/>
                <a:latin typeface="Arial" pitchFamily="-109" charset="0"/>
                <a:ea typeface="MS PGothic" pitchFamily="34" charset="-128"/>
                <a:cs typeface="MS PGothic" charset="0"/>
              </a:rPr>
              <a:t>Paul </a:t>
            </a:r>
            <a:r>
              <a:rPr lang="en-US" sz="1200" kern="1200" dirty="0" err="1" smtClean="0">
                <a:solidFill>
                  <a:schemeClr val="tx1"/>
                </a:solidFill>
                <a:effectLst/>
                <a:latin typeface="Arial" pitchFamily="-109" charset="0"/>
                <a:ea typeface="MS PGothic" pitchFamily="34" charset="-128"/>
                <a:cs typeface="MS PGothic" charset="0"/>
              </a:rPr>
              <a:t>Fischione</a:t>
            </a:r>
            <a:r>
              <a:rPr lang="en-US" sz="1200" kern="1200" dirty="0" smtClean="0">
                <a:solidFill>
                  <a:schemeClr val="tx1"/>
                </a:solidFill>
                <a:effectLst/>
                <a:latin typeface="Arial" pitchFamily="-109" charset="0"/>
                <a:ea typeface="MS PGothic" pitchFamily="34" charset="-128"/>
                <a:cs typeface="MS PGothic" charset="0"/>
              </a:rPr>
              <a:t>  of </a:t>
            </a:r>
            <a:r>
              <a:rPr lang="en-US" sz="1200" kern="1200" dirty="0" err="1" smtClean="0">
                <a:solidFill>
                  <a:schemeClr val="tx1"/>
                </a:solidFill>
                <a:effectLst/>
                <a:latin typeface="Arial" pitchFamily="-109" charset="0"/>
                <a:ea typeface="MS PGothic" pitchFamily="34" charset="-128"/>
                <a:cs typeface="MS PGothic" charset="0"/>
              </a:rPr>
              <a:t>Fischione</a:t>
            </a:r>
            <a:r>
              <a:rPr lang="en-US" sz="1200" kern="1200" dirty="0" smtClean="0">
                <a:solidFill>
                  <a:schemeClr val="tx1"/>
                </a:solidFill>
                <a:effectLst/>
                <a:latin typeface="Arial" pitchFamily="-109" charset="0"/>
                <a:ea typeface="MS PGothic" pitchFamily="34" charset="-128"/>
                <a:cs typeface="MS PGothic" charset="0"/>
              </a:rPr>
              <a:t> Instruments provided the base annular dark field detector housing.</a:t>
            </a:r>
          </a:p>
          <a:p>
            <a:pPr algn="just" eaLnBrk="1" hangingPunct="1">
              <a:spcBef>
                <a:spcPct val="0"/>
              </a:spcBef>
            </a:pPr>
            <a:endParaRPr lang="en-US" sz="500" dirty="0">
              <a:solidFill>
                <a:schemeClr val="accent2"/>
              </a:solidFill>
              <a:latin typeface="Trebuchet MS" charset="0"/>
              <a:ea typeface="MS PGothic" charset="0"/>
            </a:endParaRPr>
          </a:p>
        </p:txBody>
      </p:sp>
    </p:spTree>
    <p:extLst>
      <p:ext uri="{BB962C8B-B14F-4D97-AF65-F5344CB8AC3E}">
        <p14:creationId xmlns:p14="http://schemas.microsoft.com/office/powerpoint/2010/main" val="1080932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154281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183977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692150"/>
            <a:ext cx="2286000" cy="5434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692150"/>
            <a:ext cx="6705600" cy="5434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1252596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150"/>
            <a:ext cx="9144000" cy="4333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395720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1661444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675759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324560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354522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2593530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935483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143022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i="0"/>
            </a:lvl1pPr>
          </a:lstStyle>
          <a:p>
            <a:pPr>
              <a:defRPr/>
            </a:pPr>
            <a:r>
              <a:rPr lang="en-US"/>
              <a:t>For more details, visit the Cornell Center for Materials Research website at </a:t>
            </a:r>
          </a:p>
          <a:p>
            <a:pPr>
              <a:defRPr/>
            </a:pPr>
            <a:r>
              <a:rPr lang="en-US"/>
              <a:t>http://www.ccmr.cornell.edu/news</a:t>
            </a:r>
          </a:p>
        </p:txBody>
      </p:sp>
    </p:spTree>
    <p:extLst>
      <p:ext uri="{BB962C8B-B14F-4D97-AF65-F5344CB8AC3E}">
        <p14:creationId xmlns:p14="http://schemas.microsoft.com/office/powerpoint/2010/main" val="21487687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692150"/>
            <a:ext cx="91440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0" y="6308725"/>
            <a:ext cx="9144000" cy="549275"/>
          </a:xfrm>
          <a:prstGeom prst="rect">
            <a:avLst/>
          </a:prstGeom>
          <a:solidFill>
            <a:srgbClr val="CCCCFF"/>
          </a:solid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1">
                <a:latin typeface="Trebuchet MS" charset="0"/>
                <a:ea typeface="ＭＳ Ｐゴシック" charset="0"/>
                <a:cs typeface="Times New Roman" charset="0"/>
              </a:defRPr>
            </a:lvl1pPr>
          </a:lstStyle>
          <a:p>
            <a:pPr>
              <a:defRPr/>
            </a:pPr>
            <a:r>
              <a:rPr lang="en-US"/>
              <a:t>For more details, visit the Cornell Center for Materials Research website at </a:t>
            </a:r>
          </a:p>
          <a:p>
            <a:pPr>
              <a:defRPr/>
            </a:pPr>
            <a:r>
              <a:rPr lang="en-US"/>
              <a:t>http://www.ccmr.cornell.edu/news</a:t>
            </a:r>
          </a:p>
        </p:txBody>
      </p:sp>
      <p:pic>
        <p:nvPicPr>
          <p:cNvPr id="2" name="Picture 7" descr="SlideHeader_200dpi"/>
          <p:cNvPicPr>
            <a:picLocks noChangeAspect="1" noChangeArrowheads="1"/>
          </p:cNvPicPr>
          <p:nvPr userDrawn="1"/>
        </p:nvPicPr>
        <p:blipFill>
          <a:blip r:embed="rId14">
            <a:extLst>
              <a:ext uri="{28A0092B-C50C-407E-A947-70E740481C1C}">
                <a14:useLocalDpi xmlns:a14="http://schemas.microsoft.com/office/drawing/2010/main"/>
              </a:ext>
            </a:extLst>
          </a:blip>
          <a:srcRect/>
          <a:stretch>
            <a:fillRect/>
          </a:stretch>
        </p:blipFill>
        <p:spPr bwMode="auto">
          <a:xfrm>
            <a:off x="0" y="0"/>
            <a:ext cx="91440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p:cNvSpPr txBox="1">
            <a:spLocks noChangeArrowheads="1"/>
          </p:cNvSpPr>
          <p:nvPr userDrawn="1"/>
        </p:nvSpPr>
        <p:spPr bwMode="auto">
          <a:xfrm>
            <a:off x="0" y="357188"/>
            <a:ext cx="9144000" cy="336550"/>
          </a:xfrm>
          <a:prstGeom prst="rect">
            <a:avLst/>
          </a:prstGeom>
          <a:solidFill>
            <a:srgbClr val="CCCCFF"/>
          </a:solidFill>
          <a:ln w="9525">
            <a:noFill/>
            <a:miter lim="800000"/>
            <a:headEnd/>
            <a:tailEnd/>
          </a:ln>
          <a:effectLst/>
        </p:spPr>
        <p:txBody>
          <a:bodyPr>
            <a:spAutoFit/>
          </a:bodyPr>
          <a:lstStyle>
            <a:lvl1pPr eaLnBrk="0" hangingPunct="0">
              <a:defRPr sz="2000">
                <a:solidFill>
                  <a:srgbClr val="003399"/>
                </a:solidFill>
                <a:latin typeface="Trebuchet MS" charset="0"/>
                <a:ea typeface="ＭＳ Ｐゴシック" charset="0"/>
                <a:cs typeface="Times New Roman" charset="0"/>
              </a:defRPr>
            </a:lvl1pPr>
            <a:lvl2pPr marL="37931725" indent="-37474525" eaLnBrk="0" hangingPunct="0">
              <a:defRPr sz="2000">
                <a:solidFill>
                  <a:srgbClr val="003399"/>
                </a:solidFill>
                <a:latin typeface="Trebuchet MS" charset="0"/>
                <a:ea typeface="Times New Roman" charset="0"/>
                <a:cs typeface="Times New Roman" charset="0"/>
              </a:defRPr>
            </a:lvl2pPr>
            <a:lvl3pPr eaLnBrk="0" hangingPunct="0">
              <a:defRPr sz="2000">
                <a:solidFill>
                  <a:srgbClr val="003399"/>
                </a:solidFill>
                <a:latin typeface="Trebuchet MS" charset="0"/>
                <a:ea typeface="Times New Roman" charset="0"/>
                <a:cs typeface="Times New Roman" charset="0"/>
              </a:defRPr>
            </a:lvl3pPr>
            <a:lvl4pPr eaLnBrk="0" hangingPunct="0">
              <a:defRPr sz="2000">
                <a:solidFill>
                  <a:srgbClr val="003399"/>
                </a:solidFill>
                <a:latin typeface="Trebuchet MS" charset="0"/>
                <a:ea typeface="Times New Roman" charset="0"/>
                <a:cs typeface="Times New Roman" charset="0"/>
              </a:defRPr>
            </a:lvl4pPr>
            <a:lvl5pPr eaLnBrk="0" hangingPunct="0">
              <a:defRPr sz="2000">
                <a:solidFill>
                  <a:srgbClr val="003399"/>
                </a:solidFill>
                <a:latin typeface="Trebuchet MS" charset="0"/>
                <a:ea typeface="Times New Roman" charset="0"/>
                <a:cs typeface="Times New Roman" charset="0"/>
              </a:defRPr>
            </a:lvl5pPr>
            <a:lvl6pPr marL="457200" eaLnBrk="0" fontAlgn="base" hangingPunct="0">
              <a:spcBef>
                <a:spcPct val="0"/>
              </a:spcBef>
              <a:spcAft>
                <a:spcPct val="0"/>
              </a:spcAft>
              <a:defRPr sz="2000">
                <a:solidFill>
                  <a:srgbClr val="003399"/>
                </a:solidFill>
                <a:latin typeface="Trebuchet MS" charset="0"/>
                <a:ea typeface="Times New Roman" charset="0"/>
                <a:cs typeface="Times New Roman" charset="0"/>
              </a:defRPr>
            </a:lvl6pPr>
            <a:lvl7pPr marL="914400" eaLnBrk="0" fontAlgn="base" hangingPunct="0">
              <a:spcBef>
                <a:spcPct val="0"/>
              </a:spcBef>
              <a:spcAft>
                <a:spcPct val="0"/>
              </a:spcAft>
              <a:defRPr sz="2000">
                <a:solidFill>
                  <a:srgbClr val="003399"/>
                </a:solidFill>
                <a:latin typeface="Trebuchet MS" charset="0"/>
                <a:ea typeface="Times New Roman" charset="0"/>
                <a:cs typeface="Times New Roman" charset="0"/>
              </a:defRPr>
            </a:lvl7pPr>
            <a:lvl8pPr marL="1371600" eaLnBrk="0" fontAlgn="base" hangingPunct="0">
              <a:spcBef>
                <a:spcPct val="0"/>
              </a:spcBef>
              <a:spcAft>
                <a:spcPct val="0"/>
              </a:spcAft>
              <a:defRPr sz="2000">
                <a:solidFill>
                  <a:srgbClr val="003399"/>
                </a:solidFill>
                <a:latin typeface="Trebuchet MS" charset="0"/>
                <a:ea typeface="Times New Roman" charset="0"/>
                <a:cs typeface="Times New Roman" charset="0"/>
              </a:defRPr>
            </a:lvl8pPr>
            <a:lvl9pPr marL="1828800" eaLnBrk="0" fontAlgn="base" hangingPunct="0">
              <a:spcBef>
                <a:spcPct val="0"/>
              </a:spcBef>
              <a:spcAft>
                <a:spcPct val="0"/>
              </a:spcAft>
              <a:defRPr sz="2000">
                <a:solidFill>
                  <a:srgbClr val="003399"/>
                </a:solidFill>
                <a:latin typeface="Trebuchet MS" charset="0"/>
                <a:ea typeface="Times New Roman" charset="0"/>
                <a:cs typeface="Times New Roman" charset="0"/>
              </a:defRPr>
            </a:lvl9pPr>
          </a:lstStyle>
          <a:p>
            <a:pPr eaLnBrk="1" hangingPunct="1">
              <a:defRPr/>
            </a:pPr>
            <a:r>
              <a:rPr lang="en-US" sz="1600" b="1" i="1" smtClean="0"/>
              <a:t>A Materials Research Science and Engineering Center Program Highlight</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 id="2147484356" r:id="rId12"/>
  </p:sldLayoutIdLst>
  <p:hf sldNum="0" hdr="0" dt="0"/>
  <p:txStyles>
    <p:titleStyle>
      <a:lvl1pPr algn="ctr" rtl="0" eaLnBrk="0" fontAlgn="base" hangingPunct="0">
        <a:spcBef>
          <a:spcPct val="0"/>
        </a:spcBef>
        <a:spcAft>
          <a:spcPct val="0"/>
        </a:spcAft>
        <a:defRPr sz="2000">
          <a:solidFill>
            <a:srgbClr val="003399"/>
          </a:solidFill>
          <a:latin typeface="+mj-lt"/>
          <a:ea typeface="MS PGothic" pitchFamily="34" charset="-128"/>
          <a:cs typeface="+mj-cs"/>
        </a:defRPr>
      </a:lvl1pPr>
      <a:lvl2pPr algn="ctr" rtl="0" eaLnBrk="0" fontAlgn="base" hangingPunct="0">
        <a:spcBef>
          <a:spcPct val="0"/>
        </a:spcBef>
        <a:spcAft>
          <a:spcPct val="0"/>
        </a:spcAft>
        <a:defRPr sz="2000">
          <a:solidFill>
            <a:srgbClr val="003399"/>
          </a:solidFill>
          <a:latin typeface="Trebuchet MS" pitchFamily="-109" charset="0"/>
          <a:ea typeface="MS PGothic" pitchFamily="34" charset="-128"/>
          <a:cs typeface="Times New Roman" pitchFamily="-109" charset="0"/>
        </a:defRPr>
      </a:lvl2pPr>
      <a:lvl3pPr algn="ctr" rtl="0" eaLnBrk="0" fontAlgn="base" hangingPunct="0">
        <a:spcBef>
          <a:spcPct val="0"/>
        </a:spcBef>
        <a:spcAft>
          <a:spcPct val="0"/>
        </a:spcAft>
        <a:defRPr sz="2000">
          <a:solidFill>
            <a:srgbClr val="003399"/>
          </a:solidFill>
          <a:latin typeface="Trebuchet MS" pitchFamily="-109" charset="0"/>
          <a:ea typeface="MS PGothic" pitchFamily="34" charset="-128"/>
          <a:cs typeface="Times New Roman" pitchFamily="-109" charset="0"/>
        </a:defRPr>
      </a:lvl3pPr>
      <a:lvl4pPr algn="ctr" rtl="0" eaLnBrk="0" fontAlgn="base" hangingPunct="0">
        <a:spcBef>
          <a:spcPct val="0"/>
        </a:spcBef>
        <a:spcAft>
          <a:spcPct val="0"/>
        </a:spcAft>
        <a:defRPr sz="2000">
          <a:solidFill>
            <a:srgbClr val="003399"/>
          </a:solidFill>
          <a:latin typeface="Trebuchet MS" pitchFamily="-109" charset="0"/>
          <a:ea typeface="MS PGothic" pitchFamily="34" charset="-128"/>
          <a:cs typeface="Times New Roman" pitchFamily="-109" charset="0"/>
        </a:defRPr>
      </a:lvl4pPr>
      <a:lvl5pPr algn="ctr" rtl="0" eaLnBrk="0" fontAlgn="base" hangingPunct="0">
        <a:spcBef>
          <a:spcPct val="0"/>
        </a:spcBef>
        <a:spcAft>
          <a:spcPct val="0"/>
        </a:spcAft>
        <a:defRPr sz="2000">
          <a:solidFill>
            <a:srgbClr val="003399"/>
          </a:solidFill>
          <a:latin typeface="Trebuchet MS" pitchFamily="-109" charset="0"/>
          <a:ea typeface="MS PGothic" pitchFamily="34" charset="-128"/>
          <a:cs typeface="Times New Roman" pitchFamily="-109" charset="0"/>
        </a:defRPr>
      </a:lvl5pPr>
      <a:lvl6pPr marL="457200" algn="ctr" rtl="0" fontAlgn="base">
        <a:spcBef>
          <a:spcPct val="0"/>
        </a:spcBef>
        <a:spcAft>
          <a:spcPct val="0"/>
        </a:spcAft>
        <a:defRPr sz="2000">
          <a:solidFill>
            <a:srgbClr val="003399"/>
          </a:solidFill>
          <a:latin typeface="Trebuchet MS" pitchFamily="-109" charset="0"/>
          <a:ea typeface="Times New Roman" pitchFamily="-109" charset="0"/>
          <a:cs typeface="Times New Roman" pitchFamily="-109" charset="0"/>
        </a:defRPr>
      </a:lvl6pPr>
      <a:lvl7pPr marL="914400" algn="ctr" rtl="0" fontAlgn="base">
        <a:spcBef>
          <a:spcPct val="0"/>
        </a:spcBef>
        <a:spcAft>
          <a:spcPct val="0"/>
        </a:spcAft>
        <a:defRPr sz="2000">
          <a:solidFill>
            <a:srgbClr val="003399"/>
          </a:solidFill>
          <a:latin typeface="Trebuchet MS" pitchFamily="-109" charset="0"/>
          <a:ea typeface="Times New Roman" pitchFamily="-109" charset="0"/>
          <a:cs typeface="Times New Roman" pitchFamily="-109" charset="0"/>
        </a:defRPr>
      </a:lvl7pPr>
      <a:lvl8pPr marL="1371600" algn="ctr" rtl="0" fontAlgn="base">
        <a:spcBef>
          <a:spcPct val="0"/>
        </a:spcBef>
        <a:spcAft>
          <a:spcPct val="0"/>
        </a:spcAft>
        <a:defRPr sz="2000">
          <a:solidFill>
            <a:srgbClr val="003399"/>
          </a:solidFill>
          <a:latin typeface="Trebuchet MS" pitchFamily="-109" charset="0"/>
          <a:ea typeface="Times New Roman" pitchFamily="-109" charset="0"/>
          <a:cs typeface="Times New Roman" pitchFamily="-109" charset="0"/>
        </a:defRPr>
      </a:lvl8pPr>
      <a:lvl9pPr marL="1828800" algn="ctr" rtl="0" fontAlgn="base">
        <a:spcBef>
          <a:spcPct val="0"/>
        </a:spcBef>
        <a:spcAft>
          <a:spcPct val="0"/>
        </a:spcAft>
        <a:defRPr sz="2000">
          <a:solidFill>
            <a:srgbClr val="003399"/>
          </a:solidFill>
          <a:latin typeface="Trebuchet MS" pitchFamily="-109" charset="0"/>
          <a:ea typeface="Times New Roman" pitchFamily="-109" charset="0"/>
          <a:cs typeface="Times New Roman" pitchFamily="-109" charset="0"/>
        </a:defRPr>
      </a:lvl9pPr>
    </p:titleStyle>
    <p:bodyStyle>
      <a:lvl1pPr marL="342900" indent="-342900" algn="l" rtl="0" eaLnBrk="0" fontAlgn="base" hangingPunct="0">
        <a:spcBef>
          <a:spcPct val="20000"/>
        </a:spcBef>
        <a:spcAft>
          <a:spcPct val="0"/>
        </a:spcAft>
        <a:defRPr sz="1600">
          <a:solidFill>
            <a:schemeClr val="tx1"/>
          </a:solidFill>
          <a:latin typeface="+mn-lt"/>
          <a:ea typeface="MS PGothic" pitchFamily="34" charset="-128"/>
          <a:cs typeface="+mn-cs"/>
        </a:defRPr>
      </a:lvl1pPr>
      <a:lvl2pPr marL="361950" indent="95250" algn="l" rtl="0" eaLnBrk="0" fontAlgn="base" hangingPunct="0">
        <a:spcBef>
          <a:spcPct val="20000"/>
        </a:spcBef>
        <a:spcAft>
          <a:spcPct val="0"/>
        </a:spcAft>
        <a:buChar char="•"/>
        <a:defRPr sz="1600">
          <a:solidFill>
            <a:schemeClr val="tx1"/>
          </a:solidFill>
          <a:latin typeface="+mn-lt"/>
          <a:ea typeface="+mn-ea"/>
          <a:cs typeface="+mn-cs"/>
        </a:defRPr>
      </a:lvl2pPr>
      <a:lvl3pPr marL="714375" indent="3175" algn="l" rtl="0" eaLnBrk="0" fontAlgn="base" hangingPunct="0">
        <a:spcBef>
          <a:spcPct val="20000"/>
        </a:spcBef>
        <a:spcAft>
          <a:spcPct val="0"/>
        </a:spcAft>
        <a:buChar char="•"/>
        <a:defRPr sz="1600">
          <a:solidFill>
            <a:schemeClr val="tx1"/>
          </a:solidFill>
          <a:latin typeface="+mn-lt"/>
          <a:ea typeface="+mn-ea"/>
          <a:cs typeface="+mn-cs"/>
        </a:defRPr>
      </a:lvl3pPr>
      <a:lvl4pPr marL="1079500" indent="292100" algn="l" rtl="0" eaLnBrk="0" fontAlgn="base" hangingPunct="0">
        <a:spcBef>
          <a:spcPct val="20000"/>
        </a:spcBef>
        <a:spcAft>
          <a:spcPct val="0"/>
        </a:spcAft>
        <a:buChar char="•"/>
        <a:defRPr sz="1600">
          <a:solidFill>
            <a:schemeClr val="tx1"/>
          </a:solidFill>
          <a:latin typeface="+mn-lt"/>
          <a:ea typeface="+mn-ea"/>
          <a:cs typeface="+mn-cs"/>
        </a:defRPr>
      </a:lvl4pPr>
      <a:lvl5pPr marL="1436688" indent="392113" algn="l" rtl="0" eaLnBrk="0" fontAlgn="base" hangingPunct="0">
        <a:spcBef>
          <a:spcPct val="20000"/>
        </a:spcBef>
        <a:spcAft>
          <a:spcPct val="0"/>
        </a:spcAft>
        <a:buChar char="•"/>
        <a:defRPr sz="1600">
          <a:solidFill>
            <a:schemeClr val="tx1"/>
          </a:solidFill>
          <a:latin typeface="+mn-lt"/>
          <a:ea typeface="+mn-ea"/>
          <a:cs typeface="+mn-cs"/>
        </a:defRPr>
      </a:lvl5pPr>
      <a:lvl6pPr marL="1893888" algn="l" rtl="0" fontAlgn="base">
        <a:spcBef>
          <a:spcPct val="20000"/>
        </a:spcBef>
        <a:spcAft>
          <a:spcPct val="0"/>
        </a:spcAft>
        <a:buChar char="•"/>
        <a:defRPr sz="1600">
          <a:solidFill>
            <a:schemeClr val="tx1"/>
          </a:solidFill>
          <a:latin typeface="+mn-lt"/>
          <a:ea typeface="+mn-ea"/>
          <a:cs typeface="+mn-cs"/>
        </a:defRPr>
      </a:lvl6pPr>
      <a:lvl7pPr marL="2351088" algn="l" rtl="0" fontAlgn="base">
        <a:spcBef>
          <a:spcPct val="20000"/>
        </a:spcBef>
        <a:spcAft>
          <a:spcPct val="0"/>
        </a:spcAft>
        <a:buChar char="•"/>
        <a:defRPr sz="1600">
          <a:solidFill>
            <a:schemeClr val="tx1"/>
          </a:solidFill>
          <a:latin typeface="+mn-lt"/>
          <a:ea typeface="+mn-ea"/>
          <a:cs typeface="+mn-cs"/>
        </a:defRPr>
      </a:lvl7pPr>
      <a:lvl8pPr marL="2808288" algn="l" rtl="0" fontAlgn="base">
        <a:spcBef>
          <a:spcPct val="20000"/>
        </a:spcBef>
        <a:spcAft>
          <a:spcPct val="0"/>
        </a:spcAft>
        <a:buChar char="•"/>
        <a:defRPr sz="1600">
          <a:solidFill>
            <a:schemeClr val="tx1"/>
          </a:solidFill>
          <a:latin typeface="+mn-lt"/>
          <a:ea typeface="+mn-ea"/>
          <a:cs typeface="+mn-cs"/>
        </a:defRPr>
      </a:lvl8pPr>
      <a:lvl9pPr marL="3265488" algn="l" rtl="0" fontAlgn="base">
        <a:spcBef>
          <a:spcPct val="20000"/>
        </a:spcBef>
        <a:spcAft>
          <a:spcPct val="0"/>
        </a:spcAft>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0"/>
          </p:nvPr>
        </p:nvSpPr>
        <p:spPr>
          <a:xfrm>
            <a:off x="0" y="6477000"/>
            <a:ext cx="9144000" cy="381000"/>
          </a:xfrm>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115888" eaLnBrk="0" hangingPunct="0">
              <a:tabLst>
                <a:tab pos="8797925" algn="r"/>
              </a:tabLst>
              <a:defRPr sz="2000">
                <a:solidFill>
                  <a:srgbClr val="003399"/>
                </a:solidFill>
                <a:latin typeface="Trebuchet MS" charset="0"/>
                <a:ea typeface="MS PGothic" charset="0"/>
                <a:cs typeface="MS PGothic" charset="0"/>
              </a:defRPr>
            </a:lvl1pPr>
            <a:lvl2pPr marL="742950" indent="-285750" eaLnBrk="0" hangingPunct="0">
              <a:tabLst>
                <a:tab pos="8797925" algn="r"/>
              </a:tabLst>
              <a:defRPr sz="2000">
                <a:solidFill>
                  <a:srgbClr val="003399"/>
                </a:solidFill>
                <a:latin typeface="Trebuchet MS" charset="0"/>
                <a:ea typeface="MS PGothic" charset="0"/>
                <a:cs typeface="MS PGothic" charset="0"/>
              </a:defRPr>
            </a:lvl2pPr>
            <a:lvl3pPr marL="1143000" indent="-228600" eaLnBrk="0" hangingPunct="0">
              <a:tabLst>
                <a:tab pos="8797925" algn="r"/>
              </a:tabLst>
              <a:defRPr sz="2000">
                <a:solidFill>
                  <a:srgbClr val="003399"/>
                </a:solidFill>
                <a:latin typeface="Trebuchet MS" charset="0"/>
                <a:ea typeface="MS PGothic" charset="0"/>
                <a:cs typeface="MS PGothic" charset="0"/>
              </a:defRPr>
            </a:lvl3pPr>
            <a:lvl4pPr marL="1600200" indent="-228600" eaLnBrk="0" hangingPunct="0">
              <a:tabLst>
                <a:tab pos="8797925" algn="r"/>
              </a:tabLst>
              <a:defRPr sz="2000">
                <a:solidFill>
                  <a:srgbClr val="003399"/>
                </a:solidFill>
                <a:latin typeface="Trebuchet MS" charset="0"/>
                <a:ea typeface="MS PGothic" charset="0"/>
                <a:cs typeface="MS PGothic" charset="0"/>
              </a:defRPr>
            </a:lvl4pPr>
            <a:lvl5pPr marL="2057400" indent="-228600" eaLnBrk="0" hangingPunct="0">
              <a:tabLst>
                <a:tab pos="8797925" algn="r"/>
              </a:tabLst>
              <a:defRPr sz="2000">
                <a:solidFill>
                  <a:srgbClr val="003399"/>
                </a:solidFill>
                <a:latin typeface="Trebuchet MS" charset="0"/>
                <a:ea typeface="MS PGothic" charset="0"/>
                <a:cs typeface="MS PGothic" charset="0"/>
              </a:defRPr>
            </a:lvl5pPr>
            <a:lvl6pPr marL="2514600" indent="-228600" algn="ctr" eaLnBrk="0" fontAlgn="base" hangingPunct="0">
              <a:spcBef>
                <a:spcPct val="0"/>
              </a:spcBef>
              <a:spcAft>
                <a:spcPct val="0"/>
              </a:spcAft>
              <a:tabLst>
                <a:tab pos="8797925" algn="r"/>
              </a:tabLst>
              <a:defRPr sz="2000">
                <a:solidFill>
                  <a:srgbClr val="003399"/>
                </a:solidFill>
                <a:latin typeface="Trebuchet MS" charset="0"/>
                <a:ea typeface="MS PGothic" charset="0"/>
                <a:cs typeface="MS PGothic" charset="0"/>
              </a:defRPr>
            </a:lvl6pPr>
            <a:lvl7pPr marL="2971800" indent="-228600" algn="ctr" eaLnBrk="0" fontAlgn="base" hangingPunct="0">
              <a:spcBef>
                <a:spcPct val="0"/>
              </a:spcBef>
              <a:spcAft>
                <a:spcPct val="0"/>
              </a:spcAft>
              <a:tabLst>
                <a:tab pos="8797925" algn="r"/>
              </a:tabLst>
              <a:defRPr sz="2000">
                <a:solidFill>
                  <a:srgbClr val="003399"/>
                </a:solidFill>
                <a:latin typeface="Trebuchet MS" charset="0"/>
                <a:ea typeface="MS PGothic" charset="0"/>
                <a:cs typeface="MS PGothic" charset="0"/>
              </a:defRPr>
            </a:lvl7pPr>
            <a:lvl8pPr marL="3429000" indent="-228600" algn="ctr" eaLnBrk="0" fontAlgn="base" hangingPunct="0">
              <a:spcBef>
                <a:spcPct val="0"/>
              </a:spcBef>
              <a:spcAft>
                <a:spcPct val="0"/>
              </a:spcAft>
              <a:tabLst>
                <a:tab pos="8797925" algn="r"/>
              </a:tabLst>
              <a:defRPr sz="2000">
                <a:solidFill>
                  <a:srgbClr val="003399"/>
                </a:solidFill>
                <a:latin typeface="Trebuchet MS" charset="0"/>
                <a:ea typeface="MS PGothic" charset="0"/>
                <a:cs typeface="MS PGothic" charset="0"/>
              </a:defRPr>
            </a:lvl8pPr>
            <a:lvl9pPr marL="3886200" indent="-228600" algn="ctr" eaLnBrk="0" fontAlgn="base" hangingPunct="0">
              <a:spcBef>
                <a:spcPct val="0"/>
              </a:spcBef>
              <a:spcAft>
                <a:spcPct val="0"/>
              </a:spcAft>
              <a:tabLst>
                <a:tab pos="8797925" algn="r"/>
              </a:tabLst>
              <a:defRPr sz="2000">
                <a:solidFill>
                  <a:srgbClr val="003399"/>
                </a:solidFill>
                <a:latin typeface="Trebuchet MS" charset="0"/>
                <a:ea typeface="MS PGothic" charset="0"/>
                <a:cs typeface="MS PGothic" charset="0"/>
              </a:defRPr>
            </a:lvl9pPr>
          </a:lstStyle>
          <a:p>
            <a:pPr algn="l" eaLnBrk="1" hangingPunct="1"/>
            <a:r>
              <a:rPr lang="en-US" sz="1200" i="1">
                <a:cs typeface="Times New Roman" charset="0"/>
              </a:rPr>
              <a:t>Visit the CCMR online at http://www.ccmr.cornell.edu	Research supported in part by NSF DMR-1120296</a:t>
            </a:r>
            <a:endParaRPr lang="en-US" sz="1200">
              <a:cs typeface="Times New Roman" charset="0"/>
            </a:endParaRPr>
          </a:p>
        </p:txBody>
      </p:sp>
      <p:sp>
        <p:nvSpPr>
          <p:cNvPr id="16386" name="Rectangle 5"/>
          <p:cNvSpPr>
            <a:spLocks noChangeArrowheads="1"/>
          </p:cNvSpPr>
          <p:nvPr/>
        </p:nvSpPr>
        <p:spPr bwMode="auto">
          <a:xfrm>
            <a:off x="784225" y="62817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1200">
              <a:cs typeface="Times New Roman" charset="0"/>
            </a:endParaRPr>
          </a:p>
        </p:txBody>
      </p:sp>
      <p:sp>
        <p:nvSpPr>
          <p:cNvPr id="16387" name="Text Box 28"/>
          <p:cNvSpPr txBox="1">
            <a:spLocks noChangeArrowheads="1"/>
          </p:cNvSpPr>
          <p:nvPr/>
        </p:nvSpPr>
        <p:spPr bwMode="auto">
          <a:xfrm>
            <a:off x="317500" y="1694796"/>
            <a:ext cx="4787900" cy="4706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003399"/>
                </a:solidFill>
                <a:latin typeface="Trebuchet MS" charset="0"/>
                <a:ea typeface="MS PGothic" charset="0"/>
                <a:cs typeface="MS PGothic" charset="0"/>
              </a:defRPr>
            </a:lvl1pPr>
            <a:lvl2pPr marL="742950" indent="-285750" eaLnBrk="0" hangingPunct="0">
              <a:defRPr sz="2000">
                <a:solidFill>
                  <a:srgbClr val="003399"/>
                </a:solidFill>
                <a:latin typeface="Trebuchet MS" charset="0"/>
                <a:ea typeface="MS PGothic" charset="0"/>
                <a:cs typeface="MS PGothic" charset="0"/>
              </a:defRPr>
            </a:lvl2pPr>
            <a:lvl3pPr marL="1143000" indent="-228600" eaLnBrk="0" hangingPunct="0">
              <a:defRPr sz="2000">
                <a:solidFill>
                  <a:srgbClr val="003399"/>
                </a:solidFill>
                <a:latin typeface="Trebuchet MS" charset="0"/>
                <a:ea typeface="MS PGothic" charset="0"/>
                <a:cs typeface="MS PGothic" charset="0"/>
              </a:defRPr>
            </a:lvl3pPr>
            <a:lvl4pPr marL="1600200" indent="-228600" eaLnBrk="0" hangingPunct="0">
              <a:defRPr sz="2000">
                <a:solidFill>
                  <a:srgbClr val="003399"/>
                </a:solidFill>
                <a:latin typeface="Trebuchet MS" charset="0"/>
                <a:ea typeface="MS PGothic" charset="0"/>
                <a:cs typeface="MS PGothic" charset="0"/>
              </a:defRPr>
            </a:lvl4pPr>
            <a:lvl5pPr marL="2057400" indent="-228600" eaLnBrk="0" hangingPunct="0">
              <a:defRPr sz="2000">
                <a:solidFill>
                  <a:srgbClr val="003399"/>
                </a:solidFill>
                <a:latin typeface="Trebuchet MS" charset="0"/>
                <a:ea typeface="MS PGothic" charset="0"/>
                <a:cs typeface="MS PGothic" charset="0"/>
              </a:defRPr>
            </a:lvl5pPr>
            <a:lvl6pPr marL="25146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6pPr>
            <a:lvl7pPr marL="29718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7pPr>
            <a:lvl8pPr marL="34290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8pPr>
            <a:lvl9pPr marL="38862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9pPr>
          </a:lstStyle>
          <a:p>
            <a:pPr algn="just">
              <a:spcAft>
                <a:spcPts val="700"/>
              </a:spcAft>
            </a:pPr>
            <a:r>
              <a:rPr lang="en-US" sz="1400" dirty="0"/>
              <a:t>Electron microscopes excel at imaging small </a:t>
            </a:r>
            <a:r>
              <a:rPr lang="en-US" sz="1400" dirty="0" smtClean="0"/>
              <a:t>structures —even </a:t>
            </a:r>
            <a:r>
              <a:rPr lang="en-US" sz="1400" dirty="0"/>
              <a:t>individual </a:t>
            </a:r>
            <a:r>
              <a:rPr lang="en-US" sz="1400" dirty="0" smtClean="0"/>
              <a:t>atoms! — </a:t>
            </a:r>
            <a:r>
              <a:rPr lang="en-US" sz="1400" dirty="0"/>
              <a:t>but they are nearly blind to </a:t>
            </a:r>
            <a:r>
              <a:rPr lang="en-US" sz="1400" dirty="0" smtClean="0"/>
              <a:t>the important </a:t>
            </a:r>
            <a:r>
              <a:rPr lang="en-US" sz="1400" dirty="0"/>
              <a:t>electric and magnetic fields within these structures. For example, they cannot </a:t>
            </a:r>
            <a:r>
              <a:rPr lang="en-US" sz="1400" dirty="0" smtClean="0"/>
              <a:t>easily “see” the </a:t>
            </a:r>
            <a:r>
              <a:rPr lang="en-US" sz="1400" dirty="0"/>
              <a:t>magnetic fields that </a:t>
            </a:r>
            <a:r>
              <a:rPr lang="en-US" sz="1400" dirty="0" smtClean="0"/>
              <a:t>record information </a:t>
            </a:r>
            <a:r>
              <a:rPr lang="en-US" sz="1400" dirty="0"/>
              <a:t>in magnetic storage media. Scientists have long known that </a:t>
            </a:r>
            <a:r>
              <a:rPr lang="en-US" sz="1400" dirty="0" smtClean="0"/>
              <a:t>electric and magnetic fields </a:t>
            </a:r>
            <a:r>
              <a:rPr lang="en-US" sz="1400" dirty="0"/>
              <a:t>create tiny shifts in electron microscopy images, but the shifts are too small to be </a:t>
            </a:r>
            <a:r>
              <a:rPr lang="en-US" sz="1400" dirty="0" smtClean="0"/>
              <a:t>measured with </a:t>
            </a:r>
            <a:r>
              <a:rPr lang="en-US" sz="1400" dirty="0"/>
              <a:t>conventional electron detectors.</a:t>
            </a:r>
          </a:p>
          <a:p>
            <a:pPr algn="just">
              <a:spcAft>
                <a:spcPts val="700"/>
              </a:spcAft>
            </a:pPr>
            <a:r>
              <a:rPr lang="en-US" sz="1400" dirty="0"/>
              <a:t>Researchers at Cornell University have developed a new type of imaging electron detector that is </a:t>
            </a:r>
            <a:r>
              <a:rPr lang="en-US" sz="1400" dirty="0" smtClean="0"/>
              <a:t>100 times </a:t>
            </a:r>
            <a:r>
              <a:rPr lang="en-US" sz="1400" dirty="0"/>
              <a:t>faster than conventional detectors and that can detect from </a:t>
            </a:r>
            <a:r>
              <a:rPr lang="en-US" sz="1400" dirty="0" smtClean="0"/>
              <a:t>1 to </a:t>
            </a:r>
            <a:r>
              <a:rPr lang="en-US" sz="1400" dirty="0"/>
              <a:t>1,000,000 electrons per pixel — a 1000x improvement in dynamic range. As a result, scientists can now measure the tiny shifts on every electron that passes through a sample! The result is a rapid, accurate and quantitative map of electric and magnetic </a:t>
            </a:r>
            <a:r>
              <a:rPr lang="en-US" sz="1400" dirty="0" smtClean="0"/>
              <a:t>fields on the nanoscale. </a:t>
            </a:r>
            <a:r>
              <a:rPr lang="en-US" sz="1400" dirty="0"/>
              <a:t>The technique is well-suited to imaging nanostructures, </a:t>
            </a:r>
            <a:r>
              <a:rPr lang="en-US" sz="1400" dirty="0" smtClean="0"/>
              <a:t>and is </a:t>
            </a:r>
            <a:r>
              <a:rPr lang="en-US" sz="1400" dirty="0"/>
              <a:t>easier to interpret and less sensitive to </a:t>
            </a:r>
            <a:r>
              <a:rPr lang="en-US" sz="1400" dirty="0" smtClean="0"/>
              <a:t>noise </a:t>
            </a:r>
            <a:r>
              <a:rPr lang="en-US" sz="1400" smtClean="0"/>
              <a:t>and artifacts </a:t>
            </a:r>
            <a:r>
              <a:rPr lang="en-US" sz="1400" dirty="0"/>
              <a:t>than previous electron microscope methods.</a:t>
            </a:r>
          </a:p>
        </p:txBody>
      </p:sp>
      <p:sp>
        <p:nvSpPr>
          <p:cNvPr id="16388" name="TextBox 7"/>
          <p:cNvSpPr txBox="1">
            <a:spLocks noChangeArrowheads="1"/>
          </p:cNvSpPr>
          <p:nvPr/>
        </p:nvSpPr>
        <p:spPr bwMode="auto">
          <a:xfrm>
            <a:off x="5410200" y="5867400"/>
            <a:ext cx="35052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003399"/>
                </a:solidFill>
                <a:latin typeface="Trebuchet MS" charset="0"/>
                <a:ea typeface="MS PGothic" charset="0"/>
                <a:cs typeface="MS PGothic" charset="0"/>
              </a:defRPr>
            </a:lvl1pPr>
            <a:lvl2pPr marL="742950" indent="-285750" eaLnBrk="0" hangingPunct="0">
              <a:defRPr sz="2000">
                <a:solidFill>
                  <a:srgbClr val="003399"/>
                </a:solidFill>
                <a:latin typeface="Trebuchet MS" charset="0"/>
                <a:ea typeface="MS PGothic" charset="0"/>
                <a:cs typeface="MS PGothic" charset="0"/>
              </a:defRPr>
            </a:lvl2pPr>
            <a:lvl3pPr marL="1143000" indent="-228600" eaLnBrk="0" hangingPunct="0">
              <a:defRPr sz="2000">
                <a:solidFill>
                  <a:srgbClr val="003399"/>
                </a:solidFill>
                <a:latin typeface="Trebuchet MS" charset="0"/>
                <a:ea typeface="MS PGothic" charset="0"/>
                <a:cs typeface="MS PGothic" charset="0"/>
              </a:defRPr>
            </a:lvl3pPr>
            <a:lvl4pPr marL="1600200" indent="-228600" eaLnBrk="0" hangingPunct="0">
              <a:defRPr sz="2000">
                <a:solidFill>
                  <a:srgbClr val="003399"/>
                </a:solidFill>
                <a:latin typeface="Trebuchet MS" charset="0"/>
                <a:ea typeface="MS PGothic" charset="0"/>
                <a:cs typeface="MS PGothic" charset="0"/>
              </a:defRPr>
            </a:lvl4pPr>
            <a:lvl5pPr marL="2057400" indent="-228600" eaLnBrk="0" hangingPunct="0">
              <a:defRPr sz="2000">
                <a:solidFill>
                  <a:srgbClr val="003399"/>
                </a:solidFill>
                <a:latin typeface="Trebuchet MS" charset="0"/>
                <a:ea typeface="MS PGothic" charset="0"/>
                <a:cs typeface="MS PGothic" charset="0"/>
              </a:defRPr>
            </a:lvl5pPr>
            <a:lvl6pPr marL="25146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6pPr>
            <a:lvl7pPr marL="29718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7pPr>
            <a:lvl8pPr marL="34290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8pPr>
            <a:lvl9pPr marL="38862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9pPr>
          </a:lstStyle>
          <a:p>
            <a:pPr algn="l" eaLnBrk="1" hangingPunct="1"/>
            <a:r>
              <a:rPr lang="en-US" sz="1100" dirty="0" smtClean="0">
                <a:solidFill>
                  <a:srgbClr val="000000"/>
                </a:solidFill>
                <a:cs typeface="Times New Roman" charset="0"/>
              </a:rPr>
              <a:t>M. W. </a:t>
            </a:r>
            <a:r>
              <a:rPr lang="en-US" sz="1100" dirty="0">
                <a:solidFill>
                  <a:srgbClr val="000000"/>
                </a:solidFill>
                <a:cs typeface="Times New Roman" charset="0"/>
              </a:rPr>
              <a:t>T</a:t>
            </a:r>
            <a:r>
              <a:rPr lang="en-US" sz="1100" dirty="0" smtClean="0">
                <a:solidFill>
                  <a:srgbClr val="000000"/>
                </a:solidFill>
                <a:cs typeface="Times New Roman" charset="0"/>
              </a:rPr>
              <a:t>ate,</a:t>
            </a:r>
            <a:r>
              <a:rPr lang="en-US" sz="1100" i="1" dirty="0" smtClean="0">
                <a:solidFill>
                  <a:srgbClr val="000000"/>
                </a:solidFill>
                <a:cs typeface="Times New Roman" charset="0"/>
              </a:rPr>
              <a:t> </a:t>
            </a:r>
            <a:r>
              <a:rPr lang="en-US" sz="1100" i="1" dirty="0">
                <a:solidFill>
                  <a:srgbClr val="000000"/>
                </a:solidFill>
                <a:cs typeface="Times New Roman" charset="0"/>
              </a:rPr>
              <a:t>et al</a:t>
            </a:r>
            <a:r>
              <a:rPr lang="en-US" sz="1100" i="1" dirty="0" smtClean="0">
                <a:solidFill>
                  <a:srgbClr val="000000"/>
                </a:solidFill>
                <a:cs typeface="Times New Roman" charset="0"/>
              </a:rPr>
              <a:t>.</a:t>
            </a:r>
            <a:r>
              <a:rPr lang="en-US" sz="1100" dirty="0" smtClean="0">
                <a:solidFill>
                  <a:srgbClr val="000000"/>
                </a:solidFill>
                <a:cs typeface="Times New Roman" charset="0"/>
              </a:rPr>
              <a:t>, </a:t>
            </a:r>
            <a:r>
              <a:rPr lang="en-US" sz="1100" i="1" dirty="0" smtClean="0">
                <a:solidFill>
                  <a:srgbClr val="000000"/>
                </a:solidFill>
                <a:cs typeface="Times New Roman" charset="0"/>
              </a:rPr>
              <a:t>Microscopy </a:t>
            </a:r>
            <a:r>
              <a:rPr lang="en-US" sz="1100" i="1" dirty="0" err="1" smtClean="0">
                <a:solidFill>
                  <a:srgbClr val="000000"/>
                </a:solidFill>
                <a:cs typeface="Times New Roman" charset="0"/>
              </a:rPr>
              <a:t>Microanal</a:t>
            </a:r>
            <a:r>
              <a:rPr lang="en-US" sz="1100" i="1" dirty="0" smtClean="0">
                <a:solidFill>
                  <a:srgbClr val="000000"/>
                </a:solidFill>
                <a:cs typeface="Times New Roman" charset="0"/>
              </a:rPr>
              <a:t>. (2016) </a:t>
            </a:r>
          </a:p>
          <a:p>
            <a:pPr algn="l" eaLnBrk="1" hangingPunct="1"/>
            <a:r>
              <a:rPr lang="fr-FR" sz="1100" dirty="0" smtClean="0"/>
              <a:t>doi: 10.1017</a:t>
            </a:r>
            <a:r>
              <a:rPr lang="fr-FR" sz="1100" dirty="0"/>
              <a:t>/</a:t>
            </a:r>
            <a:r>
              <a:rPr lang="fr-FR" sz="1100" dirty="0" smtClean="0"/>
              <a:t>S1431927615015664</a:t>
            </a:r>
            <a:r>
              <a:rPr lang="en-US" sz="1100" dirty="0" smtClean="0">
                <a:solidFill>
                  <a:srgbClr val="000000"/>
                </a:solidFill>
                <a:cs typeface="Times New Roman" charset="0"/>
              </a:rPr>
              <a:t>.</a:t>
            </a:r>
            <a:endParaRPr lang="en-US" sz="1100" dirty="0">
              <a:solidFill>
                <a:schemeClr val="tx1"/>
              </a:solidFill>
              <a:cs typeface="Times New Roman" charset="0"/>
            </a:endParaRPr>
          </a:p>
        </p:txBody>
      </p:sp>
      <p:sp>
        <p:nvSpPr>
          <p:cNvPr id="13" name="Rectangle 12"/>
          <p:cNvSpPr/>
          <p:nvPr/>
        </p:nvSpPr>
        <p:spPr>
          <a:xfrm>
            <a:off x="5694363" y="4375150"/>
            <a:ext cx="1404937" cy="2968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dirty="0"/>
              <a:t>   </a:t>
            </a:r>
          </a:p>
        </p:txBody>
      </p:sp>
      <p:sp>
        <p:nvSpPr>
          <p:cNvPr id="16" name="Rectangle 15"/>
          <p:cNvSpPr/>
          <p:nvPr/>
        </p:nvSpPr>
        <p:spPr>
          <a:xfrm>
            <a:off x="6794500" y="1198563"/>
            <a:ext cx="1701800" cy="5080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solidFill>
                <a:srgbClr val="FFFFFF"/>
              </a:solidFill>
              <a:ea typeface="MS PGothic" charset="0"/>
            </a:endParaRPr>
          </a:p>
        </p:txBody>
      </p:sp>
      <p:sp>
        <p:nvSpPr>
          <p:cNvPr id="17" name="Rectangle 16"/>
          <p:cNvSpPr/>
          <p:nvPr/>
        </p:nvSpPr>
        <p:spPr>
          <a:xfrm>
            <a:off x="7785100" y="1528763"/>
            <a:ext cx="762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solidFill>
                <a:srgbClr val="FFFFFF"/>
              </a:solidFill>
              <a:ea typeface="MS PGothic" charset="0"/>
            </a:endParaRPr>
          </a:p>
        </p:txBody>
      </p:sp>
      <p:sp>
        <p:nvSpPr>
          <p:cNvPr id="18" name="Rectangle 17"/>
          <p:cNvSpPr/>
          <p:nvPr/>
        </p:nvSpPr>
        <p:spPr>
          <a:xfrm>
            <a:off x="6718300" y="1363663"/>
            <a:ext cx="762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solidFill>
                <a:srgbClr val="FFFFFF"/>
              </a:solidFill>
              <a:ea typeface="MS PGothic" charset="0"/>
            </a:endParaRPr>
          </a:p>
        </p:txBody>
      </p:sp>
      <p:sp>
        <p:nvSpPr>
          <p:cNvPr id="16393" name="Rectangle 105"/>
          <p:cNvSpPr txBox="1">
            <a:spLocks noChangeArrowheads="1"/>
          </p:cNvSpPr>
          <p:nvPr/>
        </p:nvSpPr>
        <p:spPr bwMode="auto">
          <a:xfrm>
            <a:off x="0" y="722313"/>
            <a:ext cx="914400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rgbClr val="003399"/>
                </a:solidFill>
                <a:latin typeface="Trebuchet MS" charset="0"/>
                <a:ea typeface="MS PGothic" charset="0"/>
                <a:cs typeface="MS PGothic" charset="0"/>
              </a:defRPr>
            </a:lvl1pPr>
            <a:lvl2pPr marL="742950" indent="-285750" eaLnBrk="0" hangingPunct="0">
              <a:defRPr sz="2000">
                <a:solidFill>
                  <a:srgbClr val="003399"/>
                </a:solidFill>
                <a:latin typeface="Trebuchet MS" charset="0"/>
                <a:ea typeface="MS PGothic" charset="0"/>
                <a:cs typeface="MS PGothic" charset="0"/>
              </a:defRPr>
            </a:lvl2pPr>
            <a:lvl3pPr marL="1143000" indent="-228600" eaLnBrk="0" hangingPunct="0">
              <a:defRPr sz="2000">
                <a:solidFill>
                  <a:srgbClr val="003399"/>
                </a:solidFill>
                <a:latin typeface="Trebuchet MS" charset="0"/>
                <a:ea typeface="MS PGothic" charset="0"/>
                <a:cs typeface="MS PGothic" charset="0"/>
              </a:defRPr>
            </a:lvl3pPr>
            <a:lvl4pPr marL="1600200" indent="-228600" eaLnBrk="0" hangingPunct="0">
              <a:defRPr sz="2000">
                <a:solidFill>
                  <a:srgbClr val="003399"/>
                </a:solidFill>
                <a:latin typeface="Trebuchet MS" charset="0"/>
                <a:ea typeface="MS PGothic" charset="0"/>
                <a:cs typeface="MS PGothic" charset="0"/>
              </a:defRPr>
            </a:lvl4pPr>
            <a:lvl5pPr marL="2057400" indent="-228600" eaLnBrk="0" hangingPunct="0">
              <a:defRPr sz="2000">
                <a:solidFill>
                  <a:srgbClr val="003399"/>
                </a:solidFill>
                <a:latin typeface="Trebuchet MS" charset="0"/>
                <a:ea typeface="MS PGothic" charset="0"/>
                <a:cs typeface="MS PGothic" charset="0"/>
              </a:defRPr>
            </a:lvl5pPr>
            <a:lvl6pPr marL="25146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6pPr>
            <a:lvl7pPr marL="29718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7pPr>
            <a:lvl8pPr marL="34290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8pPr>
            <a:lvl9pPr marL="38862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9pPr>
          </a:lstStyle>
          <a:p>
            <a:pPr eaLnBrk="1" hangingPunct="1"/>
            <a:r>
              <a:rPr lang="en-US" sz="1800" b="1" i="1" dirty="0" smtClean="0">
                <a:solidFill>
                  <a:srgbClr val="CC0000"/>
                </a:solidFill>
                <a:cs typeface="Times New Roman" charset="0"/>
              </a:rPr>
              <a:t>Imaging Magnetic and Electric Fields with an Electron Microscope </a:t>
            </a:r>
          </a:p>
          <a:p>
            <a:pPr eaLnBrk="1" hangingPunct="1"/>
            <a:r>
              <a:rPr lang="en-US" sz="1600" b="1" dirty="0" smtClean="0">
                <a:solidFill>
                  <a:schemeClr val="tx1"/>
                </a:solidFill>
                <a:cs typeface="Times New Roman" charset="0"/>
              </a:rPr>
              <a:t>A </a:t>
            </a:r>
            <a:r>
              <a:rPr lang="en-US" sz="1600" b="1" dirty="0">
                <a:solidFill>
                  <a:schemeClr val="tx1"/>
                </a:solidFill>
                <a:cs typeface="Times New Roman" charset="0"/>
              </a:rPr>
              <a:t>new high-speed detector for electron microscopes </a:t>
            </a:r>
            <a:r>
              <a:rPr lang="en-US" sz="1600" b="1" dirty="0" smtClean="0">
                <a:solidFill>
                  <a:schemeClr val="tx1"/>
                </a:solidFill>
                <a:cs typeface="Times New Roman" charset="0"/>
              </a:rPr>
              <a:t>uses every </a:t>
            </a:r>
            <a:r>
              <a:rPr lang="en-US" sz="1600" b="1" dirty="0">
                <a:solidFill>
                  <a:schemeClr val="tx1"/>
                </a:solidFill>
                <a:cs typeface="Times New Roman" charset="0"/>
              </a:rPr>
              <a:t>transmitted electron to measure electric and magnetic </a:t>
            </a:r>
            <a:r>
              <a:rPr lang="en-US" sz="1600" b="1" dirty="0" smtClean="0">
                <a:solidFill>
                  <a:schemeClr val="tx1"/>
                </a:solidFill>
                <a:cs typeface="Times New Roman" charset="0"/>
              </a:rPr>
              <a:t>fields</a:t>
            </a:r>
            <a:endParaRPr lang="en-US" sz="1600" b="1" dirty="0">
              <a:solidFill>
                <a:schemeClr val="tx1"/>
              </a:solidFill>
              <a:cs typeface="Times New Roman" charset="0"/>
            </a:endParaRPr>
          </a:p>
        </p:txBody>
      </p:sp>
      <p:sp>
        <p:nvSpPr>
          <p:cNvPr id="16394" name="Rectangle 2"/>
          <p:cNvSpPr>
            <a:spLocks noChangeArrowheads="1"/>
          </p:cNvSpPr>
          <p:nvPr/>
        </p:nvSpPr>
        <p:spPr bwMode="auto">
          <a:xfrm>
            <a:off x="5410200" y="4916269"/>
            <a:ext cx="3505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1200" dirty="0" smtClean="0">
                <a:cs typeface="Times New Roman" charset="0"/>
              </a:rPr>
              <a:t>An image of magnetic ripples in a thin film of cobalt recorded in 65 seconds with the new pixel array detector.</a:t>
            </a:r>
            <a:endParaRPr lang="en-US" sz="1200" dirty="0">
              <a:cs typeface="Times New Roman" charset="0"/>
            </a:endParaRPr>
          </a:p>
        </p:txBody>
      </p:sp>
      <p:grpSp>
        <p:nvGrpSpPr>
          <p:cNvPr id="14" name="Group 13"/>
          <p:cNvGrpSpPr/>
          <p:nvPr/>
        </p:nvGrpSpPr>
        <p:grpSpPr>
          <a:xfrm>
            <a:off x="5486400" y="2000777"/>
            <a:ext cx="3474459" cy="2768600"/>
            <a:chOff x="5314265" y="509779"/>
            <a:chExt cx="3474459" cy="2768600"/>
          </a:xfrm>
        </p:grpSpPr>
        <p:pic>
          <p:nvPicPr>
            <p:cNvPr id="15" name="Picture 14" descr="10a-smoothed.tif"/>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314265" y="591487"/>
              <a:ext cx="2724382" cy="2648018"/>
            </a:xfrm>
            <a:prstGeom prst="rect">
              <a:avLst/>
            </a:prstGeom>
          </p:spPr>
        </p:pic>
        <p:pic>
          <p:nvPicPr>
            <p:cNvPr id="19" name="Picture 18"/>
            <p:cNvPicPr>
              <a:picLocks noChangeAspect="1"/>
            </p:cNvPicPr>
            <p:nvPr/>
          </p:nvPicPr>
          <p:blipFill>
            <a:blip r:embed="rId4"/>
            <a:stretch>
              <a:fillRect/>
            </a:stretch>
          </p:blipFill>
          <p:spPr>
            <a:xfrm>
              <a:off x="8077524" y="509779"/>
              <a:ext cx="711200" cy="2768600"/>
            </a:xfrm>
            <a:prstGeom prst="rect">
              <a:avLst/>
            </a:prstGeom>
          </p:spPr>
        </p:pic>
      </p:gr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rebuchet MS"/>
        <a:ea typeface="Times New Roman"/>
        <a:cs typeface="Times New Roman"/>
      </a:majorFont>
      <a:minorFont>
        <a:latin typeface="Palatino Linotype"/>
        <a:ea typeface="Times New Roma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triangle" w="sm" len="lg"/>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003399"/>
            </a:solidFill>
            <a:effectLst/>
            <a:latin typeface="Trebuchet MS" pitchFamily="-109" charset="0"/>
            <a:ea typeface="Times New Roman" pitchFamily="-109" charset="0"/>
            <a:cs typeface="Times New Roman" pitchFamily="-109"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triangle" w="sm" len="lg"/>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003399"/>
            </a:solidFill>
            <a:effectLst/>
            <a:latin typeface="Trebuchet MS" pitchFamily="-109" charset="0"/>
            <a:ea typeface="Times New Roman" pitchFamily="-109" charset="0"/>
            <a:cs typeface="Times New Roman" pitchFamily="-109"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21812</TotalTime>
  <Words>562</Words>
  <Application>Microsoft Macintosh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Squished nanotubes</dc:title>
  <dc:creator>Jiwoong</dc:creator>
  <cp:lastModifiedBy>Melissa A. Hines</cp:lastModifiedBy>
  <cp:revision>368</cp:revision>
  <dcterms:created xsi:type="dcterms:W3CDTF">2011-12-22T16:21:46Z</dcterms:created>
  <dcterms:modified xsi:type="dcterms:W3CDTF">2016-01-26T14:36:06Z</dcterms:modified>
</cp:coreProperties>
</file>