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1" r:id="rId2"/>
    <p:sldId id="260" r:id="rId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0" autoAdjust="0"/>
    <p:restoredTop sz="95801"/>
  </p:normalViewPr>
  <p:slideViewPr>
    <p:cSldViewPr snapToGrid="0" snapToObjects="1">
      <p:cViewPr>
        <p:scale>
          <a:sx n="142" d="100"/>
          <a:sy n="142" d="100"/>
        </p:scale>
        <p:origin x="-112" y="9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95D4DD7-7333-E74A-9A2B-10DC41439005}" type="datetimeFigureOut">
              <a:rPr lang="en-US" smtClean="0"/>
              <a:t>6/5/17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F6D2418-68E5-7F49-9FB9-180B4015D690}" type="slidenum">
              <a:rPr lang="en-US" smtClean="0"/>
              <a:t>‹#›</a:t>
            </a:fld>
            <a:endParaRPr lang="en-US"/>
          </a:p>
        </p:txBody>
      </p:sp>
    </p:spTree>
    <p:extLst>
      <p:ext uri="{BB962C8B-B14F-4D97-AF65-F5344CB8AC3E}">
        <p14:creationId xmlns:p14="http://schemas.microsoft.com/office/powerpoint/2010/main" val="2059322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Top panel: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Photograph of a cylindrical polymer fiber undergoing cold-drawing under axial stress at a speed of approximately 5 mm/s. Multiple shots taken over 1 min are overlaid to highlight the extent of fiber elongation.</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Bottom panel: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Transmission optical micrograph of a </a:t>
            </a:r>
            <a:r>
              <a:rPr lang="en-US" sz="1200" kern="1200" dirty="0" err="1" smtClean="0">
                <a:solidFill>
                  <a:schemeClr val="tx1"/>
                </a:solidFill>
                <a:effectLst/>
                <a:latin typeface="+mn-lt"/>
                <a:ea typeface="+mn-ea"/>
                <a:cs typeface="+mn-cs"/>
              </a:rPr>
              <a:t>multimaterial</a:t>
            </a:r>
            <a:r>
              <a:rPr lang="en-US" sz="1200" kern="1200" dirty="0" smtClean="0">
                <a:solidFill>
                  <a:schemeClr val="tx1"/>
                </a:solidFill>
                <a:effectLst/>
                <a:latin typeface="+mn-lt"/>
                <a:ea typeface="+mn-ea"/>
                <a:cs typeface="+mn-cs"/>
              </a:rPr>
              <a:t> cylindrical fiber after undergoing cold-drawing, as shown in the top panel. The fiber consists of a brittle glass core (As</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Se</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diameter ~ 10 – 20 microns) embedded in a larger diameter ductile polymer cladding (</a:t>
            </a:r>
            <a:r>
              <a:rPr lang="en-US" sz="1200" kern="1200" dirty="0" err="1" smtClean="0">
                <a:solidFill>
                  <a:schemeClr val="tx1"/>
                </a:solidFill>
                <a:effectLst/>
                <a:latin typeface="+mn-lt"/>
                <a:ea typeface="+mn-ea"/>
                <a:cs typeface="+mn-cs"/>
              </a:rPr>
              <a:t>polyethersulfone</a:t>
            </a:r>
            <a:r>
              <a:rPr lang="en-US" sz="1200" kern="1200" dirty="0" smtClean="0">
                <a:solidFill>
                  <a:schemeClr val="tx1"/>
                </a:solidFill>
                <a:effectLst/>
                <a:latin typeface="+mn-lt"/>
                <a:ea typeface="+mn-ea"/>
                <a:cs typeface="+mn-cs"/>
              </a:rPr>
              <a:t>: PES; diameter ~ 1 mm). Initially, the fiber extends for meters with an intact continuous core. Axial stress is applied as in the top panel, necking is initiated and the fiber is cold-drawn, after which the axial stress is removed. In the optical micrograph of the fiber shown, the neck has not reached the sections to the left and the right, whereupon the fiber core remains intact as in the initial fiber. In the middle section that has undergone necking, a fractured core is found with an approximately periodic arrangement of fragments. Core fragmentation takes place in the shoulder of the propagating mechanical-geometric instability associated with cold-drawing and necking. The cylindrical core has fragmented into micro-rods that remain embedded in the polymer cladding and may be extracted by selective dissolution of the cladding polymer. The length of the fragmented rods is proportional to the initial core diameter with a proportionality constant that depends on the relative Young’s moduli of the core/cladding materials. This phenomenon has been observed with core diameters extending up to hundreds of microns and down to tens of nanometers from a very broad range of materials (see next slide), and is thus truly universal.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F6D2418-68E5-7F49-9FB9-180B4015D690}" type="slidenum">
              <a:rPr lang="en-US" smtClean="0"/>
              <a:t>1</a:t>
            </a:fld>
            <a:endParaRPr lang="en-US"/>
          </a:p>
        </p:txBody>
      </p:sp>
    </p:spTree>
    <p:extLst>
      <p:ext uri="{BB962C8B-B14F-4D97-AF65-F5344CB8AC3E}">
        <p14:creationId xmlns:p14="http://schemas.microsoft.com/office/powerpoint/2010/main" val="38411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Top: After cold-drawing, dissolving the cladding reveals fragmented micro-rods.  SEM micrographs of micro-rods produced by the fragmentation process associated with cold-drawing occurring as shown in the first slide. The rods maintain the initial core structure, which opens the path for fabrications </a:t>
            </a:r>
            <a:r>
              <a:rPr lang="en-US" sz="1200" kern="1200" dirty="0" err="1" smtClean="0">
                <a:solidFill>
                  <a:schemeClr val="tx1"/>
                </a:solidFill>
                <a:effectLst/>
                <a:latin typeface="+mn-lt"/>
                <a:ea typeface="+mn-ea"/>
                <a:cs typeface="+mn-cs"/>
              </a:rPr>
              <a:t>multimaterial</a:t>
            </a:r>
            <a:r>
              <a:rPr lang="en-US" sz="1200" kern="1200" dirty="0" smtClean="0">
                <a:solidFill>
                  <a:schemeClr val="tx1"/>
                </a:solidFill>
                <a:effectLst/>
                <a:latin typeface="+mn-lt"/>
                <a:ea typeface="+mn-ea"/>
                <a:cs typeface="+mn-cs"/>
              </a:rPr>
              <a:t> rods of complex architecture limited only by our ability to produce arbitrarily structured fiber cores. Single rods having four different structures are shown. From left to right: hollow glass rod (a polymer inner core that undergoes cold-drawing but not fragmentation was selectively dissolved); hollow cylindrical Janus rod; parallelepiped Janus rod; and triangular rod with square hole. Scale bars are all 10 microns. Schematics above the SEM micrographs show cross-sections of the structures, with As</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 colored orange and (As</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Se</a:t>
            </a:r>
            <a:r>
              <a:rPr lang="en-US" sz="1200" kern="1200" baseline="-25000" dirty="0" smtClean="0">
                <a:solidFill>
                  <a:schemeClr val="tx1"/>
                </a:solidFill>
                <a:effectLst/>
                <a:latin typeface="+mn-lt"/>
                <a:ea typeface="+mn-ea"/>
                <a:cs typeface="+mn-cs"/>
              </a:rPr>
              <a:t>3</a:t>
            </a:r>
            <a:r>
              <a:rPr lang="en-US" sz="1200" kern="1200" dirty="0" smtClean="0">
                <a:solidFill>
                  <a:schemeClr val="tx1"/>
                </a:solidFill>
                <a:effectLst/>
                <a:latin typeface="+mn-lt"/>
                <a:ea typeface="+mn-ea"/>
                <a:cs typeface="+mn-cs"/>
              </a:rPr>
              <a:t>)</a:t>
            </a:r>
            <a:r>
              <a:rPr lang="en-US" sz="1200" kern="1200" baseline="-25000" dirty="0" smtClean="0">
                <a:solidFill>
                  <a:schemeClr val="tx1"/>
                </a:solidFill>
                <a:effectLst/>
                <a:latin typeface="+mn-lt"/>
                <a:ea typeface="+mn-ea"/>
                <a:cs typeface="+mn-cs"/>
              </a:rPr>
              <a:t>99</a:t>
            </a:r>
            <a:r>
              <a:rPr lang="en-US" sz="1200" kern="1200" dirty="0" smtClean="0">
                <a:solidFill>
                  <a:schemeClr val="tx1"/>
                </a:solidFill>
                <a:effectLst/>
                <a:latin typeface="+mn-lt"/>
                <a:ea typeface="+mn-ea"/>
                <a:cs typeface="+mn-cs"/>
              </a:rPr>
              <a:t>Ge</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colored black.</a:t>
            </a:r>
          </a:p>
          <a:p>
            <a:r>
              <a:rPr lang="en-US" sz="1200" kern="1200" dirty="0" smtClean="0">
                <a:solidFill>
                  <a:schemeClr val="tx1"/>
                </a:solidFill>
                <a:effectLst/>
                <a:latin typeface="+mn-lt"/>
                <a:ea typeface="+mn-ea"/>
                <a:cs typeface="+mn-cs"/>
              </a:rPr>
              <a:t>Middle: Remarkably, self-healing of glass fragments is possible after thermal restoration of the polymer cladding. That is, the fragmentation is </a:t>
            </a:r>
            <a:r>
              <a:rPr lang="en-US" sz="1200" kern="1200" dirty="0" err="1" smtClean="0">
                <a:solidFill>
                  <a:schemeClr val="tx1"/>
                </a:solidFill>
                <a:effectLst/>
                <a:latin typeface="+mn-lt"/>
                <a:ea typeface="+mn-ea"/>
                <a:cs typeface="+mn-cs"/>
              </a:rPr>
              <a:t>thermoreversible</a:t>
            </a:r>
            <a:r>
              <a:rPr lang="en-US" sz="1200" kern="1200" dirty="0" smtClean="0">
                <a:solidFill>
                  <a:schemeClr val="tx1"/>
                </a:solidFill>
                <a:effectLst/>
                <a:latin typeface="+mn-lt"/>
                <a:ea typeface="+mn-ea"/>
                <a:cs typeface="+mn-cs"/>
              </a:rPr>
              <a:t>: heating the drawn fiber above its glass transition temperature results in self-healing of the fragmented core as the initial fiber dimensions are restored. Upon heating the fiber to its softening temperature, the tensile stress is released and the polymer fiber contracts to its initial length via an imperfect shape-memory effect (SME). As voids between the fractured glass segments are eliminated, the segments fuse together (self-heal) and re-form an intact longitudinal core. This effect is not a SME because— by definition—SME can occur only in samples with continuous strain histories. </a:t>
            </a:r>
          </a:p>
          <a:p>
            <a:r>
              <a:rPr lang="en-US" sz="1200" kern="1200" dirty="0" smtClean="0">
                <a:solidFill>
                  <a:schemeClr val="tx1"/>
                </a:solidFill>
                <a:effectLst/>
                <a:latin typeface="+mn-lt"/>
                <a:ea typeface="+mn-ea"/>
                <a:cs typeface="+mn-cs"/>
              </a:rPr>
              <a:t>Left: SEM of the initially intact brittle glass core after dissolving the polymer.</a:t>
            </a:r>
          </a:p>
          <a:p>
            <a:r>
              <a:rPr lang="en-US" sz="1200" kern="1200" dirty="0" smtClean="0">
                <a:solidFill>
                  <a:schemeClr val="tx1"/>
                </a:solidFill>
                <a:effectLst/>
                <a:latin typeface="+mn-lt"/>
                <a:ea typeface="+mn-ea"/>
                <a:cs typeface="+mn-cs"/>
              </a:rPr>
              <a:t>Right: If the fiber is heated above its glass transition temperature without removing the cladding, the fragments are healed, as confirmed after selectively dissolving the cladding at this stage.</a:t>
            </a:r>
          </a:p>
          <a:p>
            <a:r>
              <a:rPr lang="en-US" sz="1200" kern="1200" dirty="0" smtClean="0">
                <a:solidFill>
                  <a:schemeClr val="tx1"/>
                </a:solidFill>
                <a:effectLst/>
                <a:latin typeface="+mn-lt"/>
                <a:ea typeface="+mn-ea"/>
                <a:cs typeface="+mn-cs"/>
              </a:rPr>
              <a:t>In combination with a flat fiber containing an opaque brittle glass film, cold-drawing can help control the optical properties of a macroscopic composite structure through dynamical and </a:t>
            </a:r>
            <a:r>
              <a:rPr lang="en-US" sz="1200" kern="1200" dirty="0" err="1" smtClean="0">
                <a:solidFill>
                  <a:schemeClr val="tx1"/>
                </a:solidFill>
                <a:effectLst/>
                <a:latin typeface="+mn-lt"/>
                <a:ea typeface="+mn-ea"/>
                <a:cs typeface="+mn-cs"/>
              </a:rPr>
              <a:t>thermoreversible</a:t>
            </a:r>
            <a:r>
              <a:rPr lang="en-US" sz="1200" kern="1200" dirty="0" smtClean="0">
                <a:solidFill>
                  <a:schemeClr val="tx1"/>
                </a:solidFill>
                <a:effectLst/>
                <a:latin typeface="+mn-lt"/>
                <a:ea typeface="+mn-ea"/>
                <a:cs typeface="+mn-cs"/>
              </a:rPr>
              <a:t> nanoscale mechanical processes; in effect, a nanoscale Venetian-blind effect that could lead to dynamical camouflaging.</a:t>
            </a:r>
          </a:p>
          <a:p>
            <a:r>
              <a:rPr lang="en-US" sz="1200" i="1" kern="1200" dirty="0" smtClean="0">
                <a:solidFill>
                  <a:schemeClr val="tx1"/>
                </a:solidFill>
                <a:effectLst/>
                <a:latin typeface="+mn-lt"/>
                <a:ea typeface="+mn-ea"/>
                <a:cs typeface="+mn-cs"/>
              </a:rPr>
              <a:t>Bottom panel: </a:t>
            </a:r>
            <a:r>
              <a:rPr lang="en-US" sz="1200" kern="1200" dirty="0" smtClean="0">
                <a:solidFill>
                  <a:schemeClr val="tx1"/>
                </a:solidFill>
                <a:effectLst/>
                <a:latin typeface="+mn-lt"/>
                <a:ea typeface="+mn-ea"/>
                <a:cs typeface="+mn-cs"/>
              </a:rPr>
              <a:t>Photograph showing a polymer film (PES) with gold (Au) deposited on it before (section resting at the bottom) and after cold-drawing (section held by hand and having a colored appearance). We initially deposit a 70-nm-thick layer of gold onto a centimeter-scale PES film, and then apply an axially stress to the film to induce cold-drawing. The resulting polymer-gold bilayer film appears colorful with optical angular-spectral diffraction commensurate with a diffraction grating of period ~ 2.2 </a:t>
            </a:r>
            <a:endParaRPr lang="en-US" dirty="0"/>
          </a:p>
        </p:txBody>
      </p:sp>
      <p:sp>
        <p:nvSpPr>
          <p:cNvPr id="4" name="Slide Number Placeholder 3"/>
          <p:cNvSpPr>
            <a:spLocks noGrp="1"/>
          </p:cNvSpPr>
          <p:nvPr>
            <p:ph type="sldNum" sz="quarter" idx="10"/>
          </p:nvPr>
        </p:nvSpPr>
        <p:spPr/>
        <p:txBody>
          <a:bodyPr/>
          <a:lstStyle/>
          <a:p>
            <a:fld id="{CF6D2418-68E5-7F49-9FB9-180B4015D690}" type="slidenum">
              <a:rPr lang="en-US" smtClean="0"/>
              <a:t>2</a:t>
            </a:fld>
            <a:endParaRPr lang="en-US"/>
          </a:p>
        </p:txBody>
      </p:sp>
    </p:spTree>
    <p:extLst>
      <p:ext uri="{BB962C8B-B14F-4D97-AF65-F5344CB8AC3E}">
        <p14:creationId xmlns:p14="http://schemas.microsoft.com/office/powerpoint/2010/main" val="56371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g"/><Relationship Id="rId8" Type="http://schemas.openxmlformats.org/officeDocument/2006/relationships/image" Target="../media/image3.jpg"/><Relationship Id="rId9" Type="http://schemas.openxmlformats.org/officeDocument/2006/relationships/image" Target="../media/image4.jpg"/><Relationship Id="rId10"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6/5/17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1" Type="http://schemas.openxmlformats.org/officeDocument/2006/relationships/image" Target="../media/image18.png"/><Relationship Id="rId12" Type="http://schemas.openxmlformats.org/officeDocument/2006/relationships/image" Target="../media/image19.png"/><Relationship Id="rId13" Type="http://schemas.openxmlformats.org/officeDocument/2006/relationships/image" Target="../media/image20.jpeg"/><Relationship Id="rId14" Type="http://schemas.openxmlformats.org/officeDocument/2006/relationships/image" Target="../media/image21.jpeg"/><Relationship Id="rId15" Type="http://schemas.openxmlformats.org/officeDocument/2006/relationships/image" Target="../media/image22.jpeg"/><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jpe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7"/>
          <p:cNvSpPr>
            <a:spLocks noChangeArrowheads="1"/>
          </p:cNvSpPr>
          <p:nvPr/>
        </p:nvSpPr>
        <p:spPr bwMode="auto">
          <a:xfrm>
            <a:off x="4616450" y="1727886"/>
            <a:ext cx="4400550" cy="43236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Title 1"/>
          <p:cNvSpPr>
            <a:spLocks noGrp="1"/>
          </p:cNvSpPr>
          <p:nvPr>
            <p:ph type="title"/>
          </p:nvPr>
        </p:nvSpPr>
        <p:spPr>
          <a:xfrm>
            <a:off x="3346036" y="110532"/>
            <a:ext cx="5797964" cy="803867"/>
          </a:xfrm>
        </p:spPr>
        <p:txBody>
          <a:bodyPr anchor="ctr"/>
          <a:lstStyle/>
          <a:p>
            <a:pPr defTabSz="509352">
              <a:defRPr/>
            </a:pPr>
            <a:r>
              <a:rPr lang="en-US" sz="1800" b="1" dirty="0" smtClean="0">
                <a:solidFill>
                  <a:schemeClr val="tx1"/>
                </a:solidFill>
              </a:rPr>
              <a:t>IRG-I	</a:t>
            </a:r>
            <a:r>
              <a:rPr lang="en-US" sz="1800" b="1" kern="0" dirty="0">
                <a:solidFill>
                  <a:srgbClr val="000000"/>
                </a:solidFill>
                <a:latin typeface="Arial" charset="0"/>
                <a:ea typeface="Arial" charset="0"/>
                <a:cs typeface="Arial" charset="0"/>
              </a:rPr>
              <a:t>Controlled Fragmentation of </a:t>
            </a:r>
            <a:r>
              <a:rPr lang="en-US" sz="1800" b="1" kern="0" dirty="0" err="1">
                <a:solidFill>
                  <a:srgbClr val="000000"/>
                </a:solidFill>
                <a:latin typeface="Arial" charset="0"/>
                <a:ea typeface="Arial" charset="0"/>
                <a:cs typeface="Arial" charset="0"/>
              </a:rPr>
              <a:t>Multimaterial</a:t>
            </a:r>
            <a:r>
              <a:rPr lang="en-US" sz="1800" b="1" kern="0" dirty="0">
                <a:solidFill>
                  <a:srgbClr val="000000"/>
                </a:solidFill>
                <a:latin typeface="Arial" charset="0"/>
                <a:ea typeface="Arial" charset="0"/>
                <a:cs typeface="Arial" charset="0"/>
              </a:rPr>
              <a:t> </a:t>
            </a:r>
            <a:r>
              <a:rPr lang="en-US" sz="1800" b="1" kern="0" dirty="0" smtClean="0">
                <a:solidFill>
                  <a:srgbClr val="000000"/>
                </a:solidFill>
                <a:latin typeface="Arial" charset="0"/>
                <a:ea typeface="Arial" charset="0"/>
                <a:cs typeface="Arial" charset="0"/>
              </a:rPr>
              <a:t/>
            </a:r>
            <a:br>
              <a:rPr lang="en-US" sz="1800" b="1" kern="0" dirty="0" smtClean="0">
                <a:solidFill>
                  <a:srgbClr val="000000"/>
                </a:solidFill>
                <a:latin typeface="Arial" charset="0"/>
                <a:ea typeface="Arial" charset="0"/>
                <a:cs typeface="Arial" charset="0"/>
              </a:rPr>
            </a:br>
            <a:r>
              <a:rPr lang="en-US" sz="1800" b="1" kern="0" dirty="0">
                <a:solidFill>
                  <a:srgbClr val="000000"/>
                </a:solidFill>
                <a:latin typeface="Arial" charset="0"/>
                <a:ea typeface="Arial" charset="0"/>
                <a:cs typeface="Arial" charset="0"/>
              </a:rPr>
              <a:t>	</a:t>
            </a:r>
            <a:r>
              <a:rPr lang="en-US" sz="1800" b="1" kern="0" dirty="0" smtClean="0">
                <a:solidFill>
                  <a:srgbClr val="000000"/>
                </a:solidFill>
                <a:latin typeface="Arial" charset="0"/>
                <a:ea typeface="Arial" charset="0"/>
                <a:cs typeface="Arial" charset="0"/>
              </a:rPr>
              <a:t>	Fibers Via </a:t>
            </a:r>
            <a:r>
              <a:rPr lang="en-US" sz="1800" b="1" kern="0" dirty="0">
                <a:solidFill>
                  <a:srgbClr val="000000"/>
                </a:solidFill>
                <a:latin typeface="Arial" charset="0"/>
                <a:ea typeface="Arial" charset="0"/>
                <a:cs typeface="Arial" charset="0"/>
              </a:rPr>
              <a:t>Polymer </a:t>
            </a:r>
            <a:r>
              <a:rPr lang="en-US" sz="1800" b="1" kern="0" dirty="0" smtClean="0">
                <a:solidFill>
                  <a:srgbClr val="000000"/>
                </a:solidFill>
                <a:latin typeface="Arial" charset="0"/>
                <a:ea typeface="Arial" charset="0"/>
                <a:cs typeface="Arial" charset="0"/>
              </a:rPr>
              <a:t>Cold-Drawing </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Massachusetts Institute of Technology</a:t>
            </a:r>
            <a:endParaRPr lang="en-US" sz="1200" b="1" dirty="0">
              <a:solidFill>
                <a:schemeClr val="bg1"/>
              </a:solidFill>
            </a:endParaRP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smtClean="0">
                <a:solidFill>
                  <a:schemeClr val="bg1"/>
                </a:solidFill>
              </a:rPr>
              <a:t>Center for Materials Science and Engineering DMR 14-19807</a:t>
            </a:r>
            <a:endParaRPr lang="en-US" sz="1200" b="1" dirty="0">
              <a:solidFill>
                <a:schemeClr val="bg1"/>
              </a:solidFill>
            </a:endParaRPr>
          </a:p>
        </p:txBody>
      </p:sp>
      <p:sp>
        <p:nvSpPr>
          <p:cNvPr id="9" name="Text Box 28"/>
          <p:cNvSpPr txBox="1">
            <a:spLocks noChangeArrowheads="1"/>
          </p:cNvSpPr>
          <p:nvPr/>
        </p:nvSpPr>
        <p:spPr bwMode="auto">
          <a:xfrm>
            <a:off x="457200" y="1724523"/>
            <a:ext cx="389255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i="1" dirty="0" smtClean="0">
                <a:latin typeface="Arial"/>
                <a:cs typeface="Arial"/>
              </a:rPr>
              <a:t>Intellectual Merit: </a:t>
            </a:r>
            <a:r>
              <a:rPr lang="en-US" sz="1400" dirty="0" smtClean="0">
                <a:latin typeface="Arial"/>
                <a:cs typeface="Arial"/>
              </a:rPr>
              <a:t>The </a:t>
            </a:r>
            <a:r>
              <a:rPr lang="en-US" sz="1400" dirty="0">
                <a:latin typeface="Arial"/>
                <a:cs typeface="Arial"/>
              </a:rPr>
              <a:t>discovery of cold-drawing at DuPont in the 1930s was fundamental to the development of synthetic fibers, such as polyester and nylon. In such industrial applications, tensile stress reduces the fiber diameter and orients the polymer chains.  </a:t>
            </a:r>
            <a:endParaRPr lang="en-US" sz="1400" dirty="0" smtClean="0">
              <a:latin typeface="Arial"/>
              <a:cs typeface="Arial"/>
            </a:endParaRPr>
          </a:p>
          <a:p>
            <a:pPr algn="just"/>
            <a:endParaRPr lang="en-US" sz="1400" dirty="0">
              <a:latin typeface="Arial"/>
              <a:cs typeface="Arial"/>
            </a:endParaRPr>
          </a:p>
          <a:p>
            <a:pPr algn="just"/>
            <a:r>
              <a:rPr lang="en-US" sz="1400" dirty="0" smtClean="0">
                <a:latin typeface="Arial"/>
                <a:cs typeface="Arial"/>
              </a:rPr>
              <a:t>MIT MRSEC </a:t>
            </a:r>
            <a:r>
              <a:rPr lang="en-US" sz="1400" dirty="0">
                <a:latin typeface="Arial"/>
                <a:cs typeface="Arial"/>
              </a:rPr>
              <a:t>researchers have demonstrated for the first time a selective cold drawing process in multi-material fibers in which one material undergoes cold-drawing while the others do not. By exploiting a mechanical-geometric instability associated with neck propagation upon cold-drawing, they are able to controllably and sequentially fragment embedded cores into uniformly sized rods along meters of fiber or films.  </a:t>
            </a:r>
          </a:p>
          <a:p>
            <a:pPr algn="just"/>
            <a:r>
              <a:rPr lang="en-US" sz="1400" dirty="0" smtClean="0">
                <a:latin typeface="Arial"/>
                <a:cs typeface="Arial"/>
              </a:rPr>
              <a:t>  </a:t>
            </a:r>
            <a:endParaRPr lang="en-US" sz="1400" dirty="0">
              <a:latin typeface="Arial"/>
              <a:cs typeface="Arial"/>
            </a:endParaRPr>
          </a:p>
        </p:txBody>
      </p:sp>
      <p:sp>
        <p:nvSpPr>
          <p:cNvPr id="12" name="Rectangle 11"/>
          <p:cNvSpPr/>
          <p:nvPr/>
        </p:nvSpPr>
        <p:spPr>
          <a:xfrm>
            <a:off x="152400" y="752580"/>
            <a:ext cx="847725"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47" name="TextBox 46"/>
          <p:cNvSpPr txBox="1"/>
          <p:nvPr/>
        </p:nvSpPr>
        <p:spPr>
          <a:xfrm>
            <a:off x="3346036" y="6275455"/>
            <a:ext cx="5797964" cy="830997"/>
          </a:xfrm>
          <a:prstGeom prst="rect">
            <a:avLst/>
          </a:prstGeom>
          <a:noFill/>
        </p:spPr>
        <p:txBody>
          <a:bodyPr wrap="square" rtlCol="0">
            <a:spAutoFit/>
          </a:bodyPr>
          <a:lstStyle/>
          <a:p>
            <a:r>
              <a:rPr lang="en-US" sz="1000" dirty="0" err="1">
                <a:latin typeface="Arial"/>
                <a:cs typeface="Arial"/>
              </a:rPr>
              <a:t>Shabahang</a:t>
            </a:r>
            <a:r>
              <a:rPr lang="en-US" sz="1000" dirty="0">
                <a:latin typeface="Arial"/>
                <a:cs typeface="Arial"/>
              </a:rPr>
              <a:t>, S., Tao, G.M., Kaufman, J.J., </a:t>
            </a:r>
            <a:r>
              <a:rPr lang="en-US" sz="1000" dirty="0" err="1">
                <a:latin typeface="Arial"/>
                <a:cs typeface="Arial"/>
              </a:rPr>
              <a:t>Qiao</a:t>
            </a:r>
            <a:r>
              <a:rPr lang="en-US" sz="1000" dirty="0">
                <a:latin typeface="Arial"/>
                <a:cs typeface="Arial"/>
              </a:rPr>
              <a:t>, Y.Y., Wei, L., </a:t>
            </a:r>
            <a:r>
              <a:rPr lang="en-US" sz="1000" dirty="0" err="1">
                <a:latin typeface="Arial"/>
                <a:cs typeface="Arial"/>
              </a:rPr>
              <a:t>Bouchenot</a:t>
            </a:r>
            <a:r>
              <a:rPr lang="en-US" sz="1000" dirty="0">
                <a:latin typeface="Arial"/>
                <a:cs typeface="Arial"/>
              </a:rPr>
              <a:t>, T., Gordon, A.P., </a:t>
            </a:r>
            <a:r>
              <a:rPr lang="en-US" sz="1000" b="1" dirty="0">
                <a:latin typeface="Arial"/>
                <a:cs typeface="Arial"/>
              </a:rPr>
              <a:t>Fink</a:t>
            </a:r>
            <a:r>
              <a:rPr lang="en-US" sz="1000" dirty="0">
                <a:latin typeface="Arial"/>
                <a:cs typeface="Arial"/>
              </a:rPr>
              <a:t>, Y., </a:t>
            </a:r>
            <a:r>
              <a:rPr lang="en-US" sz="1000" dirty="0" err="1">
                <a:latin typeface="Arial"/>
                <a:cs typeface="Arial"/>
              </a:rPr>
              <a:t>Bai</a:t>
            </a:r>
            <a:r>
              <a:rPr lang="en-US" sz="1000" dirty="0">
                <a:latin typeface="Arial"/>
                <a:cs typeface="Arial"/>
              </a:rPr>
              <a:t>, Y.L., Hoy, R.S., and </a:t>
            </a:r>
            <a:r>
              <a:rPr lang="en-US" sz="1000" b="1" dirty="0" err="1">
                <a:latin typeface="Arial"/>
                <a:cs typeface="Arial"/>
              </a:rPr>
              <a:t>Abouraddy</a:t>
            </a:r>
            <a:r>
              <a:rPr lang="en-US" sz="1000" dirty="0">
                <a:latin typeface="Arial"/>
                <a:cs typeface="Arial"/>
              </a:rPr>
              <a:t>, A.F. “Controlled fragmentation of </a:t>
            </a:r>
            <a:r>
              <a:rPr lang="en-US" sz="1000" dirty="0" err="1">
                <a:latin typeface="Arial"/>
                <a:cs typeface="Arial"/>
              </a:rPr>
              <a:t>multimaterial</a:t>
            </a:r>
            <a:r>
              <a:rPr lang="en-US" sz="1000" dirty="0">
                <a:latin typeface="Arial"/>
                <a:cs typeface="Arial"/>
              </a:rPr>
              <a:t> </a:t>
            </a:r>
            <a:r>
              <a:rPr lang="en-US" sz="1000" dirty="0" err="1">
                <a:latin typeface="Arial"/>
                <a:cs typeface="Arial"/>
              </a:rPr>
              <a:t>fibres</a:t>
            </a:r>
            <a:r>
              <a:rPr lang="en-US" sz="1000" dirty="0">
                <a:latin typeface="Arial"/>
                <a:cs typeface="Arial"/>
              </a:rPr>
              <a:t> and films via polymer cold-drawing.”</a:t>
            </a:r>
            <a:r>
              <a:rPr lang="en-US" sz="1000" i="1" dirty="0">
                <a:latin typeface="Arial"/>
                <a:cs typeface="Arial"/>
              </a:rPr>
              <a:t> </a:t>
            </a:r>
            <a:r>
              <a:rPr lang="en-US" sz="1000" i="1" dirty="0" smtClean="0">
                <a:latin typeface="Arial"/>
                <a:cs typeface="Arial"/>
              </a:rPr>
              <a:t>Nature</a:t>
            </a:r>
            <a:r>
              <a:rPr lang="en-US" sz="1000" dirty="0" smtClean="0">
                <a:latin typeface="Arial"/>
                <a:cs typeface="Arial"/>
              </a:rPr>
              <a:t> </a:t>
            </a:r>
            <a:r>
              <a:rPr lang="en-US" sz="1000" b="1" dirty="0" smtClean="0">
                <a:latin typeface="Arial"/>
                <a:cs typeface="Arial"/>
              </a:rPr>
              <a:t>534</a:t>
            </a:r>
            <a:r>
              <a:rPr lang="en-US" sz="1000" dirty="0" smtClean="0">
                <a:latin typeface="Arial"/>
                <a:cs typeface="Arial"/>
              </a:rPr>
              <a:t>, 529 (7608</a:t>
            </a:r>
            <a:r>
              <a:rPr lang="en-US" sz="1000" dirty="0">
                <a:latin typeface="Arial"/>
                <a:cs typeface="Arial"/>
              </a:rPr>
              <a:t>): </a:t>
            </a:r>
            <a:r>
              <a:rPr lang="en-US" sz="1000" dirty="0" smtClean="0">
                <a:latin typeface="Arial"/>
                <a:cs typeface="Arial"/>
              </a:rPr>
              <a:t>June </a:t>
            </a:r>
            <a:r>
              <a:rPr lang="en-US" sz="1000" dirty="0">
                <a:latin typeface="Arial"/>
                <a:cs typeface="Arial"/>
              </a:rPr>
              <a:t>2016. &lt;DOI: 10.1038/nature17980&gt;</a:t>
            </a:r>
          </a:p>
          <a:p>
            <a:endParaRPr lang="en-US" dirty="0"/>
          </a:p>
        </p:txBody>
      </p:sp>
      <p:sp>
        <p:nvSpPr>
          <p:cNvPr id="67" name="TextBox 66"/>
          <p:cNvSpPr txBox="1"/>
          <p:nvPr/>
        </p:nvSpPr>
        <p:spPr>
          <a:xfrm>
            <a:off x="8303445" y="4201613"/>
            <a:ext cx="583824" cy="246221"/>
          </a:xfrm>
          <a:prstGeom prst="rect">
            <a:avLst/>
          </a:prstGeom>
          <a:noFill/>
        </p:spPr>
        <p:txBody>
          <a:bodyPr wrap="square" rtlCol="0">
            <a:spAutoFit/>
          </a:bodyPr>
          <a:lstStyle/>
          <a:p>
            <a:pPr algn="ctr"/>
            <a:r>
              <a:rPr lang="en-US" sz="1000" dirty="0" smtClean="0">
                <a:solidFill>
                  <a:schemeClr val="bg1"/>
                </a:solidFill>
                <a:latin typeface="Times New Roman" panose="02020603050405020304" pitchFamily="18" charset="0"/>
                <a:cs typeface="Times New Roman" panose="02020603050405020304" pitchFamily="18" charset="0"/>
              </a:rPr>
              <a:t>100 µm</a:t>
            </a:r>
            <a:endParaRPr lang="en-US" sz="1000" dirty="0">
              <a:solidFill>
                <a:schemeClr val="bg1"/>
              </a:solidFill>
              <a:latin typeface="Times New Roman" panose="02020603050405020304" pitchFamily="18" charset="0"/>
              <a:cs typeface="Times New Roman" panose="02020603050405020304" pitchFamily="18" charset="0"/>
            </a:endParaRPr>
          </a:p>
        </p:txBody>
      </p:sp>
      <p:cxnSp>
        <p:nvCxnSpPr>
          <p:cNvPr id="68" name="Straight Connector 67"/>
          <p:cNvCxnSpPr/>
          <p:nvPr/>
        </p:nvCxnSpPr>
        <p:spPr>
          <a:xfrm>
            <a:off x="8386708" y="4421365"/>
            <a:ext cx="41036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7897039" y="4957524"/>
            <a:ext cx="274320" cy="0"/>
          </a:xfrm>
          <a:prstGeom prst="straightConnector1">
            <a:avLst/>
          </a:prstGeom>
          <a:ln w="19050">
            <a:solidFill>
              <a:schemeClr val="bg1"/>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cxnSpLocks noChangeAspect="1"/>
          </p:cNvCxnSpPr>
          <p:nvPr/>
        </p:nvCxnSpPr>
        <p:spPr>
          <a:xfrm>
            <a:off x="5594434" y="4702430"/>
            <a:ext cx="44573" cy="16645"/>
          </a:xfrm>
          <a:prstGeom prst="line">
            <a:avLst/>
          </a:prstGeom>
          <a:noFill/>
          <a:ln w="158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 name="Rectangle 2"/>
          <p:cNvSpPr/>
          <p:nvPr/>
        </p:nvSpPr>
        <p:spPr>
          <a:xfrm>
            <a:off x="4616450" y="4564937"/>
            <a:ext cx="4400550" cy="1446550"/>
          </a:xfrm>
          <a:prstGeom prst="rect">
            <a:avLst/>
          </a:prstGeom>
        </p:spPr>
        <p:txBody>
          <a:bodyPr wrap="square">
            <a:spAutoFit/>
          </a:bodyPr>
          <a:lstStyle/>
          <a:p>
            <a:r>
              <a:rPr lang="en-US" sz="1100" dirty="0" smtClean="0">
                <a:latin typeface="Arial" charset="0"/>
                <a:ea typeface="Arial" charset="0"/>
                <a:cs typeface="Arial" charset="0"/>
              </a:rPr>
              <a:t>Top: Photograph </a:t>
            </a:r>
            <a:r>
              <a:rPr lang="en-US" sz="1100" dirty="0">
                <a:latin typeface="Arial" charset="0"/>
                <a:ea typeface="Arial" charset="0"/>
                <a:cs typeface="Arial" charset="0"/>
              </a:rPr>
              <a:t>of a cylindrical polymer fiber undergoing cold-drawing under axial stress at a speed of approximately 5 mm/s. Multiple shots taken over 1 min are overlaid to highlight the extent of fiber </a:t>
            </a:r>
            <a:r>
              <a:rPr lang="en-US" sz="1100" dirty="0" smtClean="0">
                <a:latin typeface="Arial" charset="0"/>
                <a:ea typeface="Arial" charset="0"/>
                <a:cs typeface="Arial" charset="0"/>
              </a:rPr>
              <a:t>elongation. Bottom: Transmission </a:t>
            </a:r>
            <a:r>
              <a:rPr lang="en-US" sz="1100" dirty="0">
                <a:latin typeface="Arial" charset="0"/>
                <a:ea typeface="Arial" charset="0"/>
                <a:cs typeface="Arial" charset="0"/>
              </a:rPr>
              <a:t>optical micrograph of a </a:t>
            </a:r>
            <a:r>
              <a:rPr lang="en-US" sz="1100" dirty="0" err="1">
                <a:latin typeface="Arial" charset="0"/>
                <a:ea typeface="Arial" charset="0"/>
                <a:cs typeface="Arial" charset="0"/>
              </a:rPr>
              <a:t>multimaterial</a:t>
            </a:r>
            <a:r>
              <a:rPr lang="en-US" sz="1100" dirty="0">
                <a:latin typeface="Arial" charset="0"/>
                <a:ea typeface="Arial" charset="0"/>
                <a:cs typeface="Arial" charset="0"/>
              </a:rPr>
              <a:t> cylindrical fiber after undergoing cold-drawing, as shown in the top panel. The fiber consists of a brittle glass core </a:t>
            </a:r>
            <a:r>
              <a:rPr lang="en-US" sz="1100" dirty="0" smtClean="0">
                <a:latin typeface="Arial" charset="0"/>
                <a:ea typeface="Arial" charset="0"/>
                <a:cs typeface="Arial" charset="0"/>
              </a:rPr>
              <a:t>(diameter </a:t>
            </a:r>
            <a:r>
              <a:rPr lang="en-US" sz="1100" dirty="0">
                <a:latin typeface="Arial" charset="0"/>
                <a:ea typeface="Arial" charset="0"/>
                <a:cs typeface="Arial" charset="0"/>
              </a:rPr>
              <a:t>~ 10 – 20 microns) embedded in a larger diameter ductile polymer cladding </a:t>
            </a:r>
            <a:r>
              <a:rPr lang="en-US" sz="1100" dirty="0" smtClean="0">
                <a:latin typeface="Arial" charset="0"/>
                <a:ea typeface="Arial" charset="0"/>
                <a:cs typeface="Arial" charset="0"/>
              </a:rPr>
              <a:t>( </a:t>
            </a:r>
            <a:r>
              <a:rPr lang="en-US" sz="1100" dirty="0">
                <a:latin typeface="Arial" charset="0"/>
                <a:ea typeface="Arial" charset="0"/>
                <a:cs typeface="Arial" charset="0"/>
              </a:rPr>
              <a:t>diameter ~ 1 mm). </a:t>
            </a:r>
          </a:p>
        </p:txBody>
      </p:sp>
      <p:pic>
        <p:nvPicPr>
          <p:cNvPr id="25" name="Picture 24" descr="An optical microscope image showing a horizontal fiber with thicker ends on either side of the fiber and a necked down, thinner center region. A line of material across the center of the tube begins solid on the left, thicker end, becomes spaced into a dotted line as the tube grows thinner in the middle, then becomes solid again when it meets the right thicker endpoint.  The outer region of the fiber is labeled as ductile whereas the material line in the center is labeled as fragile.   &#10;" title="Bottom image"/>
          <p:cNvPicPr>
            <a:picLocks noChangeAspect="1"/>
          </p:cNvPicPr>
          <p:nvPr/>
        </p:nvPicPr>
        <p:blipFill>
          <a:blip r:embed="rId3"/>
          <a:stretch>
            <a:fillRect/>
          </a:stretch>
        </p:blipFill>
        <p:spPr>
          <a:xfrm>
            <a:off x="5106018" y="3667021"/>
            <a:ext cx="3280690" cy="855449"/>
          </a:xfrm>
          <a:prstGeom prst="rect">
            <a:avLst/>
          </a:prstGeom>
        </p:spPr>
      </p:pic>
      <p:pic>
        <p:nvPicPr>
          <p:cNvPr id="26" name="Picture 25" descr="Photo showing the motion of a man who is holding pliers in both hands to grasp onto a thin polymer fiber. He is pulling on the fiber, using the pliers, with his right hand. The photo shows multiple images of his fist holding the plier starting from the initial point to the final extended point resulting when stress is applied to the fiber by pulling.  The image illustrates the cold-drawing process of a fiber.   " title="Top image"/>
          <p:cNvPicPr>
            <a:picLocks noChangeAspect="1"/>
          </p:cNvPicPr>
          <p:nvPr/>
        </p:nvPicPr>
        <p:blipFill>
          <a:blip r:embed="rId4"/>
          <a:stretch>
            <a:fillRect/>
          </a:stretch>
        </p:blipFill>
        <p:spPr>
          <a:xfrm>
            <a:off x="5073360" y="1989380"/>
            <a:ext cx="3313348" cy="1673931"/>
          </a:xfrm>
          <a:prstGeom prst="rect">
            <a:avLst/>
          </a:prstGeom>
        </p:spPr>
      </p:pic>
      <p:sp>
        <p:nvSpPr>
          <p:cNvPr id="27" name="TextBox 26"/>
          <p:cNvSpPr txBox="1"/>
          <p:nvPr/>
        </p:nvSpPr>
        <p:spPr>
          <a:xfrm>
            <a:off x="7881526" y="3784136"/>
            <a:ext cx="53412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ductile</a:t>
            </a:r>
            <a:endParaRPr lang="en-US" sz="10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557959" y="4220925"/>
            <a:ext cx="550151" cy="261610"/>
          </a:xfrm>
          <a:prstGeom prst="rect">
            <a:avLst/>
          </a:prstGeom>
          <a:noFill/>
        </p:spPr>
        <p:txBody>
          <a:bodyPr wrap="none" rtlCol="0">
            <a:spAutoFit/>
          </a:bodyPr>
          <a:lstStyle/>
          <a:p>
            <a:r>
              <a:rPr lang="en-US" sz="1050" dirty="0" smtClean="0">
                <a:latin typeface="Times New Roman" panose="02020603050405020304" pitchFamily="18" charset="0"/>
                <a:cs typeface="Times New Roman" panose="02020603050405020304" pitchFamily="18" charset="0"/>
              </a:rPr>
              <a:t>fragile</a:t>
            </a:r>
            <a:endParaRPr lang="en-US" sz="1050" dirty="0">
              <a:latin typeface="Times New Roman" panose="02020603050405020304" pitchFamily="18" charset="0"/>
              <a:cs typeface="Times New Roman" panose="02020603050405020304" pitchFamily="18" charset="0"/>
            </a:endParaRPr>
          </a:p>
        </p:txBody>
      </p:sp>
      <p:cxnSp>
        <p:nvCxnSpPr>
          <p:cNvPr id="29" name="Straight Arrow Connector 28"/>
          <p:cNvCxnSpPr/>
          <p:nvPr/>
        </p:nvCxnSpPr>
        <p:spPr>
          <a:xfrm flipV="1">
            <a:off x="7036007" y="4080090"/>
            <a:ext cx="418182" cy="265095"/>
          </a:xfrm>
          <a:prstGeom prst="straightConnector1">
            <a:avLst/>
          </a:prstGeom>
          <a:ln>
            <a:solidFill>
              <a:schemeClr val="tx1"/>
            </a:solidFill>
            <a:tailEnd type="stealth"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6945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1800" b="1" dirty="0">
                <a:solidFill>
                  <a:schemeClr val="tx1"/>
                </a:solidFill>
              </a:rPr>
              <a:t>IRG-I	</a:t>
            </a:r>
            <a:r>
              <a:rPr lang="en-US" sz="1800" b="1" kern="0" dirty="0">
                <a:solidFill>
                  <a:srgbClr val="000000"/>
                </a:solidFill>
                <a:latin typeface="Arial" charset="0"/>
                <a:ea typeface="Arial" charset="0"/>
                <a:cs typeface="Arial" charset="0"/>
              </a:rPr>
              <a:t>Controlled Fragmentation of </a:t>
            </a:r>
            <a:r>
              <a:rPr lang="en-US" sz="1800" b="1" kern="0" dirty="0" err="1">
                <a:solidFill>
                  <a:srgbClr val="000000"/>
                </a:solidFill>
                <a:latin typeface="Arial" charset="0"/>
                <a:ea typeface="Arial" charset="0"/>
                <a:cs typeface="Arial" charset="0"/>
              </a:rPr>
              <a:t>Multimaterial</a:t>
            </a:r>
            <a:r>
              <a:rPr lang="en-US" sz="1800" b="1" kern="0" dirty="0">
                <a:solidFill>
                  <a:srgbClr val="000000"/>
                </a:solidFill>
                <a:latin typeface="Arial" charset="0"/>
                <a:ea typeface="Arial" charset="0"/>
                <a:cs typeface="Arial" charset="0"/>
              </a:rPr>
              <a:t> </a:t>
            </a:r>
            <a:br>
              <a:rPr lang="en-US" sz="1800" b="1" kern="0" dirty="0">
                <a:solidFill>
                  <a:srgbClr val="000000"/>
                </a:solidFill>
                <a:latin typeface="Arial" charset="0"/>
                <a:ea typeface="Arial" charset="0"/>
                <a:cs typeface="Arial" charset="0"/>
              </a:rPr>
            </a:br>
            <a:r>
              <a:rPr lang="en-US" sz="1800" b="1" kern="0" dirty="0">
                <a:solidFill>
                  <a:srgbClr val="000000"/>
                </a:solidFill>
                <a:latin typeface="Arial" charset="0"/>
                <a:ea typeface="Arial" charset="0"/>
                <a:cs typeface="Arial" charset="0"/>
              </a:rPr>
              <a:t>	</a:t>
            </a:r>
            <a:r>
              <a:rPr lang="en-US" sz="1800" b="1" kern="0" dirty="0" smtClean="0">
                <a:solidFill>
                  <a:srgbClr val="000000"/>
                </a:solidFill>
                <a:latin typeface="Arial" charset="0"/>
                <a:ea typeface="Arial" charset="0"/>
                <a:cs typeface="Arial" charset="0"/>
              </a:rPr>
              <a:t>Fibers Via </a:t>
            </a:r>
            <a:r>
              <a:rPr lang="en-US" sz="1800" b="1" kern="0" dirty="0">
                <a:solidFill>
                  <a:srgbClr val="000000"/>
                </a:solidFill>
                <a:latin typeface="Arial" charset="0"/>
                <a:ea typeface="Arial" charset="0"/>
                <a:cs typeface="Arial" charset="0"/>
              </a:rPr>
              <a:t>Polymer </a:t>
            </a:r>
            <a:r>
              <a:rPr lang="en-US" sz="1800" b="1" kern="0" dirty="0" smtClean="0">
                <a:solidFill>
                  <a:srgbClr val="000000"/>
                </a:solidFill>
                <a:latin typeface="Arial" charset="0"/>
                <a:ea typeface="Arial" charset="0"/>
                <a:cs typeface="Arial" charset="0"/>
              </a:rPr>
              <a:t>Cold-Drawing </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a:solidFill>
                  <a:schemeClr val="bg1"/>
                </a:solidFill>
              </a:rPr>
              <a:t>Massachusetts Institute of Technology</a:t>
            </a:r>
          </a:p>
        </p:txBody>
      </p:sp>
      <p:sp>
        <p:nvSpPr>
          <p:cNvPr id="8" name="Rectangle 7"/>
          <p:cNvSpPr/>
          <p:nvPr/>
        </p:nvSpPr>
        <p:spPr>
          <a:xfrm>
            <a:off x="152400" y="254585"/>
            <a:ext cx="2759824" cy="461665"/>
          </a:xfrm>
          <a:prstGeom prst="rect">
            <a:avLst/>
          </a:prstGeom>
        </p:spPr>
        <p:txBody>
          <a:bodyPr wrap="square" anchor="ctr">
            <a:spAutoFit/>
          </a:bodyPr>
          <a:lstStyle/>
          <a:p>
            <a:r>
              <a:rPr lang="en-US" sz="1200" b="1" dirty="0">
                <a:solidFill>
                  <a:schemeClr val="bg1"/>
                </a:solidFill>
              </a:rPr>
              <a:t>Center for Materials Science and Engineering DMR 14-19807</a:t>
            </a:r>
          </a:p>
        </p:txBody>
      </p:sp>
      <p:sp>
        <p:nvSpPr>
          <p:cNvPr id="12" name="Rectangle 11"/>
          <p:cNvSpPr/>
          <p:nvPr/>
        </p:nvSpPr>
        <p:spPr>
          <a:xfrm>
            <a:off x="152400" y="787874"/>
            <a:ext cx="819150" cy="276999"/>
          </a:xfrm>
          <a:prstGeom prst="rect">
            <a:avLst/>
          </a:prstGeom>
        </p:spPr>
        <p:txBody>
          <a:bodyPr wrap="square" anchor="ctr">
            <a:spAutoFit/>
          </a:bodyPr>
          <a:lstStyle/>
          <a:p>
            <a:r>
              <a:rPr lang="en-US" sz="1200" b="1" dirty="0" smtClean="0">
                <a:solidFill>
                  <a:srgbClr val="002060"/>
                </a:solidFill>
              </a:rPr>
              <a:t>2016</a:t>
            </a:r>
            <a:endParaRPr lang="en-US" sz="1200" b="1" dirty="0">
              <a:solidFill>
                <a:srgbClr val="002060"/>
              </a:solidFill>
            </a:endParaRPr>
          </a:p>
        </p:txBody>
      </p:sp>
      <p:sp>
        <p:nvSpPr>
          <p:cNvPr id="13" name="Text Box 4"/>
          <p:cNvSpPr txBox="1">
            <a:spLocks noChangeArrowheads="1"/>
          </p:cNvSpPr>
          <p:nvPr/>
        </p:nvSpPr>
        <p:spPr bwMode="auto">
          <a:xfrm>
            <a:off x="239950" y="1461712"/>
            <a:ext cx="3873082"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i="1" dirty="0" smtClean="0">
                <a:latin typeface="Arial"/>
                <a:cs typeface="Arial"/>
              </a:rPr>
              <a:t>Broader Impact: </a:t>
            </a:r>
            <a:r>
              <a:rPr lang="en-US" sz="1400" dirty="0" smtClean="0">
                <a:latin typeface="Arial"/>
                <a:cs typeface="Arial"/>
              </a:rPr>
              <a:t>This new fragmentation process enables the scalable fabrication of </a:t>
            </a:r>
            <a:r>
              <a:rPr lang="en-US" sz="1400" dirty="0" err="1" smtClean="0">
                <a:latin typeface="Arial"/>
                <a:cs typeface="Arial"/>
              </a:rPr>
              <a:t>nano</a:t>
            </a:r>
            <a:r>
              <a:rPr lang="en-US" sz="1400" dirty="0" smtClean="0">
                <a:latin typeface="Arial"/>
                <a:cs typeface="Arial"/>
              </a:rPr>
              <a:t>- and micro-particles of complex shape and from a broad range of materials including crystalline semiconductors, bio-degradable polymers,  gold, silk, and even ice. M</a:t>
            </a:r>
            <a:r>
              <a:rPr lang="en-US" sz="1400" dirty="0" smtClean="0"/>
              <a:t>icro-rods are obtained after cold-drawing and </a:t>
            </a:r>
            <a:r>
              <a:rPr lang="en-US" sz="1400" dirty="0"/>
              <a:t>dissolving the cladding </a:t>
            </a:r>
            <a:r>
              <a:rPr lang="en-US" sz="1400" dirty="0" smtClean="0">
                <a:latin typeface="Arial"/>
                <a:cs typeface="Arial"/>
              </a:rPr>
              <a:t>(</a:t>
            </a:r>
            <a:r>
              <a:rPr lang="en-US" sz="1400" dirty="0">
                <a:latin typeface="Arial"/>
                <a:cs typeface="Arial"/>
              </a:rPr>
              <a:t>top images</a:t>
            </a:r>
            <a:r>
              <a:rPr lang="en-US" sz="1400" dirty="0" smtClean="0">
                <a:latin typeface="Arial"/>
                <a:cs typeface="Arial"/>
              </a:rPr>
              <a:t>).</a:t>
            </a:r>
            <a:r>
              <a:rPr lang="en-US" sz="1400" dirty="0" smtClean="0"/>
              <a:t> </a:t>
            </a:r>
            <a:endParaRPr lang="en-US" sz="1400" dirty="0" smtClean="0">
              <a:latin typeface="Arial"/>
              <a:cs typeface="Arial"/>
            </a:endParaRPr>
          </a:p>
          <a:p>
            <a:pPr algn="just"/>
            <a:endParaRPr lang="en-US" sz="1400" dirty="0" smtClean="0">
              <a:latin typeface="Arial"/>
              <a:cs typeface="Arial"/>
            </a:endParaRPr>
          </a:p>
          <a:p>
            <a:pPr algn="just"/>
            <a:r>
              <a:rPr lang="en-US" sz="1400" dirty="0" smtClean="0">
                <a:latin typeface="Arial"/>
                <a:cs typeface="Arial"/>
              </a:rPr>
              <a:t>When coupled with a thermal restoration process, self-healing (middle images) of the fragmented </a:t>
            </a:r>
            <a:r>
              <a:rPr lang="en-US" sz="1400" dirty="0">
                <a:latin typeface="Arial"/>
                <a:cs typeface="Arial"/>
              </a:rPr>
              <a:t>structure </a:t>
            </a:r>
            <a:r>
              <a:rPr lang="en-US" sz="1400" dirty="0" smtClean="0">
                <a:latin typeface="Arial"/>
                <a:cs typeface="Arial"/>
              </a:rPr>
              <a:t>can be achieved</a:t>
            </a:r>
            <a:r>
              <a:rPr lang="en-US" sz="1400" dirty="0">
                <a:latin typeface="Arial"/>
                <a:cs typeface="Arial"/>
              </a:rPr>
              <a:t>. </a:t>
            </a:r>
            <a:endParaRPr lang="en-US" sz="1400" dirty="0" smtClean="0">
              <a:latin typeface="Arial"/>
              <a:cs typeface="Arial"/>
            </a:endParaRPr>
          </a:p>
          <a:p>
            <a:pPr algn="just"/>
            <a:endParaRPr lang="en-US" sz="1400" dirty="0">
              <a:latin typeface="Arial"/>
              <a:cs typeface="Arial"/>
            </a:endParaRPr>
          </a:p>
          <a:p>
            <a:pPr algn="just"/>
            <a:r>
              <a:rPr lang="en-US" sz="1400" dirty="0" smtClean="0">
                <a:latin typeface="Arial"/>
                <a:cs typeface="Arial"/>
              </a:rPr>
              <a:t>Films subject to the same process can be used to produce large-area </a:t>
            </a:r>
            <a:r>
              <a:rPr lang="en-US" sz="1400" dirty="0" err="1" smtClean="0">
                <a:latin typeface="Arial"/>
                <a:cs typeface="Arial"/>
              </a:rPr>
              <a:t>nano</a:t>
            </a:r>
            <a:r>
              <a:rPr lang="en-US" sz="1400" dirty="0" smtClean="0">
                <a:latin typeface="Arial"/>
                <a:cs typeface="Arial"/>
              </a:rPr>
              <a:t>-photonic structures with mechanically induced diffraction gratings (bottom images).</a:t>
            </a:r>
          </a:p>
          <a:p>
            <a:pPr algn="just"/>
            <a:endParaRPr lang="en-US" sz="1400" dirty="0">
              <a:latin typeface="Arial"/>
              <a:cs typeface="Arial"/>
            </a:endParaRPr>
          </a:p>
          <a:p>
            <a:pPr algn="just"/>
            <a:endParaRPr lang="en-US" sz="1400" dirty="0">
              <a:latin typeface="Arial"/>
              <a:cs typeface="Arial"/>
            </a:endParaRPr>
          </a:p>
          <a:p>
            <a:pPr eaLnBrk="1" hangingPunct="1"/>
            <a:endParaRPr lang="en-US" sz="1600" b="1" dirty="0"/>
          </a:p>
        </p:txBody>
      </p:sp>
      <p:grpSp>
        <p:nvGrpSpPr>
          <p:cNvPr id="78" name="Group 77"/>
          <p:cNvGrpSpPr/>
          <p:nvPr/>
        </p:nvGrpSpPr>
        <p:grpSpPr>
          <a:xfrm>
            <a:off x="5588448" y="5308707"/>
            <a:ext cx="2234064" cy="1129770"/>
            <a:chOff x="5306845" y="5110537"/>
            <a:chExt cx="2732597" cy="1381879"/>
          </a:xfrm>
        </p:grpSpPr>
        <p:pic>
          <p:nvPicPr>
            <p:cNvPr id="14" name="Picture 13" descr="The third row is labeled large-area photonic meta-surfaces.  It shows a thin, rectangular, purple, iridescent film bent into an arc by human fingers. A dotted square over a section of the arch has an arrow pointing to a magnified image of this section of the square.  The magnified view shows a gray scale photograph of a textured surface, similar to that of rippled wet beach sand. &#10;" title="Photonic meta-surfaces: The magnified view shows a gray scale photograph of a textured surface, similar to that of rippled wet beach sand. "/>
            <p:cNvPicPr>
              <a:picLocks noChangeAspect="1"/>
            </p:cNvPicPr>
            <p:nvPr/>
          </p:nvPicPr>
          <p:blipFill>
            <a:blip r:embed="rId3"/>
            <a:stretch>
              <a:fillRect/>
            </a:stretch>
          </p:blipFill>
          <p:spPr>
            <a:xfrm>
              <a:off x="7444900" y="5116634"/>
              <a:ext cx="594542" cy="1375782"/>
            </a:xfrm>
            <a:prstGeom prst="rect">
              <a:avLst/>
            </a:prstGeom>
          </p:spPr>
        </p:pic>
        <p:pic>
          <p:nvPicPr>
            <p:cNvPr id="22" name="Picture 3" descr="The third row is labeled large-area photonic meta-surfaces.  It shows a thin, rectangular, purple, iridescent film bent into an arc by human fingers. A dotted square over a section of the arch has an arrow pointing to a magnified image of this section of the square.  The magnified view shows a gray scale photograph of a textured surface, similar to that of rippled wet beach sand. &#10;" title="Photonic meta-surfaces: It shows a thin, rectangular, purple, iridescent film bent into an arc by human fingers. A dotted square over a section of the arch has an arrow pointing to a magnified image of this section of the squ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6845" y="5110537"/>
              <a:ext cx="2123157" cy="1379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p:cNvSpPr txBox="1"/>
            <p:nvPr/>
          </p:nvSpPr>
          <p:spPr>
            <a:xfrm>
              <a:off x="5338113" y="5142400"/>
              <a:ext cx="1793310" cy="369332"/>
            </a:xfrm>
            <a:prstGeom prst="rect">
              <a:avLst/>
            </a:prstGeom>
            <a:noFill/>
          </p:spPr>
          <p:txBody>
            <a:bodyPr wrap="square" rtlCol="0">
              <a:spAutoFit/>
            </a:bodyPr>
            <a:lstStyle/>
            <a:p>
              <a:r>
                <a:rPr lang="en-US" sz="900" dirty="0" smtClean="0">
                  <a:solidFill>
                    <a:srgbClr val="BDEEFF"/>
                  </a:solidFill>
                  <a:latin typeface="Arial" panose="020B0604020202020204" pitchFamily="34" charset="0"/>
                  <a:cs typeface="Arial" panose="020B0604020202020204" pitchFamily="34" charset="0"/>
                </a:rPr>
                <a:t>100-nm-thick gold cold-drawn on </a:t>
              </a:r>
              <a:r>
                <a:rPr lang="en-US" sz="900" dirty="0">
                  <a:solidFill>
                    <a:srgbClr val="BDEEFF"/>
                  </a:solidFill>
                  <a:latin typeface="Arial" panose="020B0604020202020204" pitchFamily="34" charset="0"/>
                  <a:cs typeface="Arial" panose="020B0604020202020204" pitchFamily="34" charset="0"/>
                </a:rPr>
                <a:t>PES</a:t>
              </a:r>
              <a:endParaRPr lang="en-US" sz="900" dirty="0" smtClean="0">
                <a:solidFill>
                  <a:srgbClr val="BDEEFF"/>
                </a:solidFill>
                <a:latin typeface="Arial" panose="020B0604020202020204" pitchFamily="34" charset="0"/>
                <a:cs typeface="Arial" panose="020B0604020202020204" pitchFamily="34" charset="0"/>
              </a:endParaRPr>
            </a:p>
          </p:txBody>
        </p:sp>
        <p:sp>
          <p:nvSpPr>
            <p:cNvPr id="25" name="Parallelogram 24"/>
            <p:cNvSpPr/>
            <p:nvPr/>
          </p:nvSpPr>
          <p:spPr>
            <a:xfrm rot="15808354">
              <a:off x="6674248" y="5504957"/>
              <a:ext cx="260319" cy="137034"/>
            </a:xfrm>
            <a:prstGeom prst="parallelogram">
              <a:avLst>
                <a:gd name="adj" fmla="val 28397"/>
              </a:avLst>
            </a:prstGeom>
            <a:noFill/>
            <a:ln w="127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6873937" y="5580077"/>
              <a:ext cx="547256" cy="0"/>
            </a:xfrm>
            <a:prstGeom prst="straightConnector1">
              <a:avLst/>
            </a:prstGeom>
            <a:ln w="25400">
              <a:solidFill>
                <a:schemeClr val="bg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5334086" y="1639487"/>
            <a:ext cx="2679846" cy="1406741"/>
            <a:chOff x="5326998" y="3571833"/>
            <a:chExt cx="2679846" cy="1406741"/>
          </a:xfrm>
        </p:grpSpPr>
        <p:pic>
          <p:nvPicPr>
            <p:cNvPr id="61" name="Picture 7" descr="Three rows of images.  The first is labeled cross-section maintained: it shows four microscopic images of different elongated shaped particles of about 50 microns in length and gray in color.  Cartoons above each image illustrate the cross-sectional views of each particle.  The first is a brown cylinder with a hollow core.  The second is a half-orange, half-brown cylinder with a hollow core.  The third is a half-orange, half-brown solid square shaped particle.  The forth is an orange triangular shaped particle with a square shaped hollow core.   The different colors represent different materials.     &#10;" title="First row: Cross section maintain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1322" y="3849238"/>
              <a:ext cx="664307" cy="108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 name="Picture 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6153" y="4877864"/>
              <a:ext cx="208062" cy="1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7" name="Group 56"/>
            <p:cNvGrpSpPr/>
            <p:nvPr/>
          </p:nvGrpSpPr>
          <p:grpSpPr>
            <a:xfrm>
              <a:off x="6190615" y="3576502"/>
              <a:ext cx="271258" cy="262258"/>
              <a:chOff x="3073713" y="731520"/>
              <a:chExt cx="927652" cy="914400"/>
            </a:xfrm>
          </p:grpSpPr>
          <p:sp>
            <p:nvSpPr>
              <p:cNvPr id="59" name="Block Arc 58"/>
              <p:cNvSpPr/>
              <p:nvPr/>
            </p:nvSpPr>
            <p:spPr>
              <a:xfrm rot="16200000">
                <a:off x="3086965" y="731520"/>
                <a:ext cx="914400" cy="914400"/>
              </a:xfrm>
              <a:prstGeom prst="blockArc">
                <a:avLst>
                  <a:gd name="adj1" fmla="val 10800000"/>
                  <a:gd name="adj2" fmla="val 32"/>
                  <a:gd name="adj3" fmla="val 26450"/>
                </a:avLst>
              </a:prstGeom>
              <a:solidFill>
                <a:srgbClr val="733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60" name="Block Arc 59"/>
              <p:cNvSpPr/>
              <p:nvPr/>
            </p:nvSpPr>
            <p:spPr>
              <a:xfrm rot="5400000">
                <a:off x="3073713" y="731520"/>
                <a:ext cx="914400" cy="914400"/>
              </a:xfrm>
              <a:prstGeom prst="blockArc">
                <a:avLst>
                  <a:gd name="adj1" fmla="val 10800000"/>
                  <a:gd name="adj2" fmla="val 0"/>
                  <a:gd name="adj3" fmla="val 26449"/>
                </a:avLst>
              </a:prstGeom>
              <a:solidFill>
                <a:srgbClr val="D16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54" name="Picture 10" descr="Labeled cross-section maintained: It shows four microscopic images of different elongated shaped particles of about fifty microns in length and gray in color.  Cartoons above each image illustrate the cross-sectional views of each particle.  The first is a brown cylinder with a hollow core.  The second is a half-orange, half-brown cylinder with a hollow core.  The third is a half-orange, half-brown solid square shaped particle.  The forth is an orange triangular shaped particle with a square shaped hollow core.   The different colors represent different materials.     " title="Row one: Cross Section Maintained"/>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6998" y="3849238"/>
              <a:ext cx="664306" cy="1085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11"/>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82119" y="4879690"/>
              <a:ext cx="274320" cy="14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Donut 51"/>
            <p:cNvSpPr/>
            <p:nvPr/>
          </p:nvSpPr>
          <p:spPr>
            <a:xfrm>
              <a:off x="5519868" y="3577360"/>
              <a:ext cx="267383" cy="262258"/>
            </a:xfrm>
            <a:prstGeom prst="donut">
              <a:avLst>
                <a:gd name="adj" fmla="val 30351"/>
              </a:avLst>
            </a:prstGeom>
            <a:solidFill>
              <a:srgbClr val="733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pic>
          <p:nvPicPr>
            <p:cNvPr id="49" name="Picture 5" descr="Three rows of images.  The first is labeled cross-section maintained: it shows four microscopic images of different elongated shaped particles of about 50 microns in length and gray in color.  Cartoons above each image illustrate the cross-sectional views of each particle.  The first is a brown cylinder with a hollow core.  The second is a half-orange, half-brown cylinder with a hollow core.  The third is a half-orange, half-brown solid square shaped particle.  The forth is an orange triangular shaped particle with a square shaped hollow core.   The different colors represent different materials.     &#10;" title="Row one: Cross-section maintaine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71916" y="3849238"/>
              <a:ext cx="664307" cy="108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 name="Picture 6"/>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36002" y="4877864"/>
              <a:ext cx="168370" cy="1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 name="Group 44"/>
            <p:cNvGrpSpPr/>
            <p:nvPr/>
          </p:nvGrpSpPr>
          <p:grpSpPr>
            <a:xfrm>
              <a:off x="6858524" y="3578066"/>
              <a:ext cx="265811" cy="262258"/>
              <a:chOff x="5181600" y="762000"/>
              <a:chExt cx="909026" cy="914400"/>
            </a:xfrm>
          </p:grpSpPr>
          <p:sp>
            <p:nvSpPr>
              <p:cNvPr id="47" name="Rectangle 46"/>
              <p:cNvSpPr/>
              <p:nvPr/>
            </p:nvSpPr>
            <p:spPr>
              <a:xfrm>
                <a:off x="5181600" y="762000"/>
                <a:ext cx="457200" cy="914400"/>
              </a:xfrm>
              <a:prstGeom prst="rect">
                <a:avLst/>
              </a:prstGeom>
              <a:solidFill>
                <a:srgbClr val="733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8" name="Rectangle 47"/>
              <p:cNvSpPr/>
              <p:nvPr/>
            </p:nvSpPr>
            <p:spPr>
              <a:xfrm>
                <a:off x="5633426" y="762000"/>
                <a:ext cx="457200" cy="914400"/>
              </a:xfrm>
              <a:prstGeom prst="rect">
                <a:avLst/>
              </a:prstGeom>
              <a:solidFill>
                <a:srgbClr val="D16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pic>
          <p:nvPicPr>
            <p:cNvPr id="42" name="Picture 4" descr="Three rows of images.  The first is labeled cross-section maintained: it shows four microscopic images of different elongated shaped particles of about 50 microns in length and gray in color.  Cartoons above each image illustrate the cross-sectional views of each particle.  The first is a brown cylinder with a hollow core.  The second is a half-orange, half-brown cylinder with a hollow core.  The third is a half-orange, half-brown solid square shaped particle.  The forth is an orange triangular shaped particle with a square shaped hollow core.   The different colors represent different materials.     &#10;" title="Row one: Cross section maintaine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2537" y="3851756"/>
              <a:ext cx="664307" cy="108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3"/>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853215" y="4877864"/>
              <a:ext cx="109728" cy="18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7402667" y="4747742"/>
              <a:ext cx="486420" cy="230832"/>
            </a:xfrm>
            <a:prstGeom prst="rect">
              <a:avLst/>
            </a:prstGeom>
            <a:noFill/>
          </p:spPr>
          <p:txBody>
            <a:bodyPr wrap="square" rtlCol="0">
              <a:spAutoFit/>
            </a:bodyPr>
            <a:lstStyle/>
            <a:p>
              <a:pPr algn="ctr"/>
              <a:r>
                <a:rPr lang="en-US" sz="900" dirty="0">
                  <a:solidFill>
                    <a:schemeClr val="bg1"/>
                  </a:solidFill>
                  <a:latin typeface="Times New Roman" panose="02020603050405020304" pitchFamily="18" charset="0"/>
                  <a:cs typeface="Times New Roman" panose="02020603050405020304" pitchFamily="18" charset="0"/>
                </a:rPr>
                <a:t>1</a:t>
              </a:r>
              <a:r>
                <a:rPr lang="en-US" sz="900" dirty="0" smtClean="0">
                  <a:solidFill>
                    <a:schemeClr val="bg1"/>
                  </a:solidFill>
                  <a:latin typeface="Times New Roman" panose="02020603050405020304" pitchFamily="18" charset="0"/>
                  <a:cs typeface="Times New Roman" panose="02020603050405020304" pitchFamily="18" charset="0"/>
                </a:rPr>
                <a:t>0 µm</a:t>
              </a:r>
              <a:endParaRPr lang="en-US" sz="900" dirty="0">
                <a:solidFill>
                  <a:schemeClr val="bg1"/>
                </a:solidFill>
                <a:latin typeface="Times New Roman" panose="02020603050405020304" pitchFamily="18" charset="0"/>
                <a:cs typeface="Times New Roman" panose="02020603050405020304" pitchFamily="18" charset="0"/>
              </a:endParaRPr>
            </a:p>
          </p:txBody>
        </p:sp>
        <p:grpSp>
          <p:nvGrpSpPr>
            <p:cNvPr id="38" name="Group 37"/>
            <p:cNvGrpSpPr/>
            <p:nvPr/>
          </p:nvGrpSpPr>
          <p:grpSpPr>
            <a:xfrm>
              <a:off x="7533459" y="3571833"/>
              <a:ext cx="267383" cy="267610"/>
              <a:chOff x="7162800" y="762000"/>
              <a:chExt cx="922481" cy="838200"/>
            </a:xfrm>
          </p:grpSpPr>
          <p:sp>
            <p:nvSpPr>
              <p:cNvPr id="40" name="Isosceles Triangle 39"/>
              <p:cNvSpPr/>
              <p:nvPr/>
            </p:nvSpPr>
            <p:spPr>
              <a:xfrm>
                <a:off x="7162800" y="762000"/>
                <a:ext cx="922481" cy="838200"/>
              </a:xfrm>
              <a:prstGeom prst="triangle">
                <a:avLst/>
              </a:prstGeom>
              <a:solidFill>
                <a:srgbClr val="D16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1" name="Rectangle 40"/>
              <p:cNvSpPr/>
              <p:nvPr/>
            </p:nvSpPr>
            <p:spPr>
              <a:xfrm>
                <a:off x="7484711" y="1229029"/>
                <a:ext cx="274320" cy="274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grpSp>
      <p:sp>
        <p:nvSpPr>
          <p:cNvPr id="64" name="Rectangle 63"/>
          <p:cNvSpPr/>
          <p:nvPr/>
        </p:nvSpPr>
        <p:spPr>
          <a:xfrm rot="16200000">
            <a:off x="4187706" y="2139224"/>
            <a:ext cx="1431256" cy="400110"/>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Cross-section maintained</a:t>
            </a:r>
            <a:endParaRPr lang="en-US" sz="1000" b="1" dirty="0">
              <a:latin typeface="Arial" panose="020B0604020202020204" pitchFamily="34" charset="0"/>
              <a:cs typeface="Arial" panose="020B0604020202020204" pitchFamily="34" charset="0"/>
            </a:endParaRPr>
          </a:p>
        </p:txBody>
      </p:sp>
      <p:grpSp>
        <p:nvGrpSpPr>
          <p:cNvPr id="3" name="Group 2"/>
          <p:cNvGrpSpPr/>
          <p:nvPr/>
        </p:nvGrpSpPr>
        <p:grpSpPr>
          <a:xfrm>
            <a:off x="4872144" y="3147401"/>
            <a:ext cx="3310256" cy="1917637"/>
            <a:chOff x="4857167" y="1499006"/>
            <a:chExt cx="3310256" cy="1917637"/>
          </a:xfrm>
        </p:grpSpPr>
        <p:grpSp>
          <p:nvGrpSpPr>
            <p:cNvPr id="77" name="Group 76"/>
            <p:cNvGrpSpPr/>
            <p:nvPr/>
          </p:nvGrpSpPr>
          <p:grpSpPr>
            <a:xfrm>
              <a:off x="5117571" y="1499006"/>
              <a:ext cx="3049852" cy="1917637"/>
              <a:chOff x="5117571" y="1484830"/>
              <a:chExt cx="3049852" cy="1917637"/>
            </a:xfrm>
          </p:grpSpPr>
          <p:pic>
            <p:nvPicPr>
              <p:cNvPr id="65" name="Picture 64" descr="The second row is labeled thermal self-healing. It shows three gray scale photographs side by side. Above the photographs, a blue arrow followed by a red arrow, pointing to the right. The blue arrow sits above the first two images, indicating cold-drawing. The red arrow, beginning above photograph two and continuing over photograph three indicates thermal restoration.  Photograph one shows an intact micro-rod shown as a vertical line measuring at about one hundred micrometers. White arrows appear on opposing ends of the image, one pointed up, one pointed down. Photograph two shows as many as one hundred fragmented micro-rods, each measuring at about 40 micrometers, scattered over a flat surface measuring at about six hundred micrometers.&#10;Photograph three shows a self-healed continuous micro-rod, similar in appearance to bamboo, magnified to a fifty micrometers scale and a further magnified image of the micro-rod shown at a scale of five micrometers." title="Row two, Photo two: Thermal self-healing, Fragmentation: As many as one hundred fragmented micro-rods, each measuring at about 40 micrometers, scattered over a flat surface measuring at about six hundred micrometers"/>
              <p:cNvPicPr>
                <a:picLocks noChangeAspect="1"/>
              </p:cNvPicPr>
              <p:nvPr/>
            </p:nvPicPr>
            <p:blipFill rotWithShape="1">
              <a:blip r:embed="rId13"/>
              <a:srcRect t="3815"/>
              <a:stretch/>
            </p:blipFill>
            <p:spPr>
              <a:xfrm rot="16200000">
                <a:off x="5500203" y="1933643"/>
                <a:ext cx="1503120" cy="1069401"/>
              </a:xfrm>
              <a:prstGeom prst="rect">
                <a:avLst/>
              </a:prstGeom>
            </p:spPr>
          </p:pic>
          <p:sp>
            <p:nvSpPr>
              <p:cNvPr id="66" name="TextBox 65"/>
              <p:cNvSpPr txBox="1"/>
              <p:nvPr/>
            </p:nvSpPr>
            <p:spPr>
              <a:xfrm rot="10800000" flipV="1">
                <a:off x="5504163" y="3171635"/>
                <a:ext cx="1521102" cy="230832"/>
              </a:xfrm>
              <a:prstGeom prst="rect">
                <a:avLst/>
              </a:prstGeom>
              <a:noFill/>
            </p:spPr>
            <p:txBody>
              <a:bodyPr wrap="square" rtlCol="0">
                <a:spAutoFit/>
              </a:bodyPr>
              <a:lstStyle/>
              <a:p>
                <a:pPr algn="ctr"/>
                <a:r>
                  <a:rPr lang="en-US" sz="900" dirty="0" smtClean="0">
                    <a:latin typeface="+mj-lt"/>
                  </a:rPr>
                  <a:t>fragmentation</a:t>
                </a:r>
                <a:endParaRPr lang="en-US" sz="900" dirty="0">
                  <a:latin typeface="+mj-lt"/>
                </a:endParaRPr>
              </a:p>
            </p:txBody>
          </p:sp>
          <p:cxnSp>
            <p:nvCxnSpPr>
              <p:cNvPr id="67" name="Straight Arrow Connector 66"/>
              <p:cNvCxnSpPr/>
              <p:nvPr/>
            </p:nvCxnSpPr>
            <p:spPr>
              <a:xfrm rot="16200000">
                <a:off x="5762162" y="1135952"/>
                <a:ext cx="0" cy="1104378"/>
              </a:xfrm>
              <a:prstGeom prst="straightConnector1">
                <a:avLst/>
              </a:prstGeom>
              <a:ln w="12700">
                <a:solidFill>
                  <a:srgbClr val="0000FF"/>
                </a:solidFill>
                <a:tailEnd type="stealth" w="med" len="lg"/>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5117571" y="1484830"/>
                <a:ext cx="942032" cy="230832"/>
              </a:xfrm>
              <a:prstGeom prst="rect">
                <a:avLst/>
              </a:prstGeom>
              <a:noFill/>
            </p:spPr>
            <p:txBody>
              <a:bodyPr wrap="square" rtlCol="0">
                <a:spAutoFit/>
              </a:bodyPr>
              <a:lstStyle/>
              <a:p>
                <a:r>
                  <a:rPr lang="en-US" sz="900" dirty="0">
                    <a:solidFill>
                      <a:srgbClr val="0000FF"/>
                    </a:solidFill>
                    <a:latin typeface="+mj-lt"/>
                  </a:rPr>
                  <a:t>c</a:t>
                </a:r>
                <a:r>
                  <a:rPr lang="en-US" sz="900" dirty="0" smtClean="0">
                    <a:solidFill>
                      <a:srgbClr val="0000FF"/>
                    </a:solidFill>
                    <a:latin typeface="+mj-lt"/>
                  </a:rPr>
                  <a:t>old-drawing</a:t>
                </a:r>
                <a:endParaRPr lang="en-US" sz="900" dirty="0">
                  <a:solidFill>
                    <a:srgbClr val="0000FF"/>
                  </a:solidFill>
                  <a:latin typeface="+mj-lt"/>
                </a:endParaRPr>
              </a:p>
            </p:txBody>
          </p:sp>
          <p:sp>
            <p:nvSpPr>
              <p:cNvPr id="69" name="TextBox 68"/>
              <p:cNvSpPr txBox="1"/>
              <p:nvPr/>
            </p:nvSpPr>
            <p:spPr>
              <a:xfrm rot="10800000" flipV="1">
                <a:off x="7237975" y="3171635"/>
                <a:ext cx="748923" cy="230832"/>
              </a:xfrm>
              <a:prstGeom prst="rect">
                <a:avLst/>
              </a:prstGeom>
              <a:noFill/>
            </p:spPr>
            <p:txBody>
              <a:bodyPr wrap="none" rtlCol="0">
                <a:spAutoFit/>
              </a:bodyPr>
              <a:lstStyle/>
              <a:p>
                <a:pPr algn="ctr"/>
                <a:r>
                  <a:rPr lang="en-US" sz="900" dirty="0" smtClean="0">
                    <a:latin typeface="+mj-lt"/>
                  </a:rPr>
                  <a:t>self-healed</a:t>
                </a:r>
                <a:endParaRPr lang="en-US" sz="900" dirty="0">
                  <a:latin typeface="+mj-lt"/>
                </a:endParaRPr>
              </a:p>
            </p:txBody>
          </p:sp>
          <p:sp>
            <p:nvSpPr>
              <p:cNvPr id="70" name="Rectangle 69"/>
              <p:cNvSpPr/>
              <p:nvPr/>
            </p:nvSpPr>
            <p:spPr>
              <a:xfrm>
                <a:off x="6591658" y="1489106"/>
                <a:ext cx="1397447" cy="230832"/>
              </a:xfrm>
              <a:prstGeom prst="rect">
                <a:avLst/>
              </a:prstGeom>
            </p:spPr>
            <p:txBody>
              <a:bodyPr wrap="square">
                <a:spAutoFit/>
              </a:bodyPr>
              <a:lstStyle/>
              <a:p>
                <a:r>
                  <a:rPr lang="en-US" sz="900" dirty="0">
                    <a:solidFill>
                      <a:srgbClr val="C00000"/>
                    </a:solidFill>
                    <a:latin typeface="+mj-lt"/>
                  </a:rPr>
                  <a:t>thermal restoration</a:t>
                </a:r>
              </a:p>
            </p:txBody>
          </p:sp>
          <p:pic>
            <p:nvPicPr>
              <p:cNvPr id="71" name="Picture 70" descr="The second row is labeled thermal self-healing.  It shows three gray scale photographs side by side. Above the photographs, a blue arrow followed by a red arrow, pointing to the right. The blue arrow sits above the first two images, indicating cold-drawing. The red arrow, beginning above photograph two and continuing over photograph three indicates thermal restoration.  Photograph one shows an intact micro-rod shown as a vertical line measuring at about one hundred micrometers.  White arrows appear on opposing ends of the image, one pointed up, one pointed down.  Photograph two shows as many as one hundred fragmented micro-rods, each measuring at about 40 micrometers, scattered over a flat surface measuring at about six hundred micrometers.&#10;Photograph three shows a self-healed continuous micro-rod, similar in appearance to bamboo, magnified to a fifty micrometers scale and a further magnified image of the micro-rod shown at a scale of five micrometers." title="Row two, photo one: Thermal self-healing: Intact micro-rod shown as a vertical line measuring at about one hundred micrometers.  White arrows appear on opposing ends of the image, one pointed up, one pointed down"/>
              <p:cNvPicPr>
                <a:picLocks noChangeAspect="1"/>
              </p:cNvPicPr>
              <p:nvPr/>
            </p:nvPicPr>
            <p:blipFill rotWithShape="1">
              <a:blip r:embed="rId14"/>
              <a:srcRect l="8009" t="12292" r="2040" b="14072"/>
              <a:stretch/>
            </p:blipFill>
            <p:spPr>
              <a:xfrm rot="16200000">
                <a:off x="4596079" y="2279924"/>
                <a:ext cx="1503120" cy="376840"/>
              </a:xfrm>
              <a:prstGeom prst="rect">
                <a:avLst/>
              </a:prstGeom>
            </p:spPr>
          </p:pic>
          <p:pic>
            <p:nvPicPr>
              <p:cNvPr id="72" name="Picture 71" descr="The second row is labeled thermal self-healing. It shows three gray scale photographs side by side. Above the photographs, a blue arrow followed by a red arrow, pointing to the right. The blue arrow sits above the first two images, indicating cold-drawing. The red arrow, beginning above photograph two and continuing over photograph three indicates thermal restoration.  Photograph one shows an intact micro-rod shown as a vertical line measuring at about one hundred micrometers. White arrows appear on opposing ends of the image, one pointed up, one pointed down. Photograph two shows as many as one hundred fragmented micro-rods, each measuring at about 40 micrometers, scattered over a flat surface measuring at about six hundred micrometers.&#10;Photograph three shows a self-healed continuous micro-rod, similar in appearance to bamboo, magnified to a fifty micrometers scale and a further magnified image of the micro-rod shown at a scale of five micrometers." title="Row two, photo three, Thermal self-healing: A self-healed continuous micro-rod, similar in appearance to bamboo, magnified to a fifty micrometers scale and a further magnified image of the micro-rod shown at a scale of five micrometers."/>
              <p:cNvPicPr>
                <a:picLocks noChangeAspect="1"/>
              </p:cNvPicPr>
              <p:nvPr/>
            </p:nvPicPr>
            <p:blipFill rotWithShape="1">
              <a:blip r:embed="rId15"/>
              <a:srcRect t="-1" b="4019"/>
              <a:stretch/>
            </p:blipFill>
            <p:spPr>
              <a:xfrm rot="16200000">
                <a:off x="6829128" y="1881609"/>
                <a:ext cx="1503120" cy="1173471"/>
              </a:xfrm>
              <a:prstGeom prst="rect">
                <a:avLst/>
              </a:prstGeom>
            </p:spPr>
          </p:pic>
          <p:cxnSp>
            <p:nvCxnSpPr>
              <p:cNvPr id="73" name="Straight Arrow Connector 72"/>
              <p:cNvCxnSpPr/>
              <p:nvPr/>
            </p:nvCxnSpPr>
            <p:spPr>
              <a:xfrm rot="16200000">
                <a:off x="7237072" y="1132564"/>
                <a:ext cx="0" cy="1104378"/>
              </a:xfrm>
              <a:prstGeom prst="straightConnector1">
                <a:avLst/>
              </a:prstGeom>
              <a:ln w="12700">
                <a:solidFill>
                  <a:srgbClr val="C00000"/>
                </a:solidFill>
                <a:tailEnd type="stealth" w="med" len="lg"/>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rot="10800000" flipV="1">
                <a:off x="5121651" y="3152583"/>
                <a:ext cx="460383" cy="230832"/>
              </a:xfrm>
              <a:prstGeom prst="rect">
                <a:avLst/>
              </a:prstGeom>
              <a:noFill/>
            </p:spPr>
            <p:txBody>
              <a:bodyPr wrap="none" rtlCol="0">
                <a:spAutoFit/>
              </a:bodyPr>
              <a:lstStyle/>
              <a:p>
                <a:pPr algn="ctr"/>
                <a:r>
                  <a:rPr lang="en-US" sz="900" dirty="0" smtClean="0">
                    <a:latin typeface="+mj-lt"/>
                  </a:rPr>
                  <a:t>intact</a:t>
                </a:r>
                <a:endParaRPr lang="en-US" sz="900" dirty="0">
                  <a:latin typeface="+mj-lt"/>
                </a:endParaRPr>
              </a:p>
            </p:txBody>
          </p:sp>
        </p:grpSp>
        <p:sp>
          <p:nvSpPr>
            <p:cNvPr id="75" name="TextBox 74"/>
            <p:cNvSpPr txBox="1"/>
            <p:nvPr/>
          </p:nvSpPr>
          <p:spPr>
            <a:xfrm rot="16200000">
              <a:off x="4266781" y="2327930"/>
              <a:ext cx="1426994" cy="246221"/>
            </a:xfrm>
            <a:prstGeom prst="rect">
              <a:avLst/>
            </a:prstGeom>
            <a:noFill/>
          </p:spPr>
          <p:txBody>
            <a:bodyPr wrap="none" rtlCol="0">
              <a:spAutoFit/>
            </a:bodyPr>
            <a:lstStyle/>
            <a:p>
              <a:pPr algn="ctr"/>
              <a:r>
                <a:rPr lang="en-US" sz="1000" b="1" dirty="0" smtClean="0">
                  <a:latin typeface="+mj-lt"/>
                </a:rPr>
                <a:t>Thermal self-healing</a:t>
              </a:r>
              <a:endParaRPr lang="en-US" sz="1000" b="1" dirty="0">
                <a:latin typeface="+mj-lt"/>
              </a:endParaRPr>
            </a:p>
          </p:txBody>
        </p:sp>
      </p:grpSp>
      <p:sp>
        <p:nvSpPr>
          <p:cNvPr id="76" name="Rectangle 75"/>
          <p:cNvSpPr/>
          <p:nvPr/>
        </p:nvSpPr>
        <p:spPr>
          <a:xfrm rot="16200000">
            <a:off x="4187706" y="5673538"/>
            <a:ext cx="1431256" cy="400110"/>
          </a:xfrm>
          <a:prstGeom prst="rect">
            <a:avLst/>
          </a:prstGeom>
        </p:spPr>
        <p:txBody>
          <a:bodyPr wrap="square">
            <a:spAutoFit/>
          </a:bodyPr>
          <a:lstStyle/>
          <a:p>
            <a:pPr algn="ctr"/>
            <a:r>
              <a:rPr lang="en-US" sz="1000" b="1" dirty="0" smtClean="0">
                <a:latin typeface="Arial" panose="020B0604020202020204" pitchFamily="34" charset="0"/>
                <a:cs typeface="Arial" panose="020B0604020202020204" pitchFamily="34" charset="0"/>
              </a:rPr>
              <a:t>Large-area photonic meta-surfaces</a:t>
            </a:r>
            <a:endParaRPr lang="en-US" sz="1000" b="1" dirty="0">
              <a:latin typeface="Arial" panose="020B0604020202020204" pitchFamily="34" charset="0"/>
              <a:cs typeface="Arial" panose="020B0604020202020204" pitchFamily="34" charset="0"/>
            </a:endParaRPr>
          </a:p>
        </p:txBody>
      </p:sp>
      <p:sp>
        <p:nvSpPr>
          <p:cNvPr id="79" name="Rectangle 37"/>
          <p:cNvSpPr>
            <a:spLocks noChangeArrowheads="1"/>
          </p:cNvSpPr>
          <p:nvPr/>
        </p:nvSpPr>
        <p:spPr bwMode="auto">
          <a:xfrm>
            <a:off x="4703278" y="1524001"/>
            <a:ext cx="3604293" cy="50652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15970439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11884</TotalTime>
  <Words>1030</Words>
  <Application>Microsoft Macintosh PowerPoint</Application>
  <PresentationFormat>On-screen Show (4:3)</PresentationFormat>
  <Paragraphs>46</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Breeze</vt:lpstr>
      <vt:lpstr>IRG-I Controlled Fragmentation of Multimaterial    Fibers Via Polymer Cold-Drawing </vt:lpstr>
      <vt:lpstr>IRG-I Controlled Fragmentation of Multimaterial   Fibers Via Polymer Cold-Drawing </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Gina Franzetta</cp:lastModifiedBy>
  <cp:revision>55</cp:revision>
  <cp:lastPrinted>2016-08-01T15:14:13Z</cp:lastPrinted>
  <dcterms:created xsi:type="dcterms:W3CDTF">2016-07-19T18:16:54Z</dcterms:created>
  <dcterms:modified xsi:type="dcterms:W3CDTF">2017-06-05T21:11:37Z</dcterms:modified>
  <cp:category/>
</cp:coreProperties>
</file>