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4" autoAdjust="0"/>
    <p:restoredTop sz="94764"/>
  </p:normalViewPr>
  <p:slideViewPr>
    <p:cSldViewPr snapToGrid="0" snapToObjects="1">
      <p:cViewPr varScale="1">
        <p:scale>
          <a:sx n="109" d="100"/>
          <a:sy n="109" d="100"/>
        </p:scale>
        <p:origin x="-13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IRG-II	</a:t>
            </a:r>
            <a:r>
              <a:rPr lang="en-US" sz="1800" b="1" dirty="0" smtClean="0">
                <a:solidFill>
                  <a:schemeClr val="tx1"/>
                </a:solidFill>
              </a:rPr>
              <a:t>Understanding Loops in Polymer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Networks Results in an </a:t>
            </a:r>
            <a:r>
              <a:rPr lang="en-US" sz="1800" b="1" dirty="0">
                <a:solidFill>
                  <a:schemeClr val="tx1"/>
                </a:solidFill>
              </a:rPr>
              <a:t>I</a:t>
            </a:r>
            <a:r>
              <a:rPr lang="en-US" sz="1800" b="1" dirty="0" smtClean="0">
                <a:solidFill>
                  <a:schemeClr val="tx1"/>
                </a:solidFill>
              </a:rPr>
              <a:t>mproved Theory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for </a:t>
            </a:r>
            <a:r>
              <a:rPr lang="en-US" sz="1800" b="1" dirty="0">
                <a:solidFill>
                  <a:schemeClr val="tx1"/>
                </a:solidFill>
              </a:rPr>
              <a:t>R</a:t>
            </a:r>
            <a:r>
              <a:rPr lang="en-US" sz="1800" b="1" dirty="0" smtClean="0">
                <a:solidFill>
                  <a:schemeClr val="tx1"/>
                </a:solidFill>
              </a:rPr>
              <a:t>ubbery Materials</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9" name="Text Box 28"/>
          <p:cNvSpPr txBox="1">
            <a:spLocks noChangeArrowheads="1"/>
          </p:cNvSpPr>
          <p:nvPr/>
        </p:nvSpPr>
        <p:spPr bwMode="auto">
          <a:xfrm>
            <a:off x="459895" y="1504379"/>
            <a:ext cx="389255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i="1" dirty="0" smtClean="0">
                <a:ea typeface="Arial" charset="0"/>
                <a:cs typeface="Arial" charset="0"/>
              </a:rPr>
              <a:t>Intellectual Merit: </a:t>
            </a:r>
            <a:r>
              <a:rPr lang="en-US" sz="1400" dirty="0" smtClean="0">
                <a:ea typeface="Arial" charset="0"/>
                <a:cs typeface="Arial" charset="0"/>
              </a:rPr>
              <a:t>The rubbery properties of elastomers are critical for materials used in many of the items encountered in daily life.  Despite </a:t>
            </a:r>
            <a:r>
              <a:rPr lang="en-US" sz="1400" dirty="0">
                <a:ea typeface="Arial" charset="0"/>
                <a:cs typeface="Arial" charset="0"/>
              </a:rPr>
              <a:t>nearly a century of research, a quantitative theory of elasticity was not available. This gap was due to the fact that all real </a:t>
            </a:r>
            <a:r>
              <a:rPr lang="en-US" sz="1400" dirty="0" smtClean="0">
                <a:ea typeface="Arial" charset="0"/>
                <a:cs typeface="Arial" charset="0"/>
              </a:rPr>
              <a:t>rubbery networks </a:t>
            </a:r>
            <a:r>
              <a:rPr lang="en-US" sz="1400" dirty="0">
                <a:ea typeface="Arial" charset="0"/>
                <a:cs typeface="Arial" charset="0"/>
              </a:rPr>
              <a:t>possess </a:t>
            </a:r>
            <a:r>
              <a:rPr lang="en-US" sz="1400" dirty="0" smtClean="0">
                <a:ea typeface="Arial" charset="0"/>
                <a:cs typeface="Arial" charset="0"/>
              </a:rPr>
              <a:t>“</a:t>
            </a:r>
            <a:r>
              <a:rPr lang="en-US" sz="1400" dirty="0">
                <a:ea typeface="Arial" charset="0"/>
                <a:cs typeface="Arial" charset="0"/>
              </a:rPr>
              <a:t>loop” defects that have eluded characterization </a:t>
            </a:r>
            <a:r>
              <a:rPr lang="en-US" sz="1400" dirty="0" smtClean="0">
                <a:ea typeface="Arial" charset="0"/>
                <a:cs typeface="Arial" charset="0"/>
              </a:rPr>
              <a:t>(see figure). </a:t>
            </a:r>
            <a:r>
              <a:rPr lang="en-US" sz="1400" dirty="0">
                <a:ea typeface="Arial" charset="0"/>
                <a:cs typeface="Arial" charset="0"/>
              </a:rPr>
              <a:t>Thus, the impact of these defects on bulk elasticity was largely unknown until 2016. </a:t>
            </a:r>
          </a:p>
          <a:p>
            <a:pPr algn="just"/>
            <a:endParaRPr lang="en-US" sz="1400" dirty="0" smtClean="0">
              <a:ea typeface="Arial" charset="0"/>
              <a:cs typeface="Arial" charset="0"/>
            </a:endParaRPr>
          </a:p>
          <a:p>
            <a:pPr algn="just"/>
            <a:r>
              <a:rPr lang="en-US" sz="1400" dirty="0" smtClean="0">
                <a:ea typeface="Arial" charset="0"/>
                <a:cs typeface="Arial" charset="0"/>
              </a:rPr>
              <a:t>MRSEC </a:t>
            </a:r>
            <a:r>
              <a:rPr lang="en-US" sz="1400" dirty="0">
                <a:ea typeface="Arial" charset="0"/>
                <a:cs typeface="Arial" charset="0"/>
              </a:rPr>
              <a:t>researchers </a:t>
            </a:r>
            <a:r>
              <a:rPr lang="en-US" sz="1400" dirty="0" smtClean="0">
                <a:ea typeface="Arial" charset="0"/>
                <a:cs typeface="Arial" charset="0"/>
              </a:rPr>
              <a:t>have used newly developed loop </a:t>
            </a:r>
            <a:r>
              <a:rPr lang="en-US" sz="1400" dirty="0">
                <a:ea typeface="Arial" charset="0"/>
                <a:cs typeface="Arial" charset="0"/>
              </a:rPr>
              <a:t>counting methods </a:t>
            </a:r>
            <a:r>
              <a:rPr lang="en-US" sz="1400" dirty="0" smtClean="0">
                <a:ea typeface="Arial" charset="0"/>
                <a:cs typeface="Arial" charset="0"/>
              </a:rPr>
              <a:t>to </a:t>
            </a:r>
            <a:r>
              <a:rPr lang="en-US" sz="1400" dirty="0">
                <a:ea typeface="Arial" charset="0"/>
                <a:cs typeface="Arial" charset="0"/>
              </a:rPr>
              <a:t>precisely measure the storage moduli and loop fractions of a range of </a:t>
            </a:r>
            <a:r>
              <a:rPr lang="en-US" sz="1400" dirty="0" smtClean="0">
                <a:ea typeface="Arial" charset="0"/>
                <a:cs typeface="Arial" charset="0"/>
              </a:rPr>
              <a:t>rubbery gels. </a:t>
            </a:r>
            <a:r>
              <a:rPr lang="en-US" sz="1400" dirty="0">
                <a:ea typeface="Arial" charset="0"/>
                <a:cs typeface="Arial" charset="0"/>
              </a:rPr>
              <a:t>When these data were compared to the classical affine and phantom network theories of elasticity, poor agreement was observed. A new theory, called </a:t>
            </a:r>
            <a:r>
              <a:rPr lang="en-US" sz="1400" i="1" dirty="0">
                <a:ea typeface="Arial" charset="0"/>
                <a:cs typeface="Arial" charset="0"/>
              </a:rPr>
              <a:t>Real Elastic Network Theory</a:t>
            </a:r>
            <a:r>
              <a:rPr lang="en-US" sz="1400" dirty="0">
                <a:ea typeface="Arial" charset="0"/>
                <a:cs typeface="Arial" charset="0"/>
              </a:rPr>
              <a:t> (RENT) was derived that describes how loop defects affect bulk elasticity. </a:t>
            </a:r>
            <a:endParaRPr lang="en-US" sz="1400" dirty="0">
              <a:latin typeface="Arial"/>
              <a:cs typeface="Arial"/>
            </a:endParaRPr>
          </a:p>
        </p:txBody>
      </p:sp>
      <p:sp>
        <p:nvSpPr>
          <p:cNvPr id="10" name="Text Box 34"/>
          <p:cNvSpPr txBox="1">
            <a:spLocks noChangeArrowheads="1"/>
          </p:cNvSpPr>
          <p:nvPr/>
        </p:nvSpPr>
        <p:spPr bwMode="auto">
          <a:xfrm>
            <a:off x="5188473" y="4204071"/>
            <a:ext cx="3054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200" b="1" i="1" dirty="0">
                <a:ea typeface="宋体" charset="0"/>
                <a:cs typeface="Times New Roman" charset="0"/>
              </a:rPr>
              <a:t>Figure: (A) </a:t>
            </a:r>
            <a:r>
              <a:rPr lang="en-US" sz="1200" i="1" dirty="0">
                <a:ea typeface="宋体" charset="0"/>
                <a:cs typeface="Times New Roman" charset="0"/>
              </a:rPr>
              <a:t>Amorphous polymer networks inevitably possess topological “loop” defects whose impact on elasticity (stress vs. strain behavior of the bulk material) was unknown. </a:t>
            </a:r>
          </a:p>
        </p:txBody>
      </p:sp>
      <p:sp>
        <p:nvSpPr>
          <p:cNvPr id="11" name="Rectangle 37"/>
          <p:cNvSpPr>
            <a:spLocks noChangeArrowheads="1"/>
          </p:cNvSpPr>
          <p:nvPr/>
        </p:nvSpPr>
        <p:spPr bwMode="auto">
          <a:xfrm>
            <a:off x="4667250" y="1727886"/>
            <a:ext cx="4076700" cy="42609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Rectangle 11"/>
          <p:cNvSpPr/>
          <p:nvPr/>
        </p:nvSpPr>
        <p:spPr>
          <a:xfrm>
            <a:off x="152400" y="745755"/>
            <a:ext cx="1127760" cy="276999"/>
          </a:xfrm>
          <a:prstGeom prst="rect">
            <a:avLst/>
          </a:prstGeom>
        </p:spPr>
        <p:txBody>
          <a:bodyPr wrap="square" anchor="ctr">
            <a:spAutoFit/>
          </a:bodyPr>
          <a:lstStyle/>
          <a:p>
            <a:r>
              <a:rPr lang="en-US" sz="1200" b="1" smtClean="0">
                <a:solidFill>
                  <a:srgbClr val="002060"/>
                </a:solidFill>
              </a:rPr>
              <a:t>2016</a:t>
            </a:r>
            <a:endParaRPr lang="en-US" sz="1200" b="1">
              <a:solidFill>
                <a:srgbClr val="002060"/>
              </a:solidFill>
            </a:endParaRPr>
          </a:p>
        </p:txBody>
      </p:sp>
      <p:sp>
        <p:nvSpPr>
          <p:cNvPr id="13" name="Rectangle 1"/>
          <p:cNvSpPr>
            <a:spLocks noChangeArrowheads="1"/>
          </p:cNvSpPr>
          <p:nvPr/>
        </p:nvSpPr>
        <p:spPr bwMode="auto">
          <a:xfrm>
            <a:off x="3346035" y="6282930"/>
            <a:ext cx="5797965" cy="6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18" tIns="45709" rIns="91418" bIns="45709" numCol="1" anchor="ctr" anchorCtr="0" compatLnSpc="1">
            <a:prstTxWarp prst="textNoShape">
              <a:avLst/>
            </a:prstTxWarp>
            <a:spAutoFit/>
          </a:bodyPr>
          <a:lstStyle/>
          <a:p>
            <a:pPr algn="just" defTabSz="914186" eaLnBrk="0" fontAlgn="base" hangingPunct="0">
              <a:spcBef>
                <a:spcPct val="0"/>
              </a:spcBef>
              <a:spcAft>
                <a:spcPct val="0"/>
              </a:spcAft>
            </a:pPr>
            <a:r>
              <a:rPr lang="en-US" sz="1100" dirty="0" err="1">
                <a:latin typeface="Arial"/>
                <a:ea typeface="Arial" charset="0"/>
                <a:cs typeface="Arial"/>
              </a:rPr>
              <a:t>Zhong</a:t>
            </a:r>
            <a:r>
              <a:rPr lang="en-US" sz="1100" dirty="0">
                <a:latin typeface="Arial"/>
                <a:ea typeface="Arial" charset="0"/>
                <a:cs typeface="Arial"/>
              </a:rPr>
              <a:t>, M.†; Wang, R.†; Kawamoto, K.†; </a:t>
            </a:r>
            <a:r>
              <a:rPr lang="en-US" sz="1100" b="1" dirty="0">
                <a:latin typeface="Arial"/>
                <a:ea typeface="Arial" charset="0"/>
                <a:cs typeface="Arial"/>
              </a:rPr>
              <a:t>Olsen</a:t>
            </a:r>
            <a:r>
              <a:rPr lang="en-US" sz="1100" dirty="0">
                <a:latin typeface="Arial"/>
                <a:ea typeface="Arial" charset="0"/>
                <a:cs typeface="Arial"/>
              </a:rPr>
              <a:t>, </a:t>
            </a:r>
            <a:r>
              <a:rPr lang="en-US" sz="1100" dirty="0" smtClean="0">
                <a:latin typeface="Arial"/>
                <a:ea typeface="Arial" charset="0"/>
                <a:cs typeface="Arial"/>
              </a:rPr>
              <a:t>B.D</a:t>
            </a:r>
            <a:r>
              <a:rPr lang="en-US" sz="1100" dirty="0">
                <a:latin typeface="Arial"/>
                <a:ea typeface="Arial" charset="0"/>
                <a:cs typeface="Arial"/>
              </a:rPr>
              <a:t>.; </a:t>
            </a:r>
            <a:r>
              <a:rPr lang="en-US" sz="1100" b="1" dirty="0">
                <a:latin typeface="Arial"/>
                <a:ea typeface="Arial" charset="0"/>
                <a:cs typeface="Arial"/>
              </a:rPr>
              <a:t>Johnson</a:t>
            </a:r>
            <a:r>
              <a:rPr lang="en-US" sz="1100" dirty="0">
                <a:latin typeface="Arial"/>
                <a:ea typeface="Arial" charset="0"/>
                <a:cs typeface="Arial"/>
              </a:rPr>
              <a:t>, </a:t>
            </a:r>
            <a:r>
              <a:rPr lang="en-US" sz="1100" dirty="0" smtClean="0">
                <a:latin typeface="Arial"/>
                <a:ea typeface="Arial" charset="0"/>
                <a:cs typeface="Arial"/>
              </a:rPr>
              <a:t>J.A. “</a:t>
            </a:r>
            <a:r>
              <a:rPr lang="en-US" sz="1100" dirty="0">
                <a:latin typeface="Arial"/>
                <a:cs typeface="Arial"/>
              </a:rPr>
              <a:t>Quantifying the impact of molecular defects on polymer network </a:t>
            </a:r>
            <a:r>
              <a:rPr lang="en-US" sz="1100" dirty="0" smtClean="0">
                <a:latin typeface="Arial"/>
                <a:cs typeface="Arial"/>
              </a:rPr>
              <a:t>elasticity” </a:t>
            </a:r>
            <a:r>
              <a:rPr lang="en-US" sz="1100" i="1" dirty="0" smtClean="0">
                <a:latin typeface="Arial"/>
                <a:ea typeface="Arial" charset="0"/>
                <a:cs typeface="Arial"/>
              </a:rPr>
              <a:t>Science</a:t>
            </a:r>
            <a:r>
              <a:rPr lang="en-US" sz="1100" dirty="0" smtClean="0">
                <a:latin typeface="Arial"/>
                <a:ea typeface="Arial" charset="0"/>
                <a:cs typeface="Arial"/>
              </a:rPr>
              <a:t>,</a:t>
            </a:r>
            <a:r>
              <a:rPr lang="en-US" sz="1100" dirty="0">
                <a:latin typeface="Arial"/>
                <a:ea typeface="Arial" charset="0"/>
                <a:cs typeface="Arial"/>
              </a:rPr>
              <a:t> </a:t>
            </a:r>
            <a:r>
              <a:rPr lang="en-US" sz="1100" i="1" dirty="0">
                <a:latin typeface="Arial"/>
                <a:ea typeface="Arial" charset="0"/>
                <a:cs typeface="Arial"/>
              </a:rPr>
              <a:t>353, 1264-</a:t>
            </a:r>
            <a:r>
              <a:rPr lang="en-US" sz="1100" i="1" dirty="0" smtClean="0">
                <a:latin typeface="Arial"/>
                <a:ea typeface="Arial" charset="0"/>
                <a:cs typeface="Arial"/>
              </a:rPr>
              <a:t>1268, </a:t>
            </a:r>
            <a:r>
              <a:rPr lang="en-US" sz="1100" dirty="0">
                <a:latin typeface="Arial"/>
                <a:ea typeface="Arial" charset="0"/>
                <a:cs typeface="Arial"/>
              </a:rPr>
              <a:t>2016</a:t>
            </a:r>
            <a:r>
              <a:rPr lang="en-US" sz="1100" i="1" dirty="0" smtClean="0">
                <a:latin typeface="Arial"/>
                <a:ea typeface="Arial" charset="0"/>
                <a:cs typeface="Arial"/>
              </a:rPr>
              <a:t>.</a:t>
            </a:r>
            <a:r>
              <a:rPr lang="en-US" sz="1100" dirty="0">
                <a:latin typeface="Arial"/>
                <a:ea typeface="Arial" charset="0"/>
                <a:cs typeface="Arial"/>
              </a:rPr>
              <a:t> †equal contribution </a:t>
            </a:r>
            <a:endParaRPr lang="en-US" sz="1100" dirty="0" smtClean="0">
              <a:latin typeface="Arial"/>
              <a:ea typeface="Arial" charset="0"/>
              <a:cs typeface="Arial"/>
            </a:endParaRPr>
          </a:p>
        </p:txBody>
      </p:sp>
      <p:grpSp>
        <p:nvGrpSpPr>
          <p:cNvPr id="14" name="Group 13"/>
          <p:cNvGrpSpPr/>
          <p:nvPr/>
        </p:nvGrpSpPr>
        <p:grpSpPr>
          <a:xfrm>
            <a:off x="4755031" y="2227478"/>
            <a:ext cx="3871419" cy="1792573"/>
            <a:chOff x="5267970" y="1373801"/>
            <a:chExt cx="3018371" cy="1669651"/>
          </a:xfrm>
        </p:grpSpPr>
        <p:pic>
          <p:nvPicPr>
            <p:cNvPr id="15" name="Picture 14" descr="Figure A: A closer look at an amorphous polymer network with loops. A green disc representing a zoomed-out view of the polymer network connects via dotted lines to two subsequent images diagramming a magnified view of the polymer network.  The network is composed of squiggly dark green polymer chains connected into a mesh by three-pronged crosslinked junctions shown as bright green caps. &#10;&#10;Image one (left) includes two loops: One in blue connecting two polymer chains ending with bright green points at the top and bottom of the loop and one in red connected to a polymer chain at a single bright green point.  An arrow labeled “Deform” points to how the first polymer network changes into the second polymer network (right image) when stress is applied. A stretched-out version of the left image illustrates the shift of the polymer network when stress is applied in opposing directions.  The loops remain essentially unchanged, just changing location as the mesh is stretched out.  " title="A closer look at an amorphous polymer network with loops"/>
            <p:cNvPicPr/>
            <p:nvPr/>
          </p:nvPicPr>
          <p:blipFill>
            <a:blip r:embed="rId2">
              <a:extLst>
                <a:ext uri="{28A0092B-C50C-407E-A947-70E740481C1C}">
                  <a14:useLocalDpi xmlns:a14="http://schemas.microsoft.com/office/drawing/2010/main" val="0"/>
                </a:ext>
              </a:extLst>
            </a:blip>
            <a:stretch>
              <a:fillRect/>
            </a:stretch>
          </p:blipFill>
          <p:spPr>
            <a:xfrm>
              <a:off x="5309777" y="1607374"/>
              <a:ext cx="2976564" cy="1436078"/>
            </a:xfrm>
            <a:prstGeom prst="rect">
              <a:avLst/>
            </a:prstGeom>
          </p:spPr>
        </p:pic>
        <p:sp>
          <p:nvSpPr>
            <p:cNvPr id="16" name="Rectangle 15"/>
            <p:cNvSpPr/>
            <p:nvPr/>
          </p:nvSpPr>
          <p:spPr>
            <a:xfrm>
              <a:off x="5267970" y="1373801"/>
              <a:ext cx="191123" cy="323165"/>
            </a:xfrm>
            <a:prstGeom prst="rect">
              <a:avLst/>
            </a:prstGeom>
          </p:spPr>
          <p:txBody>
            <a:bodyPr wrap="square">
              <a:spAutoFit/>
            </a:bodyPr>
            <a:lstStyle/>
            <a:p>
              <a:pPr algn="just"/>
              <a:r>
                <a:rPr lang="en-US" sz="1500" b="1" smtClean="0">
                  <a:latin typeface="Arial" charset="0"/>
                  <a:ea typeface="宋体" charset="0"/>
                  <a:cs typeface="Times New Roman" charset="0"/>
                </a:rPr>
                <a:t>A</a:t>
              </a:r>
              <a:endParaRPr lang="en-US" sz="1500">
                <a:effectLst/>
                <a:latin typeface="Arial" charset="0"/>
                <a:ea typeface="宋体" charset="0"/>
                <a:cs typeface="Times New Roman" charset="0"/>
              </a:endParaRPr>
            </a:p>
          </p:txBody>
        </p:sp>
      </p:grpSp>
    </p:spTree>
    <p:extLst>
      <p:ext uri="{BB962C8B-B14F-4D97-AF65-F5344CB8AC3E}">
        <p14:creationId xmlns:p14="http://schemas.microsoft.com/office/powerpoint/2010/main" val="32431732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IRG-II	Understanding Loops in Elastomers </a:t>
            </a:r>
            <a:r>
              <a:rPr lang="en-US" sz="1800" b="1" dirty="0" smtClean="0">
                <a:solidFill>
                  <a:schemeClr val="tx1"/>
                </a:solidFill>
              </a:rPr>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Results </a:t>
            </a:r>
            <a:r>
              <a:rPr lang="en-US" sz="1800" b="1" dirty="0">
                <a:solidFill>
                  <a:schemeClr val="tx1"/>
                </a:solidFill>
              </a:rPr>
              <a:t>in an Improved Theory for </a:t>
            </a:r>
            <a:r>
              <a:rPr lang="en-US" sz="1800" b="1" dirty="0" smtClean="0">
                <a:solidFill>
                  <a:schemeClr val="tx1"/>
                </a:solidFill>
              </a:rPr>
              <a:t/>
            </a:r>
            <a:br>
              <a:rPr lang="en-US" sz="1800" b="1" dirty="0" smtClean="0">
                <a:solidFill>
                  <a:schemeClr val="tx1"/>
                </a:solidFill>
              </a:rPr>
            </a:br>
            <a:r>
              <a:rPr lang="en-US" sz="1800" b="1" dirty="0">
                <a:solidFill>
                  <a:schemeClr val="tx1"/>
                </a:solidFill>
              </a:rPr>
              <a:t>	</a:t>
            </a:r>
            <a:r>
              <a:rPr lang="en-US" sz="1800" b="1" dirty="0" smtClean="0">
                <a:solidFill>
                  <a:schemeClr val="tx1"/>
                </a:solidFill>
              </a:rPr>
              <a:t>Rubbery </a:t>
            </a:r>
            <a:r>
              <a:rPr lang="en-US" sz="1800" b="1" dirty="0">
                <a:solidFill>
                  <a:schemeClr val="tx1"/>
                </a:solidFill>
              </a:rPr>
              <a:t>Materials</a:t>
            </a: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smtClean="0">
                <a:solidFill>
                  <a:schemeClr val="bg1"/>
                </a:solidFill>
              </a:rPr>
              <a:t>Massachusetts Institute of Technology</a:t>
            </a:r>
            <a:endParaRPr lang="en-US" sz="1200" b="1">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a:solidFill>
                  <a:schemeClr val="bg1"/>
                </a:solidFill>
              </a:rPr>
              <a:t>Center for Materials Science and Engineering DMR 14-19807</a:t>
            </a:r>
          </a:p>
        </p:txBody>
      </p:sp>
      <p:sp>
        <p:nvSpPr>
          <p:cNvPr id="12" name="Rectangle 11"/>
          <p:cNvSpPr/>
          <p:nvPr/>
        </p:nvSpPr>
        <p:spPr>
          <a:xfrm>
            <a:off x="152400" y="745755"/>
            <a:ext cx="1173480" cy="276999"/>
          </a:xfrm>
          <a:prstGeom prst="rect">
            <a:avLst/>
          </a:prstGeom>
        </p:spPr>
        <p:txBody>
          <a:bodyPr wrap="square" anchor="ctr">
            <a:spAutoFit/>
          </a:bodyPr>
          <a:lstStyle/>
          <a:p>
            <a:r>
              <a:rPr lang="en-US" sz="1200" b="1" smtClean="0">
                <a:solidFill>
                  <a:srgbClr val="002060"/>
                </a:solidFill>
              </a:rPr>
              <a:t>2016</a:t>
            </a:r>
            <a:endParaRPr lang="en-US" sz="1200" b="1">
              <a:solidFill>
                <a:srgbClr val="002060"/>
              </a:solidFill>
            </a:endParaRPr>
          </a:p>
        </p:txBody>
      </p:sp>
      <p:sp>
        <p:nvSpPr>
          <p:cNvPr id="13" name="Text Box 4"/>
          <p:cNvSpPr txBox="1">
            <a:spLocks noChangeArrowheads="1"/>
          </p:cNvSpPr>
          <p:nvPr/>
        </p:nvSpPr>
        <p:spPr bwMode="auto">
          <a:xfrm>
            <a:off x="583668" y="1637161"/>
            <a:ext cx="3529363"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i="1" dirty="0" smtClean="0">
                <a:ea typeface="Arial" charset="0"/>
                <a:cs typeface="Arial" charset="0"/>
              </a:rPr>
              <a:t>Broader Impact: </a:t>
            </a:r>
            <a:r>
              <a:rPr lang="en-US" sz="1400" dirty="0" smtClean="0">
                <a:ea typeface="Arial" charset="0"/>
                <a:cs typeface="Arial" charset="0"/>
              </a:rPr>
              <a:t>The development of an improved theory of rubbery materials </a:t>
            </a:r>
            <a:r>
              <a:rPr lang="en-US" sz="1400" dirty="0" smtClean="0">
                <a:latin typeface="Arial"/>
                <a:cs typeface="Arial"/>
              </a:rPr>
              <a:t>opens </a:t>
            </a:r>
            <a:r>
              <a:rPr lang="en-US" sz="1400" dirty="0">
                <a:latin typeface="Arial"/>
                <a:cs typeface="Arial"/>
              </a:rPr>
              <a:t>new avenues in </a:t>
            </a:r>
            <a:r>
              <a:rPr lang="en-US" sz="1400" dirty="0" smtClean="0">
                <a:latin typeface="Arial"/>
                <a:cs typeface="Arial"/>
              </a:rPr>
              <a:t>the understanding of how </a:t>
            </a:r>
            <a:r>
              <a:rPr lang="en-US" sz="1400" dirty="0">
                <a:latin typeface="Arial"/>
                <a:cs typeface="Arial"/>
              </a:rPr>
              <a:t>molecular structure, and in particular defects, in amorphous materials translates into bulk properties</a:t>
            </a:r>
            <a:r>
              <a:rPr lang="en-US" sz="1400" dirty="0" smtClean="0">
                <a:latin typeface="Arial"/>
                <a:cs typeface="Arial"/>
              </a:rPr>
              <a:t>.</a:t>
            </a:r>
            <a:br>
              <a:rPr lang="en-US" sz="1400" dirty="0" smtClean="0">
                <a:latin typeface="Arial"/>
                <a:cs typeface="Arial"/>
              </a:rPr>
            </a:br>
            <a:endParaRPr lang="en-US" sz="1400" dirty="0" smtClean="0">
              <a:latin typeface="Arial"/>
              <a:cs typeface="Arial"/>
            </a:endParaRPr>
          </a:p>
          <a:p>
            <a:pPr algn="just" eaLnBrk="1" hangingPunct="1"/>
            <a:r>
              <a:rPr lang="en-US" sz="1400" dirty="0" smtClean="0"/>
              <a:t>MRSEC researchers prepared a video about their work on </a:t>
            </a:r>
            <a:r>
              <a:rPr lang="en-US" sz="1400" dirty="0"/>
              <a:t>this project, which can be viewed </a:t>
            </a:r>
            <a:r>
              <a:rPr lang="en-US" sz="1400" dirty="0" smtClean="0"/>
              <a:t>at: </a:t>
            </a:r>
          </a:p>
          <a:p>
            <a:pPr algn="just" eaLnBrk="1" hangingPunct="1"/>
            <a:r>
              <a:rPr lang="en-US" sz="1400" dirty="0" smtClean="0"/>
              <a:t>https</a:t>
            </a:r>
            <a:r>
              <a:rPr lang="en-US" sz="1400" dirty="0"/>
              <a:t>://</a:t>
            </a:r>
            <a:r>
              <a:rPr lang="en-US" sz="1400" dirty="0" err="1"/>
              <a:t>www.youtube.com</a:t>
            </a:r>
            <a:r>
              <a:rPr lang="en-US" sz="1400" dirty="0"/>
              <a:t>/</a:t>
            </a:r>
            <a:r>
              <a:rPr lang="en-US" sz="1400" dirty="0" err="1"/>
              <a:t>watch?v</a:t>
            </a:r>
            <a:r>
              <a:rPr lang="en-US" sz="1400" dirty="0"/>
              <a:t>=</a:t>
            </a:r>
            <a:r>
              <a:rPr lang="en-US" sz="1400" dirty="0" err="1"/>
              <a:t>omEKWZLRvAo</a:t>
            </a:r>
            <a:endParaRPr lang="en-US" sz="1400" dirty="0"/>
          </a:p>
          <a:p>
            <a:pPr algn="just" eaLnBrk="1" hangingPunct="1"/>
            <a:endParaRPr lang="en-US" sz="1000" dirty="0"/>
          </a:p>
          <a:p>
            <a:pPr algn="just" eaLnBrk="1" hangingPunct="1"/>
            <a:r>
              <a:rPr lang="en-US" sz="1400" dirty="0" smtClean="0"/>
              <a:t>This video has been viewed over 1700 times and has enabled the broad dissemination of the research results. Furthermore, the work was presented in over 35 invited lectures around the world.</a:t>
            </a:r>
            <a:endParaRPr lang="en-US" sz="1400" dirty="0" smtClean="0">
              <a:latin typeface="Arial"/>
              <a:ea typeface="Arial" charset="0"/>
              <a:cs typeface="Arial"/>
            </a:endParaRPr>
          </a:p>
          <a:p>
            <a:pPr algn="just"/>
            <a:endParaRPr lang="en-US" sz="1400" dirty="0">
              <a:latin typeface="Arial"/>
              <a:ea typeface="Arial" charset="0"/>
              <a:cs typeface="Arial"/>
            </a:endParaRPr>
          </a:p>
        </p:txBody>
      </p:sp>
      <p:sp>
        <p:nvSpPr>
          <p:cNvPr id="15" name="Rectangle 15"/>
          <p:cNvSpPr>
            <a:spLocks noChangeArrowheads="1"/>
          </p:cNvSpPr>
          <p:nvPr/>
        </p:nvSpPr>
        <p:spPr bwMode="auto">
          <a:xfrm>
            <a:off x="4582047" y="1679738"/>
            <a:ext cx="4161901" cy="42789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 name="Picture 2" descr="Photograph from a YouTube video of four of the researchers each holding part of a complex string-like mesh that is used to demonstrate their research.&#10;" title="Photograph from a YouTube video of four of the researchers each holding part of a complex string-like mesh that is used to demonstrate their research. "/>
          <p:cNvPicPr>
            <a:picLocks noChangeAspect="1"/>
          </p:cNvPicPr>
          <p:nvPr/>
        </p:nvPicPr>
        <p:blipFill>
          <a:blip r:embed="rId2"/>
          <a:stretch>
            <a:fillRect/>
          </a:stretch>
        </p:blipFill>
        <p:spPr>
          <a:xfrm>
            <a:off x="4582046" y="2531383"/>
            <a:ext cx="4161901" cy="2335761"/>
          </a:xfrm>
          <a:prstGeom prst="rect">
            <a:avLst/>
          </a:prstGeom>
        </p:spPr>
      </p:pic>
      <p:sp>
        <p:nvSpPr>
          <p:cNvPr id="5" name="TextBox 4"/>
          <p:cNvSpPr txBox="1"/>
          <p:nvPr/>
        </p:nvSpPr>
        <p:spPr>
          <a:xfrm>
            <a:off x="3900668" y="6516547"/>
            <a:ext cx="184731" cy="369332"/>
          </a:xfrm>
          <a:prstGeom prst="rect">
            <a:avLst/>
          </a:prstGeom>
          <a:noFill/>
        </p:spPr>
        <p:txBody>
          <a:bodyPr wrap="none" rtlCol="0">
            <a:spAutoFit/>
          </a:bodyPr>
          <a:lstStyle/>
          <a:p>
            <a:endParaRPr lang="en-US" dirty="0"/>
          </a:p>
        </p:txBody>
      </p:sp>
      <p:sp>
        <p:nvSpPr>
          <p:cNvPr id="6" name="Rectangle 5"/>
          <p:cNvSpPr/>
          <p:nvPr/>
        </p:nvSpPr>
        <p:spPr>
          <a:xfrm>
            <a:off x="3258274" y="6216465"/>
            <a:ext cx="5179670" cy="600164"/>
          </a:xfrm>
          <a:prstGeom prst="rect">
            <a:avLst/>
          </a:prstGeom>
        </p:spPr>
        <p:txBody>
          <a:bodyPr wrap="square">
            <a:spAutoFit/>
          </a:bodyPr>
          <a:lstStyle/>
          <a:p>
            <a:pPr algn="just" defTabSz="914186" eaLnBrk="0" fontAlgn="base" hangingPunct="0">
              <a:spcBef>
                <a:spcPct val="0"/>
              </a:spcBef>
              <a:spcAft>
                <a:spcPct val="0"/>
              </a:spcAft>
            </a:pPr>
            <a:r>
              <a:rPr lang="en-US" sz="1100" dirty="0" err="1">
                <a:latin typeface="Arial"/>
                <a:ea typeface="Arial" charset="0"/>
                <a:cs typeface="Arial"/>
              </a:rPr>
              <a:t>Zhong</a:t>
            </a:r>
            <a:r>
              <a:rPr lang="en-US" sz="1100" dirty="0">
                <a:latin typeface="Arial"/>
                <a:ea typeface="Arial" charset="0"/>
                <a:cs typeface="Arial"/>
              </a:rPr>
              <a:t>, M.†; Wang, R.†; Kawamoto, K.†; </a:t>
            </a:r>
            <a:r>
              <a:rPr lang="en-US" sz="1100" b="1" dirty="0">
                <a:latin typeface="Arial"/>
                <a:ea typeface="Arial" charset="0"/>
                <a:cs typeface="Arial"/>
              </a:rPr>
              <a:t>Olsen</a:t>
            </a:r>
            <a:r>
              <a:rPr lang="en-US" sz="1100" dirty="0">
                <a:latin typeface="Arial"/>
                <a:ea typeface="Arial" charset="0"/>
                <a:cs typeface="Arial"/>
              </a:rPr>
              <a:t>, B.D.; </a:t>
            </a:r>
            <a:r>
              <a:rPr lang="en-US" sz="1100" b="1" dirty="0">
                <a:latin typeface="Arial"/>
                <a:ea typeface="Arial" charset="0"/>
                <a:cs typeface="Arial"/>
              </a:rPr>
              <a:t>Johnson</a:t>
            </a:r>
            <a:r>
              <a:rPr lang="en-US" sz="1100" dirty="0">
                <a:latin typeface="Arial"/>
                <a:ea typeface="Arial" charset="0"/>
                <a:cs typeface="Arial"/>
              </a:rPr>
              <a:t>, J.A. “</a:t>
            </a:r>
            <a:r>
              <a:rPr lang="en-US" sz="1100" dirty="0">
                <a:latin typeface="Arial"/>
                <a:cs typeface="Arial"/>
              </a:rPr>
              <a:t>Quantifying the impact of molecular defects on polymer network elasticity” </a:t>
            </a:r>
            <a:r>
              <a:rPr lang="en-US" sz="1100" i="1" dirty="0" smtClean="0">
                <a:latin typeface="Arial"/>
                <a:ea typeface="Arial" charset="0"/>
                <a:cs typeface="Arial"/>
              </a:rPr>
              <a:t>Science</a:t>
            </a:r>
            <a:r>
              <a:rPr lang="en-US" sz="1100" dirty="0" smtClean="0">
                <a:latin typeface="Arial"/>
                <a:ea typeface="Arial" charset="0"/>
                <a:cs typeface="Arial"/>
              </a:rPr>
              <a:t>,</a:t>
            </a:r>
            <a:r>
              <a:rPr lang="en-US" sz="1100" dirty="0">
                <a:latin typeface="Arial"/>
                <a:ea typeface="Arial" charset="0"/>
                <a:cs typeface="Arial"/>
              </a:rPr>
              <a:t> </a:t>
            </a:r>
            <a:r>
              <a:rPr lang="en-US" sz="1100" i="1" dirty="0">
                <a:latin typeface="Arial"/>
                <a:ea typeface="Arial" charset="0"/>
                <a:cs typeface="Arial"/>
              </a:rPr>
              <a:t>353, 1264-</a:t>
            </a:r>
            <a:r>
              <a:rPr lang="en-US" sz="1100" i="1" dirty="0" smtClean="0">
                <a:latin typeface="Arial"/>
                <a:ea typeface="Arial" charset="0"/>
                <a:cs typeface="Arial"/>
              </a:rPr>
              <a:t>1268, </a:t>
            </a:r>
            <a:r>
              <a:rPr lang="en-US" sz="1100" dirty="0">
                <a:latin typeface="Arial"/>
                <a:ea typeface="Arial" charset="0"/>
                <a:cs typeface="Arial"/>
              </a:rPr>
              <a:t>2016</a:t>
            </a:r>
            <a:r>
              <a:rPr lang="en-US" sz="1100" i="1" dirty="0" smtClean="0">
                <a:latin typeface="Arial"/>
                <a:ea typeface="Arial" charset="0"/>
                <a:cs typeface="Arial"/>
              </a:rPr>
              <a:t>.</a:t>
            </a:r>
            <a:r>
              <a:rPr lang="en-US" sz="1100" dirty="0">
                <a:latin typeface="Arial"/>
                <a:ea typeface="Arial" charset="0"/>
                <a:cs typeface="Arial"/>
              </a:rPr>
              <a:t> †equal contribution </a:t>
            </a:r>
          </a:p>
        </p:txBody>
      </p:sp>
    </p:spTree>
    <p:extLst>
      <p:ext uri="{BB962C8B-B14F-4D97-AF65-F5344CB8AC3E}">
        <p14:creationId xmlns:p14="http://schemas.microsoft.com/office/powerpoint/2010/main" val="7384675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11851</TotalTime>
  <Words>338</Words>
  <Application>Microsoft Macintosh PowerPoint</Application>
  <PresentationFormat>On-screen Show (4:3)</PresentationFormat>
  <Paragraphs>20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Breeze</vt:lpstr>
      <vt:lpstr>IRG-II Understanding Loops in Polymer   Networks Results in an Improved Theory   for Rubbery Materials</vt:lpstr>
      <vt:lpstr>IRG-II Understanding Loops in Elastomers   Results in an Improved Theory for   Rubbery Materials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Gina Franzetta</cp:lastModifiedBy>
  <cp:revision>31</cp:revision>
  <cp:lastPrinted>2017-05-30T21:56:00Z</cp:lastPrinted>
  <dcterms:created xsi:type="dcterms:W3CDTF">2016-07-19T18:16:54Z</dcterms:created>
  <dcterms:modified xsi:type="dcterms:W3CDTF">2017-06-05T19:58:31Z</dcterms:modified>
  <cp:category/>
</cp:coreProperties>
</file>