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6" autoAdjust="0"/>
    <p:restoredTop sz="94617"/>
  </p:normalViewPr>
  <p:slideViewPr>
    <p:cSldViewPr snapToGrid="0" snapToObjects="1">
      <p:cViewPr varScale="1">
        <p:scale>
          <a:sx n="109" d="100"/>
          <a:sy n="109" d="100"/>
        </p:scale>
        <p:origin x="-12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6/6/17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IRG-III	</a:t>
            </a:r>
            <a:r>
              <a:rPr lang="en-US" sz="1800" b="1" dirty="0" smtClean="0">
                <a:solidFill>
                  <a:schemeClr val="tx1"/>
                </a:solidFill>
              </a:rPr>
              <a:t>Mechanical </a:t>
            </a:r>
            <a:r>
              <a:rPr lang="en-US" sz="1800" b="1" dirty="0">
                <a:solidFill>
                  <a:schemeClr val="tx1"/>
                </a:solidFill>
              </a:rPr>
              <a:t>Stress </a:t>
            </a:r>
            <a:r>
              <a:rPr lang="en-US" sz="1800" b="1" dirty="0" smtClean="0">
                <a:solidFill>
                  <a:schemeClr val="tx1"/>
                </a:solidFill>
              </a:rPr>
              <a:t>and Temperature Can </a:t>
            </a:r>
            <a:br>
              <a:rPr lang="en-US" sz="1800" b="1" dirty="0" smtClean="0">
                <a:solidFill>
                  <a:schemeClr val="tx1"/>
                </a:solidFill>
              </a:rPr>
            </a:br>
            <a:r>
              <a:rPr lang="en-US" sz="1800" b="1" dirty="0">
                <a:solidFill>
                  <a:schemeClr val="tx1"/>
                </a:solidFill>
              </a:rPr>
              <a:t>	</a:t>
            </a:r>
            <a:r>
              <a:rPr lang="en-US" sz="1800" b="1" dirty="0" smtClean="0">
                <a:solidFill>
                  <a:schemeClr val="tx1"/>
                </a:solidFill>
              </a:rPr>
              <a:t>Tune </a:t>
            </a:r>
            <a:r>
              <a:rPr lang="en-US" sz="1800" b="1" dirty="0">
                <a:solidFill>
                  <a:schemeClr val="tx1"/>
                </a:solidFill>
              </a:rPr>
              <a:t>the Stability of Electronic Defects in </a:t>
            </a:r>
            <a:r>
              <a:rPr lang="en-US" sz="1800" b="1" dirty="0" smtClean="0">
                <a:solidFill>
                  <a:schemeClr val="tx1"/>
                </a:solidFill>
              </a:rPr>
              <a:t/>
            </a:r>
            <a:br>
              <a:rPr lang="en-US" sz="1800" b="1" dirty="0" smtClean="0">
                <a:solidFill>
                  <a:schemeClr val="tx1"/>
                </a:solidFill>
              </a:rPr>
            </a:br>
            <a:r>
              <a:rPr lang="en-US" sz="1800" b="1" dirty="0">
                <a:solidFill>
                  <a:schemeClr val="tx1"/>
                </a:solidFill>
              </a:rPr>
              <a:t>	</a:t>
            </a:r>
            <a:r>
              <a:rPr lang="en-US" sz="1800" b="1" dirty="0" smtClean="0">
                <a:solidFill>
                  <a:schemeClr val="tx1"/>
                </a:solidFill>
              </a:rPr>
              <a:t>Semiconducting </a:t>
            </a:r>
            <a:r>
              <a:rPr lang="en-US" sz="1800" b="1" dirty="0">
                <a:solidFill>
                  <a:schemeClr val="tx1"/>
                </a:solidFill>
              </a:rPr>
              <a:t>Oxides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Center for Materials Science and Engineering DMR 14-19807</a:t>
            </a:r>
            <a:endParaRPr lang="en-US" sz="1200" b="1" dirty="0">
              <a:solidFill>
                <a:schemeClr val="bg1"/>
              </a:solidFill>
            </a:endParaRPr>
          </a:p>
        </p:txBody>
      </p:sp>
      <p:sp>
        <p:nvSpPr>
          <p:cNvPr id="9" name="Text Box 28"/>
          <p:cNvSpPr txBox="1">
            <a:spLocks noChangeArrowheads="1"/>
          </p:cNvSpPr>
          <p:nvPr/>
        </p:nvSpPr>
        <p:spPr bwMode="auto">
          <a:xfrm>
            <a:off x="457200" y="1163053"/>
            <a:ext cx="38925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algn="just" eaLnBrk="1" hangingPunct="1"/>
            <a:r>
              <a:rPr lang="en-US" sz="1400" i="1" dirty="0"/>
              <a:t>Intellectual </a:t>
            </a:r>
            <a:r>
              <a:rPr lang="en-US" sz="1400" i="1" dirty="0" smtClean="0"/>
              <a:t>Merit: </a:t>
            </a:r>
            <a:r>
              <a:rPr lang="en-US" sz="1400" dirty="0"/>
              <a:t>Functional </a:t>
            </a:r>
            <a:r>
              <a:rPr lang="en-US" sz="1400" dirty="0" smtClean="0"/>
              <a:t>semiconducting oxides </a:t>
            </a:r>
            <a:r>
              <a:rPr lang="en-US" sz="1400" dirty="0"/>
              <a:t>are an attractive group of materials for energy and information applications. They are the key enabler for several important technologies, including solid oxide fuel cells, thermochemical fuel production as well as novel memory devices such as red-ox based </a:t>
            </a:r>
            <a:r>
              <a:rPr lang="en-US" sz="1400" dirty="0" err="1"/>
              <a:t>memristive</a:t>
            </a:r>
            <a:r>
              <a:rPr lang="en-US" sz="1400" dirty="0"/>
              <a:t> systems</a:t>
            </a:r>
            <a:r>
              <a:rPr lang="en-US" sz="1400" dirty="0" smtClean="0"/>
              <a:t>.</a:t>
            </a:r>
          </a:p>
          <a:p>
            <a:pPr algn="just" eaLnBrk="1" hangingPunct="1"/>
            <a:endParaRPr lang="en-US" sz="1400" dirty="0"/>
          </a:p>
          <a:p>
            <a:pPr algn="just" eaLnBrk="1" hangingPunct="1"/>
            <a:r>
              <a:rPr lang="en-US" sz="1400" dirty="0" smtClean="0"/>
              <a:t>MIT </a:t>
            </a:r>
            <a:r>
              <a:rPr lang="en-US" sz="1400" dirty="0"/>
              <a:t>MRSEC researchers </a:t>
            </a:r>
            <a:r>
              <a:rPr lang="en-US" sz="1400" dirty="0" smtClean="0"/>
              <a:t>have demonstrated </a:t>
            </a:r>
            <a:r>
              <a:rPr lang="en-US" sz="1400" dirty="0"/>
              <a:t>that the combined action of temperature and mechanical stress can tune the relative stability of electronic defects in semiconducting oxides. </a:t>
            </a:r>
            <a:r>
              <a:rPr lang="en-US" sz="1400" dirty="0" smtClean="0"/>
              <a:t>Combining density </a:t>
            </a:r>
            <a:r>
              <a:rPr lang="en-US" sz="1400" dirty="0"/>
              <a:t>functional theory and the </a:t>
            </a:r>
            <a:r>
              <a:rPr lang="en-US" sz="1400" dirty="0" err="1" smtClean="0"/>
              <a:t>quasiharmonic</a:t>
            </a:r>
            <a:r>
              <a:rPr lang="en-US" sz="1400" dirty="0" smtClean="0"/>
              <a:t> approximation, they were able  </a:t>
            </a:r>
            <a:r>
              <a:rPr lang="en-US" sz="1400" dirty="0"/>
              <a:t>to </a:t>
            </a:r>
            <a:r>
              <a:rPr lang="en-US" sz="1400" dirty="0" smtClean="0"/>
              <a:t>predict the </a:t>
            </a:r>
            <a:r>
              <a:rPr lang="en-US" sz="1400" dirty="0"/>
              <a:t>effect of temperature and pressure on charged defects in semiconductors. By applying this approach </a:t>
            </a:r>
            <a:r>
              <a:rPr lang="en-US" sz="1400"/>
              <a:t>to </a:t>
            </a:r>
            <a:r>
              <a:rPr lang="en-US" sz="1400" dirty="0" smtClean="0"/>
              <a:t>s</a:t>
            </a:r>
            <a:r>
              <a:rPr lang="en-US" sz="1400" smtClean="0"/>
              <a:t>trontium </a:t>
            </a:r>
            <a:r>
              <a:rPr lang="en-US" sz="1400" dirty="0" err="1" smtClean="0"/>
              <a:t>titanate</a:t>
            </a:r>
            <a:r>
              <a:rPr lang="en-US" sz="1400" dirty="0"/>
              <a:t>, they elucidated the rich thermodynamics underlying the free energy landscape of free electrons and small </a:t>
            </a:r>
            <a:r>
              <a:rPr lang="en-US" sz="1400" dirty="0" err="1"/>
              <a:t>polarons</a:t>
            </a:r>
            <a:r>
              <a:rPr lang="en-US" sz="1400" dirty="0"/>
              <a:t>. </a:t>
            </a:r>
          </a:p>
        </p:txBody>
      </p:sp>
      <p:sp>
        <p:nvSpPr>
          <p:cNvPr id="10" name="Text Box 34"/>
          <p:cNvSpPr txBox="1">
            <a:spLocks noChangeArrowheads="1"/>
          </p:cNvSpPr>
          <p:nvPr/>
        </p:nvSpPr>
        <p:spPr bwMode="auto">
          <a:xfrm>
            <a:off x="4575884" y="4940018"/>
            <a:ext cx="41680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b="1" i="1" dirty="0" smtClean="0">
                <a:latin typeface="Arial" panose="020B0604020202020204" pitchFamily="34" charset="0"/>
                <a:cs typeface="Arial" panose="020B0604020202020204" pitchFamily="34" charset="0"/>
              </a:rPr>
              <a:t>Figures </a:t>
            </a:r>
            <a:r>
              <a:rPr lang="en-US" sz="1200" b="1" i="1" dirty="0" err="1" smtClean="0">
                <a:latin typeface="Arial" panose="020B0604020202020204" pitchFamily="34" charset="0"/>
                <a:cs typeface="Arial" panose="020B0604020202020204" pitchFamily="34" charset="0"/>
              </a:rPr>
              <a:t>a,b.c</a:t>
            </a:r>
            <a:r>
              <a:rPr lang="en-US" sz="1200" b="1" i="1"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Visualization </a:t>
            </a:r>
            <a:r>
              <a:rPr lang="en-US" sz="1200" i="1" dirty="0">
                <a:latin typeface="Arial" panose="020B0604020202020204" pitchFamily="34" charset="0"/>
                <a:cs typeface="Arial" panose="020B0604020202020204" pitchFamily="34" charset="0"/>
              </a:rPr>
              <a:t>of a spin density </a:t>
            </a:r>
            <a:r>
              <a:rPr lang="en-US" sz="1200" i="1" dirty="0" err="1">
                <a:latin typeface="Arial" panose="020B0604020202020204" pitchFamily="34" charset="0"/>
                <a:cs typeface="Arial" panose="020B0604020202020204" pitchFamily="34" charset="0"/>
              </a:rPr>
              <a:t>isosurface</a:t>
            </a:r>
            <a:r>
              <a:rPr lang="en-US" sz="1200" i="1" dirty="0">
                <a:latin typeface="Arial" panose="020B0604020202020204" pitchFamily="34" charset="0"/>
                <a:cs typeface="Arial" panose="020B0604020202020204" pitchFamily="34" charset="0"/>
              </a:rPr>
              <a:t> shown in yellow </a:t>
            </a:r>
            <a:r>
              <a:rPr lang="en-US" sz="1200" i="1" dirty="0" smtClean="0">
                <a:latin typeface="Arial" panose="020B0604020202020204" pitchFamily="34" charset="0"/>
                <a:cs typeface="Arial" panose="020B0604020202020204" pitchFamily="34" charset="0"/>
              </a:rPr>
              <a:t>of (a</a:t>
            </a:r>
            <a:r>
              <a:rPr lang="en-US" sz="1200" i="1" dirty="0">
                <a:latin typeface="Arial" panose="020B0604020202020204" pitchFamily="34" charset="0"/>
                <a:cs typeface="Arial" panose="020B0604020202020204" pitchFamily="34" charset="0"/>
              </a:rPr>
              <a:t>) a free </a:t>
            </a:r>
            <a:r>
              <a:rPr lang="en-US" sz="1200" i="1" dirty="0" smtClean="0">
                <a:latin typeface="Arial" panose="020B0604020202020204" pitchFamily="34" charset="0"/>
                <a:cs typeface="Arial" panose="020B0604020202020204" pitchFamily="34" charset="0"/>
              </a:rPr>
              <a:t>electron, (</a:t>
            </a:r>
            <a:r>
              <a:rPr lang="en-US" sz="1200" i="1" dirty="0">
                <a:latin typeface="Arial" panose="020B0604020202020204" pitchFamily="34" charset="0"/>
                <a:cs typeface="Arial" panose="020B0604020202020204" pitchFamily="34" charset="0"/>
              </a:rPr>
              <a:t>b) a small </a:t>
            </a:r>
            <a:r>
              <a:rPr lang="en-US" sz="1200" i="1" dirty="0" err="1" smtClean="0">
                <a:latin typeface="Arial" panose="020B0604020202020204" pitchFamily="34" charset="0"/>
                <a:cs typeface="Arial" panose="020B0604020202020204" pitchFamily="34" charset="0"/>
              </a:rPr>
              <a:t>polaron</a:t>
            </a:r>
            <a:r>
              <a:rPr lang="en-US" sz="1200" i="1" dirty="0" smtClean="0">
                <a:latin typeface="Arial" panose="020B0604020202020204" pitchFamily="34" charset="0"/>
                <a:cs typeface="Arial" panose="020B0604020202020204" pitchFamily="34" charset="0"/>
              </a:rPr>
              <a:t>, and (c) calculated self-trapping Gibbs free energy of a small </a:t>
            </a:r>
            <a:r>
              <a:rPr lang="en-US" sz="1200" i="1" dirty="0" err="1" smtClean="0">
                <a:latin typeface="Arial" panose="020B0604020202020204" pitchFamily="34" charset="0"/>
                <a:cs typeface="Arial" panose="020B0604020202020204" pitchFamily="34" charset="0"/>
              </a:rPr>
              <a:t>polaron</a:t>
            </a:r>
            <a:r>
              <a:rPr lang="en-US" sz="1200" i="1" dirty="0" smtClean="0">
                <a:latin typeface="Arial" panose="020B0604020202020204" pitchFamily="34" charset="0"/>
                <a:cs typeface="Arial" panose="020B0604020202020204" pitchFamily="34" charset="0"/>
              </a:rPr>
              <a:t> in SrTiO</a:t>
            </a:r>
            <a:r>
              <a:rPr lang="en-US" sz="1200" i="1" baseline="-25000" dirty="0" smtClean="0">
                <a:latin typeface="Arial" panose="020B0604020202020204" pitchFamily="34" charset="0"/>
                <a:cs typeface="Arial" panose="020B0604020202020204" pitchFamily="34" charset="0"/>
              </a:rPr>
              <a:t>3</a:t>
            </a:r>
            <a:r>
              <a:rPr lang="en-US" sz="1200" i="1" dirty="0" smtClean="0">
                <a:latin typeface="Arial" panose="020B0604020202020204" pitchFamily="34" charset="0"/>
                <a:cs typeface="Arial" panose="020B0604020202020204" pitchFamily="34" charset="0"/>
              </a:rPr>
              <a:t> as a model system</a:t>
            </a:r>
            <a:r>
              <a:rPr lang="en-US" sz="1200" i="1" dirty="0">
                <a:latin typeface="Arial" panose="020B0604020202020204" pitchFamily="34" charset="0"/>
                <a:cs typeface="Arial" panose="020B0604020202020204" pitchFamily="34" charset="0"/>
              </a:rPr>
              <a:t>. Blue (large),</a:t>
            </a:r>
          </a:p>
          <a:p>
            <a:pPr algn="just" eaLnBrk="1" hangingPunct="1"/>
            <a:r>
              <a:rPr lang="en-US" sz="1200" i="1" dirty="0">
                <a:latin typeface="Arial" panose="020B0604020202020204" pitchFamily="34" charset="0"/>
                <a:cs typeface="Arial" panose="020B0604020202020204" pitchFamily="34" charset="0"/>
              </a:rPr>
              <a:t>gray (medium), and magenta (small) balls represent </a:t>
            </a:r>
            <a:r>
              <a:rPr lang="en-US" sz="1200" i="1" dirty="0" err="1">
                <a:latin typeface="Arial" panose="020B0604020202020204" pitchFamily="34" charset="0"/>
                <a:cs typeface="Arial" panose="020B0604020202020204" pitchFamily="34" charset="0"/>
              </a:rPr>
              <a:t>Sr</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Ti</a:t>
            </a:r>
            <a:r>
              <a:rPr lang="en-US" sz="1200" i="1" dirty="0">
                <a:latin typeface="Arial" panose="020B0604020202020204" pitchFamily="34" charset="0"/>
                <a:cs typeface="Arial" panose="020B0604020202020204" pitchFamily="34" charset="0"/>
              </a:rPr>
              <a:t>, and </a:t>
            </a:r>
            <a:r>
              <a:rPr lang="en-US" sz="1200" i="1" dirty="0" smtClean="0">
                <a:latin typeface="Arial" panose="020B0604020202020204" pitchFamily="34" charset="0"/>
                <a:cs typeface="Arial" panose="020B0604020202020204" pitchFamily="34" charset="0"/>
              </a:rPr>
              <a:t>O, respectively</a:t>
            </a:r>
            <a:r>
              <a:rPr lang="en-US" sz="1200" i="1" dirty="0">
                <a:latin typeface="Arial" panose="020B0604020202020204" pitchFamily="34" charset="0"/>
                <a:cs typeface="Arial" panose="020B0604020202020204" pitchFamily="34" charset="0"/>
              </a:rPr>
              <a:t>.</a:t>
            </a:r>
            <a:endParaRPr lang="en-US" sz="1200" i="1" dirty="0"/>
          </a:p>
        </p:txBody>
      </p:sp>
      <p:sp>
        <p:nvSpPr>
          <p:cNvPr id="11" name="Rectangle 37"/>
          <p:cNvSpPr>
            <a:spLocks noChangeArrowheads="1"/>
          </p:cNvSpPr>
          <p:nvPr/>
        </p:nvSpPr>
        <p:spPr bwMode="auto">
          <a:xfrm>
            <a:off x="4575884" y="1576585"/>
            <a:ext cx="4168066" cy="45637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1227221"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grpSp>
        <p:nvGrpSpPr>
          <p:cNvPr id="3" name="Group 2"/>
          <p:cNvGrpSpPr/>
          <p:nvPr/>
        </p:nvGrpSpPr>
        <p:grpSpPr>
          <a:xfrm>
            <a:off x="4757040" y="1681472"/>
            <a:ext cx="3936502" cy="1949929"/>
            <a:chOff x="5116008" y="1673849"/>
            <a:chExt cx="1949150" cy="965503"/>
          </a:xfrm>
        </p:grpSpPr>
        <p:pic>
          <p:nvPicPr>
            <p:cNvPr id="13" name="Picture 3" descr="A symmetric, pink, square grid comprised of four smaller connected squares. Pink spheres, representing oxygen atoms are plotted and equally spaced on and midway between each of the four corners. Underneath these smaller pink spheres sit slightly larger gray spheres (titanium atoms). Centered symmetrically within each of the smaller pink and gray spheres sit four blue spheres, representing Strontium atoms.  Nine yellow flower-like shapes, representing the visualization of a spin density isosurface, line in rows of three, evenly spaced under the pink grid spheres.&#10;&#10;" title="(a) Visualization of a spin density isosurface of a free electro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7" r="50536" b="27863"/>
            <a:stretch/>
          </p:blipFill>
          <p:spPr bwMode="auto">
            <a:xfrm>
              <a:off x="5116008" y="1687028"/>
              <a:ext cx="918089" cy="95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A symmetric, pink, square grid comprised of four smaller connected squares. Pink spheres, representing oxygen atoms are plotted and equally spaced on and midway between each of the four corners. Underneath these smaller pink spheres sit slightly larger gray spheres (titanium atoms). Centered symmetrically within each of the smaller pink and gray spheres sit four blue spheres, representing Strontium atoms.  Four small yellow spheres, representing the spin density isosurface appear symmetrically, as if four corners of a square, around the four of the gray spheres on the grid at four points, in the midsections of the four corners of the full-scale square grid. An enlarged image of the four-sphere formation seen behind the gray spheres repeats in the center of the full-scale grid, behind the pink sphere.&#10;" title="(b) Visualization of a spin density isosurface of a small polar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247" t="3867" b="27863"/>
            <a:stretch/>
          </p:blipFill>
          <p:spPr bwMode="auto">
            <a:xfrm>
              <a:off x="6166569" y="1673849"/>
              <a:ext cx="898589" cy="9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a:xfrm>
            <a:off x="3017966" y="6271849"/>
            <a:ext cx="5910676" cy="600164"/>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Youssef</a:t>
            </a:r>
            <a:r>
              <a:rPr lang="en-US" sz="1100" dirty="0">
                <a:latin typeface="Arial" panose="020B0604020202020204" pitchFamily="34" charset="0"/>
                <a:cs typeface="Arial" panose="020B0604020202020204" pitchFamily="34" charset="0"/>
              </a:rPr>
              <a:t>, M., </a:t>
            </a:r>
            <a:r>
              <a:rPr lang="en-US" sz="1100" b="1" dirty="0">
                <a:latin typeface="Arial" panose="020B0604020202020204" pitchFamily="34" charset="0"/>
                <a:cs typeface="Arial" panose="020B0604020202020204" pitchFamily="34" charset="0"/>
              </a:rPr>
              <a:t>Yildiz</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B., and </a:t>
            </a:r>
            <a:r>
              <a:rPr lang="en-US" sz="1100" b="1" dirty="0">
                <a:latin typeface="Arial" panose="020B0604020202020204" pitchFamily="34" charset="0"/>
                <a:cs typeface="Arial" panose="020B0604020202020204" pitchFamily="34" charset="0"/>
              </a:rPr>
              <a:t>Van Vliet</a:t>
            </a:r>
            <a:r>
              <a:rPr lang="en-US" sz="1100" dirty="0">
                <a:latin typeface="Arial" panose="020B0604020202020204" pitchFamily="34" charset="0"/>
                <a:cs typeface="Arial" panose="020B0604020202020204" pitchFamily="34" charset="0"/>
              </a:rPr>
              <a:t>, K.J. “Thermomechanical stabilization of electron small </a:t>
            </a:r>
            <a:r>
              <a:rPr lang="en-US" sz="1100" dirty="0" err="1">
                <a:latin typeface="Arial" panose="020B0604020202020204" pitchFamily="34" charset="0"/>
                <a:cs typeface="Arial" panose="020B0604020202020204" pitchFamily="34" charset="0"/>
              </a:rPr>
              <a:t>polarons</a:t>
            </a:r>
            <a:r>
              <a:rPr lang="en-US" sz="1100" dirty="0">
                <a:latin typeface="Arial" panose="020B0604020202020204" pitchFamily="34" charset="0"/>
                <a:cs typeface="Arial" panose="020B0604020202020204" pitchFamily="34" charset="0"/>
              </a:rPr>
              <a:t> in SrTiO</a:t>
            </a:r>
            <a:r>
              <a:rPr lang="en-US" sz="1100" baseline="-25000" dirty="0">
                <a:latin typeface="Arial" panose="020B0604020202020204" pitchFamily="34" charset="0"/>
                <a:cs typeface="Arial" panose="020B0604020202020204" pitchFamily="34" charset="0"/>
              </a:rPr>
              <a:t>3 </a:t>
            </a:r>
            <a:r>
              <a:rPr lang="en-US" sz="1100" dirty="0">
                <a:latin typeface="Arial" panose="020B0604020202020204" pitchFamily="34" charset="0"/>
                <a:cs typeface="Arial" panose="020B0604020202020204" pitchFamily="34" charset="0"/>
              </a:rPr>
              <a:t>assessed by the </a:t>
            </a:r>
            <a:r>
              <a:rPr lang="en-US" sz="1100" dirty="0" err="1">
                <a:latin typeface="Arial" panose="020B0604020202020204" pitchFamily="34" charset="0"/>
                <a:cs typeface="Arial" panose="020B0604020202020204" pitchFamily="34" charset="0"/>
              </a:rPr>
              <a:t>quasiharmonic</a:t>
            </a:r>
            <a:r>
              <a:rPr lang="en-US" sz="1100" dirty="0">
                <a:latin typeface="Arial" panose="020B0604020202020204" pitchFamily="34" charset="0"/>
                <a:cs typeface="Arial" panose="020B0604020202020204" pitchFamily="34" charset="0"/>
              </a:rPr>
              <a:t> approximation.” </a:t>
            </a:r>
            <a:r>
              <a:rPr lang="en-US" sz="1100" i="1" dirty="0" err="1">
                <a:latin typeface="Arial" panose="020B0604020202020204" pitchFamily="34" charset="0"/>
                <a:cs typeface="Arial" panose="020B0604020202020204" pitchFamily="34" charset="0"/>
              </a:rPr>
              <a:t>Phys</a:t>
            </a:r>
            <a:r>
              <a:rPr lang="en-US" sz="1100" i="1" dirty="0">
                <a:latin typeface="Arial" panose="020B0604020202020204" pitchFamily="34" charset="0"/>
                <a:cs typeface="Arial" panose="020B0604020202020204" pitchFamily="34" charset="0"/>
              </a:rPr>
              <a:t> Rev </a:t>
            </a:r>
            <a:r>
              <a:rPr lang="en-US" sz="1100" i="1" dirty="0" smtClean="0">
                <a:latin typeface="Arial" panose="020B0604020202020204" pitchFamily="34" charset="0"/>
                <a:cs typeface="Arial" panose="020B0604020202020204" pitchFamily="34" charset="0"/>
              </a:rPr>
              <a:t>B, </a:t>
            </a:r>
            <a:r>
              <a:rPr lang="en-US" sz="1100" dirty="0" smtClean="0">
                <a:latin typeface="Arial" panose="020B0604020202020204" pitchFamily="34" charset="0"/>
                <a:cs typeface="Arial" panose="020B0604020202020204" pitchFamily="34" charset="0"/>
              </a:rPr>
              <a:t>95</a:t>
            </a:r>
            <a:r>
              <a:rPr lang="en-US" sz="1100" dirty="0">
                <a:latin typeface="Arial" panose="020B0604020202020204" pitchFamily="34" charset="0"/>
                <a:cs typeface="Arial" panose="020B0604020202020204" pitchFamily="34" charset="0"/>
              </a:rPr>
              <a:t>, 161110(R) </a:t>
            </a:r>
            <a:r>
              <a:rPr lang="en-US" sz="1100" dirty="0" smtClean="0">
                <a:latin typeface="Arial" panose="020B0604020202020204" pitchFamily="34" charset="0"/>
                <a:cs typeface="Arial" panose="020B0604020202020204" pitchFamily="34" charset="0"/>
              </a:rPr>
              <a:t>2017.</a:t>
            </a:r>
            <a:endParaRPr lang="en-US" sz="1100" dirty="0">
              <a:latin typeface="Arial" panose="020B0604020202020204" pitchFamily="34" charset="0"/>
              <a:cs typeface="Arial" panose="020B0604020202020204" pitchFamily="34" charset="0"/>
            </a:endParaRPr>
          </a:p>
        </p:txBody>
      </p:sp>
      <p:sp>
        <p:nvSpPr>
          <p:cNvPr id="16" name="Text Box 34"/>
          <p:cNvSpPr txBox="1">
            <a:spLocks noChangeArrowheads="1"/>
          </p:cNvSpPr>
          <p:nvPr/>
        </p:nvSpPr>
        <p:spPr bwMode="auto">
          <a:xfrm>
            <a:off x="6198412" y="2200009"/>
            <a:ext cx="1052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50" b="1" dirty="0" smtClean="0">
                <a:latin typeface="Arial" panose="020B0604020202020204" pitchFamily="34" charset="0"/>
                <a:cs typeface="Arial" panose="020B0604020202020204" pitchFamily="34" charset="0"/>
              </a:rPr>
              <a:t>Strain</a:t>
            </a:r>
            <a:endParaRPr lang="en-US" sz="1050" dirty="0"/>
          </a:p>
        </p:txBody>
      </p:sp>
      <p:sp>
        <p:nvSpPr>
          <p:cNvPr id="4" name="Left-Right Arrow 3"/>
          <p:cNvSpPr/>
          <p:nvPr/>
        </p:nvSpPr>
        <p:spPr>
          <a:xfrm>
            <a:off x="6199099" y="2148319"/>
            <a:ext cx="966199" cy="11579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7" name="Group 16"/>
          <p:cNvGrpSpPr/>
          <p:nvPr/>
        </p:nvGrpSpPr>
        <p:grpSpPr>
          <a:xfrm>
            <a:off x="5935659" y="3499463"/>
            <a:ext cx="1433918" cy="1407341"/>
            <a:chOff x="5816879" y="3584603"/>
            <a:chExt cx="1727688" cy="1695666"/>
          </a:xfrm>
        </p:grpSpPr>
        <p:grpSp>
          <p:nvGrpSpPr>
            <p:cNvPr id="5" name="Group 4"/>
            <p:cNvGrpSpPr/>
            <p:nvPr/>
          </p:nvGrpSpPr>
          <p:grpSpPr>
            <a:xfrm>
              <a:off x="5816879" y="3710116"/>
              <a:ext cx="1727688" cy="1570153"/>
              <a:chOff x="5899383" y="3787606"/>
              <a:chExt cx="1727688" cy="1570153"/>
            </a:xfrm>
          </p:grpSpPr>
          <p:pic>
            <p:nvPicPr>
              <p:cNvPr id="1026" name="Picture 2" descr="A graph measuring an increase of pressure along the x-axis, to an increase in temperature along the y-axis, measured in units of zero to one thousand kelvin, measured in units of negative ten to ten in gigapascals. Above the graph sits a horizontal bar graph shown in spectral order, from indigo (left) to red (right) measuring megaelectronvolts. A corresponding numeric scale reads above the bar chart: Negative one hundred on the far left, reading above the indigo, and three hundred reading above the red on the far right.&#10;&#10;Inside the graph boundaries, a rhombus structure, leaning from the bottom left to the top right, frames layers of curvilinear shapes, filling the rhombus with layers of solid colors reflecting those in the horizontal bar chart above the graph. The layers of colors emanate from a central, amorphic shape, similar to the outline of a butterfly, and colored in a light turquois, emanate layers of colors arcing from the four inner arches of the central shape’s outline to the edges of the rhombic corners, plotted along the x- and y-axes, showing the change of megaelectronvoltage with changes in pressure and temperature. &#10;" title="(c) A graph measuring an increase of pressure along the x-axis, to an increase in temperature along the y-axis, measured in units of zero to one thousand kelvin, measured in units of negative ten to ten in gigapascal"/>
              <p:cNvPicPr>
                <a:picLocks noChangeAspect="1" noChangeArrowheads="1"/>
              </p:cNvPicPr>
              <p:nvPr/>
            </p:nvPicPr>
            <p:blipFill rotWithShape="1">
              <a:blip r:embed="rId3">
                <a:extLst>
                  <a:ext uri="{28A0092B-C50C-407E-A947-70E740481C1C}">
                    <a14:useLocalDpi xmlns:a14="http://schemas.microsoft.com/office/drawing/2010/main" val="0"/>
                  </a:ext>
                </a:extLst>
              </a:blip>
              <a:srcRect l="32184" t="2115" r="47226" b="68147"/>
              <a:stretch/>
            </p:blipFill>
            <p:spPr bwMode="auto">
              <a:xfrm>
                <a:off x="5899383" y="3787606"/>
                <a:ext cx="1727688" cy="13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C:\Users\Moatafa\Desktop\Desktop\COMPOSITIONS\ARTICLES\10_small_polaron_SrTiO3\FIGURES\FIG2_diargam_V3_aug_7_2016\FIG2_combined_V5AUG2016.tif"/>
              <p:cNvPicPr>
                <a:picLocks noChangeAspect="1" noChangeArrowheads="1"/>
              </p:cNvPicPr>
              <p:nvPr/>
            </p:nvPicPr>
            <p:blipFill rotWithShape="1">
              <a:blip r:embed="rId3">
                <a:extLst>
                  <a:ext uri="{28A0092B-C50C-407E-A947-70E740481C1C}">
                    <a14:useLocalDpi xmlns:a14="http://schemas.microsoft.com/office/drawing/2010/main" val="0"/>
                  </a:ext>
                </a:extLst>
              </a:blip>
              <a:srcRect l="36899" t="62708" r="48798" b="31737"/>
              <a:stretch/>
            </p:blipFill>
            <p:spPr bwMode="auto">
              <a:xfrm>
                <a:off x="6262679" y="5091048"/>
                <a:ext cx="1281888" cy="26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5862236" y="3584603"/>
              <a:ext cx="294468" cy="307777"/>
            </a:xfrm>
            <a:prstGeom prst="rect">
              <a:avLst/>
            </a:prstGeom>
            <a:solidFill>
              <a:schemeClr val="bg1"/>
            </a:solidFill>
          </p:spPr>
          <p:txBody>
            <a:bodyPr wrap="square" lIns="45720" rIns="45720" rtlCol="0">
              <a:spAutoFit/>
            </a:bodyPr>
            <a:lstStyle/>
            <a:p>
              <a:r>
                <a:rPr lang="en-US" sz="1400" dirty="0" smtClean="0">
                  <a:latin typeface="Calibri" panose="020F0502020204030204" pitchFamily="34" charset="0"/>
                  <a:cs typeface="Calibri" panose="020F0502020204030204" pitchFamily="34" charset="0"/>
                </a:rPr>
                <a:t>(c)</a:t>
              </a:r>
              <a:endParaRPr lang="en-US"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43173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IRG-III	</a:t>
            </a:r>
            <a:r>
              <a:rPr lang="en-US" sz="1800" b="1" dirty="0" smtClean="0">
                <a:solidFill>
                  <a:schemeClr val="tx1"/>
                </a:solidFill>
              </a:rPr>
              <a:t>Mechanical </a:t>
            </a:r>
            <a:r>
              <a:rPr lang="en-US" sz="1800" b="1" dirty="0">
                <a:solidFill>
                  <a:schemeClr val="tx1"/>
                </a:solidFill>
              </a:rPr>
              <a:t>Stress and Temperature Can </a:t>
            </a:r>
            <a:br>
              <a:rPr lang="en-US" sz="1800" b="1" dirty="0">
                <a:solidFill>
                  <a:schemeClr val="tx1"/>
                </a:solidFill>
              </a:rPr>
            </a:br>
            <a:r>
              <a:rPr lang="en-US" sz="1800" b="1" dirty="0">
                <a:solidFill>
                  <a:schemeClr val="tx1"/>
                </a:solidFill>
              </a:rPr>
              <a:t>	</a:t>
            </a:r>
            <a:r>
              <a:rPr lang="en-US" sz="1800" b="1" dirty="0" smtClean="0">
                <a:solidFill>
                  <a:schemeClr val="tx1"/>
                </a:solidFill>
              </a:rPr>
              <a:t>Tune </a:t>
            </a:r>
            <a:r>
              <a:rPr lang="en-US" sz="1800" b="1" dirty="0">
                <a:solidFill>
                  <a:schemeClr val="tx1"/>
                </a:solidFill>
              </a:rPr>
              <a:t>the Stability of Electronic Defects in </a:t>
            </a:r>
            <a:br>
              <a:rPr lang="en-US" sz="1800" b="1" dirty="0">
                <a:solidFill>
                  <a:schemeClr val="tx1"/>
                </a:solidFill>
              </a:rPr>
            </a:br>
            <a:r>
              <a:rPr lang="en-US" sz="1800" b="1" dirty="0">
                <a:solidFill>
                  <a:schemeClr val="tx1"/>
                </a:solidFill>
              </a:rPr>
              <a:t>	Semiconducting Oxides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Center for Materials Science and Engineering DMR 14-19807</a:t>
            </a:r>
            <a:endParaRPr lang="en-US" sz="1200" b="1" dirty="0">
              <a:solidFill>
                <a:schemeClr val="bg1"/>
              </a:solidFill>
            </a:endParaRPr>
          </a:p>
        </p:txBody>
      </p:sp>
      <p:sp>
        <p:nvSpPr>
          <p:cNvPr id="12" name="Rectangle 11"/>
          <p:cNvSpPr/>
          <p:nvPr/>
        </p:nvSpPr>
        <p:spPr>
          <a:xfrm>
            <a:off x="152400" y="745755"/>
            <a:ext cx="762000"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13" name="Text Box 4"/>
          <p:cNvSpPr txBox="1">
            <a:spLocks noChangeArrowheads="1"/>
          </p:cNvSpPr>
          <p:nvPr/>
        </p:nvSpPr>
        <p:spPr bwMode="auto">
          <a:xfrm>
            <a:off x="583668" y="1171943"/>
            <a:ext cx="352936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algn="just" eaLnBrk="1" hangingPunct="1"/>
            <a:endParaRPr lang="en-US" sz="1400" dirty="0"/>
          </a:p>
          <a:p>
            <a:pPr algn="just" eaLnBrk="1" hangingPunct="1"/>
            <a:r>
              <a:rPr lang="en-US" sz="1400" i="1" dirty="0" smtClean="0"/>
              <a:t>Broader Impacts: </a:t>
            </a:r>
            <a:r>
              <a:rPr lang="en-US" sz="1400" dirty="0" smtClean="0"/>
              <a:t>The ability to predict temperature and pressure effects in semiconducting oxides will guide </a:t>
            </a:r>
            <a:r>
              <a:rPr lang="en-US" sz="1400" dirty="0"/>
              <a:t>the design of optimal conditions to promote </a:t>
            </a:r>
            <a:r>
              <a:rPr lang="en-US" sz="1400" dirty="0" smtClean="0"/>
              <a:t>desirable forms </a:t>
            </a:r>
            <a:r>
              <a:rPr lang="en-US" sz="1400" dirty="0"/>
              <a:t>of electronic defects in electronic or </a:t>
            </a:r>
            <a:r>
              <a:rPr lang="en-US" sz="1400" dirty="0" smtClean="0"/>
              <a:t>electrochemical applications</a:t>
            </a:r>
            <a:r>
              <a:rPr lang="en-US" sz="1400" dirty="0"/>
              <a:t>. For example, at a given temperature, mechanical stress can be tuned to promote free electrons in </a:t>
            </a:r>
            <a:r>
              <a:rPr lang="en-US" sz="1400" dirty="0" smtClean="0"/>
              <a:t>photo-electrodes </a:t>
            </a:r>
            <a:r>
              <a:rPr lang="en-US" sz="1400" dirty="0"/>
              <a:t>to </a:t>
            </a:r>
            <a:r>
              <a:rPr lang="en-US" sz="1400" dirty="0" smtClean="0"/>
              <a:t>enhance electronic conductivity. </a:t>
            </a:r>
            <a:r>
              <a:rPr lang="en-US" sz="1400" dirty="0"/>
              <a:t>Alternatively, stress can be altered to stabilize small </a:t>
            </a:r>
            <a:r>
              <a:rPr lang="en-US" sz="1400" dirty="0" err="1"/>
              <a:t>polarons</a:t>
            </a:r>
            <a:r>
              <a:rPr lang="en-US" sz="1400" dirty="0"/>
              <a:t> and decelerate electronic </a:t>
            </a:r>
            <a:r>
              <a:rPr lang="en-US" sz="1400" dirty="0" smtClean="0"/>
              <a:t>conduction </a:t>
            </a:r>
            <a:r>
              <a:rPr lang="en-US" sz="1400" dirty="0"/>
              <a:t>for design of corrosion-resistant coatings.</a:t>
            </a:r>
          </a:p>
          <a:p>
            <a:pPr algn="just" eaLnBrk="1" hangingPunct="1"/>
            <a:r>
              <a:rPr lang="en-US" sz="1400" dirty="0" smtClean="0"/>
              <a:t> </a:t>
            </a:r>
            <a:endParaRPr lang="en-US" sz="1400" dirty="0"/>
          </a:p>
          <a:p>
            <a:pPr algn="just" eaLnBrk="1" hangingPunct="1"/>
            <a:r>
              <a:rPr lang="en-US" sz="1400" dirty="0" smtClean="0"/>
              <a:t> </a:t>
            </a:r>
            <a:endParaRPr lang="en-US" sz="1600" dirty="0"/>
          </a:p>
          <a:p>
            <a:pPr eaLnBrk="1" hangingPunct="1"/>
            <a:endParaRPr lang="en-US" sz="1000" dirty="0"/>
          </a:p>
          <a:p>
            <a:pPr eaLnBrk="1" hangingPunct="1"/>
            <a:endParaRPr lang="en-US" sz="1600" b="1" dirty="0"/>
          </a:p>
        </p:txBody>
      </p:sp>
      <p:sp>
        <p:nvSpPr>
          <p:cNvPr id="14" name="Text Box 14"/>
          <p:cNvSpPr txBox="1">
            <a:spLocks noChangeArrowheads="1"/>
          </p:cNvSpPr>
          <p:nvPr/>
        </p:nvSpPr>
        <p:spPr bwMode="auto">
          <a:xfrm>
            <a:off x="4582047" y="4506354"/>
            <a:ext cx="41619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b="1" i="1" dirty="0" smtClean="0">
                <a:latin typeface="Arial" panose="020B0604020202020204" pitchFamily="34" charset="0"/>
                <a:cs typeface="Arial" panose="020B0604020202020204" pitchFamily="34" charset="0"/>
              </a:rPr>
              <a:t>Figure a. </a:t>
            </a:r>
            <a:r>
              <a:rPr lang="en-US" sz="1200" i="1" dirty="0">
                <a:latin typeface="Arial" panose="020B0604020202020204" pitchFamily="34" charset="0"/>
                <a:cs typeface="Arial" panose="020B0604020202020204" pitchFamily="34" charset="0"/>
              </a:rPr>
              <a:t>Predominance map of electronic defects as a function of temperature and pressure in cubic SrTiO</a:t>
            </a:r>
            <a:r>
              <a:rPr lang="en-US" sz="1200" i="1" baseline="-25000" dirty="0">
                <a:latin typeface="Arial" panose="020B0604020202020204" pitchFamily="34" charset="0"/>
                <a:cs typeface="Arial" panose="020B0604020202020204" pitchFamily="34" charset="0"/>
              </a:rPr>
              <a:t>3</a:t>
            </a:r>
            <a:r>
              <a:rPr lang="en-US"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based </a:t>
            </a:r>
            <a:r>
              <a:rPr lang="en-US" sz="1200" i="1" dirty="0">
                <a:latin typeface="Arial" panose="020B0604020202020204" pitchFamily="34" charset="0"/>
                <a:cs typeface="Arial" panose="020B0604020202020204" pitchFamily="34" charset="0"/>
              </a:rPr>
              <a:t>on self-trapping Gibbs free </a:t>
            </a:r>
            <a:r>
              <a:rPr lang="en-US" sz="1200" i="1" dirty="0" smtClean="0">
                <a:latin typeface="Arial" panose="020B0604020202020204" pitchFamily="34" charset="0"/>
                <a:cs typeface="Arial" panose="020B0604020202020204" pitchFamily="34" charset="0"/>
              </a:rPr>
              <a:t>energy calculated by using the </a:t>
            </a:r>
            <a:r>
              <a:rPr lang="en-US" sz="1200" i="1" dirty="0" err="1" smtClean="0">
                <a:latin typeface="Arial" panose="020B0604020202020204" pitchFamily="34" charset="0"/>
                <a:cs typeface="Arial" panose="020B0604020202020204" pitchFamily="34" charset="0"/>
              </a:rPr>
              <a:t>quasiharmonic</a:t>
            </a:r>
            <a:r>
              <a:rPr lang="en-US" sz="1200" i="1" dirty="0" smtClean="0">
                <a:latin typeface="Arial" panose="020B0604020202020204" pitchFamily="34" charset="0"/>
                <a:cs typeface="Arial" panose="020B0604020202020204" pitchFamily="34" charset="0"/>
              </a:rPr>
              <a:t> approximation and density functional theory. </a:t>
            </a:r>
            <a:r>
              <a:rPr lang="en-US" sz="1200" i="1" dirty="0">
                <a:latin typeface="Arial" panose="020B0604020202020204" pitchFamily="34" charset="0"/>
                <a:cs typeface="Arial" panose="020B0604020202020204" pitchFamily="34" charset="0"/>
              </a:rPr>
              <a:t>The green and red indicate small </a:t>
            </a:r>
            <a:r>
              <a:rPr lang="en-US" sz="1200" i="1" dirty="0" err="1">
                <a:latin typeface="Arial" panose="020B0604020202020204" pitchFamily="34" charset="0"/>
                <a:cs typeface="Arial" panose="020B0604020202020204" pitchFamily="34" charset="0"/>
              </a:rPr>
              <a:t>polaron</a:t>
            </a:r>
            <a:r>
              <a:rPr lang="en-US" sz="1200" i="1" dirty="0">
                <a:latin typeface="Arial" panose="020B0604020202020204" pitchFamily="34" charset="0"/>
                <a:cs typeface="Arial" panose="020B0604020202020204" pitchFamily="34" charset="0"/>
              </a:rPr>
              <a:t> and free electron predominance zones, respectively. The black dashed line represents the experimental boundary between the cubic and tetragonal phases of SrTiO</a:t>
            </a:r>
            <a:r>
              <a:rPr lang="en-US" sz="1200" i="1" baseline="-25000" dirty="0">
                <a:latin typeface="Arial" panose="020B0604020202020204" pitchFamily="34" charset="0"/>
                <a:cs typeface="Arial" panose="020B0604020202020204" pitchFamily="34" charset="0"/>
              </a:rPr>
              <a:t>3</a:t>
            </a:r>
            <a:r>
              <a:rPr lang="en-US" sz="1200" i="1" dirty="0">
                <a:latin typeface="Arial" panose="020B0604020202020204" pitchFamily="34" charset="0"/>
                <a:cs typeface="Arial" panose="020B0604020202020204" pitchFamily="34" charset="0"/>
              </a:rPr>
              <a:t>. Cubic SrTiO</a:t>
            </a:r>
            <a:r>
              <a:rPr lang="en-US" sz="1200" i="1" baseline="-25000" dirty="0">
                <a:latin typeface="Arial" panose="020B0604020202020204" pitchFamily="34" charset="0"/>
                <a:cs typeface="Arial" panose="020B0604020202020204" pitchFamily="34" charset="0"/>
              </a:rPr>
              <a:t>3</a:t>
            </a:r>
            <a:r>
              <a:rPr lang="en-US" sz="1200" i="1" dirty="0">
                <a:latin typeface="Arial" panose="020B0604020202020204" pitchFamily="34" charset="0"/>
                <a:cs typeface="Arial" panose="020B0604020202020204" pitchFamily="34" charset="0"/>
              </a:rPr>
              <a:t> is stable above the boundary.</a:t>
            </a:r>
            <a:endParaRPr lang="en-US" sz="1200" i="1" dirty="0"/>
          </a:p>
        </p:txBody>
      </p:sp>
      <p:sp>
        <p:nvSpPr>
          <p:cNvPr id="15" name="Rectangle 15"/>
          <p:cNvSpPr>
            <a:spLocks noChangeArrowheads="1"/>
          </p:cNvSpPr>
          <p:nvPr/>
        </p:nvSpPr>
        <p:spPr bwMode="auto">
          <a:xfrm>
            <a:off x="4582047" y="1576587"/>
            <a:ext cx="4161901" cy="46537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 name="Picture 2" descr="A graph measuring an increase of pressure along the x-axis, to an increase in temperature along the y-axis, measured in units of zero to one thousand kelvin, measured in units of negative ten to ten in gigapascals. Inside the graph boundaries, a rhombus structure, leaning from the bottom left to the top right, frames a large amorphic red shape, similar to the center of a violin, widely angled from the upper left region of the rhombus and an equally wide bottom on the lower right region of the graph; the center of curved inwards. The word “free” sits in the center of the large shape. Bright green fills the space outside the amorphic shape within the rhombus on the lower left and the upper right corners. The word “small” is printed in the green regions. A short, vertical dotted line rises from the zero point, or zero gigapascal, on the x-axis to about the one hundred kelvin point on the y-axis. The dotted line then shifts to a diagonal line to the edge of the x-axis, rising to three hundred kelvin at over ten gigapascal.&#10;&#10;On top of the rhombus shape reads a formula that reads U minus T S plus P V.&#10;" title="A graph measuring an increase of pressure along the x-axis, to an increase in temperature along the y-axis, measured in units of zero to one thousand kelvin, measured in units of negative ten to ten in gigapascals."/>
          <p:cNvPicPr>
            <a:picLocks noChangeAspect="1" noChangeArrowheads="1"/>
          </p:cNvPicPr>
          <p:nvPr/>
        </p:nvPicPr>
        <p:blipFill rotWithShape="1">
          <a:blip r:embed="rId2">
            <a:extLst>
              <a:ext uri="{28A0092B-C50C-407E-A947-70E740481C1C}">
                <a14:useLocalDpi xmlns:a14="http://schemas.microsoft.com/office/drawing/2010/main" val="0"/>
              </a:ext>
            </a:extLst>
          </a:blip>
          <a:srcRect t="2115" r="67781" b="31737"/>
          <a:stretch/>
        </p:blipFill>
        <p:spPr bwMode="auto">
          <a:xfrm>
            <a:off x="5331116" y="1576587"/>
            <a:ext cx="2663761" cy="292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33324" y="6251595"/>
            <a:ext cx="5910676" cy="600164"/>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Youssef</a:t>
            </a:r>
            <a:r>
              <a:rPr lang="en-US" sz="1100" dirty="0">
                <a:latin typeface="Arial" panose="020B0604020202020204" pitchFamily="34" charset="0"/>
                <a:cs typeface="Arial" panose="020B0604020202020204" pitchFamily="34" charset="0"/>
              </a:rPr>
              <a:t>, M., </a:t>
            </a:r>
            <a:r>
              <a:rPr lang="en-US" sz="1100" b="1" dirty="0">
                <a:latin typeface="Arial" panose="020B0604020202020204" pitchFamily="34" charset="0"/>
                <a:cs typeface="Arial" panose="020B0604020202020204" pitchFamily="34" charset="0"/>
              </a:rPr>
              <a:t>Yildiz</a:t>
            </a:r>
            <a:r>
              <a:rPr lang="en-US" sz="1100" dirty="0">
                <a:latin typeface="Arial" panose="020B0604020202020204" pitchFamily="34" charset="0"/>
                <a:cs typeface="Arial" panose="020B0604020202020204" pitchFamily="34" charset="0"/>
              </a:rPr>
              <a:t>, B.</a:t>
            </a:r>
            <a:r>
              <a:rPr lang="en-US" sz="1100" dirty="0" smtClean="0">
                <a:latin typeface="Arial" panose="020B0604020202020204" pitchFamily="34" charset="0"/>
                <a:cs typeface="Arial" panose="020B0604020202020204" pitchFamily="34" charset="0"/>
              </a:rPr>
              <a:t>, and </a:t>
            </a:r>
            <a:r>
              <a:rPr lang="en-US" sz="1100" b="1" dirty="0">
                <a:latin typeface="Arial" panose="020B0604020202020204" pitchFamily="34" charset="0"/>
                <a:cs typeface="Arial" panose="020B0604020202020204" pitchFamily="34" charset="0"/>
              </a:rPr>
              <a:t>Van Vliet</a:t>
            </a:r>
            <a:r>
              <a:rPr lang="en-US" sz="1100" dirty="0">
                <a:latin typeface="Arial" panose="020B0604020202020204" pitchFamily="34" charset="0"/>
                <a:cs typeface="Arial" panose="020B0604020202020204" pitchFamily="34" charset="0"/>
              </a:rPr>
              <a:t>, K.J. “Thermomechanical stabilization of electron small </a:t>
            </a:r>
            <a:r>
              <a:rPr lang="en-US" sz="1100" dirty="0" err="1">
                <a:latin typeface="Arial" panose="020B0604020202020204" pitchFamily="34" charset="0"/>
                <a:cs typeface="Arial" panose="020B0604020202020204" pitchFamily="34" charset="0"/>
              </a:rPr>
              <a:t>polarons</a:t>
            </a:r>
            <a:r>
              <a:rPr lang="en-US" sz="1100" dirty="0">
                <a:latin typeface="Arial" panose="020B0604020202020204" pitchFamily="34" charset="0"/>
                <a:cs typeface="Arial" panose="020B0604020202020204" pitchFamily="34" charset="0"/>
              </a:rPr>
              <a:t> in SrTiO</a:t>
            </a:r>
            <a:r>
              <a:rPr lang="en-US" sz="1100" baseline="-25000" dirty="0">
                <a:latin typeface="Arial" panose="020B0604020202020204" pitchFamily="34" charset="0"/>
                <a:cs typeface="Arial" panose="020B0604020202020204" pitchFamily="34" charset="0"/>
              </a:rPr>
              <a:t>3 </a:t>
            </a:r>
            <a:r>
              <a:rPr lang="en-US" sz="1100" dirty="0">
                <a:latin typeface="Arial" panose="020B0604020202020204" pitchFamily="34" charset="0"/>
                <a:cs typeface="Arial" panose="020B0604020202020204" pitchFamily="34" charset="0"/>
              </a:rPr>
              <a:t>assessed by the </a:t>
            </a:r>
            <a:r>
              <a:rPr lang="en-US" sz="1100" dirty="0" err="1">
                <a:latin typeface="Arial" panose="020B0604020202020204" pitchFamily="34" charset="0"/>
                <a:cs typeface="Arial" panose="020B0604020202020204" pitchFamily="34" charset="0"/>
              </a:rPr>
              <a:t>quasiharmonic</a:t>
            </a:r>
            <a:r>
              <a:rPr lang="en-US" sz="1100" dirty="0">
                <a:latin typeface="Arial" panose="020B0604020202020204" pitchFamily="34" charset="0"/>
                <a:cs typeface="Arial" panose="020B0604020202020204" pitchFamily="34" charset="0"/>
              </a:rPr>
              <a:t> approximation.” </a:t>
            </a:r>
            <a:r>
              <a:rPr lang="en-US" sz="1100" i="1" dirty="0" err="1">
                <a:latin typeface="Arial" panose="020B0604020202020204" pitchFamily="34" charset="0"/>
                <a:cs typeface="Arial" panose="020B0604020202020204" pitchFamily="34" charset="0"/>
              </a:rPr>
              <a:t>Phys</a:t>
            </a:r>
            <a:r>
              <a:rPr lang="en-US" sz="1100" i="1" dirty="0">
                <a:latin typeface="Arial" panose="020B0604020202020204" pitchFamily="34" charset="0"/>
                <a:cs typeface="Arial" panose="020B0604020202020204" pitchFamily="34" charset="0"/>
              </a:rPr>
              <a:t> Rev </a:t>
            </a:r>
            <a:r>
              <a:rPr lang="en-US" sz="1100" i="1" dirty="0" smtClean="0">
                <a:latin typeface="Arial" panose="020B0604020202020204" pitchFamily="34" charset="0"/>
                <a:cs typeface="Arial" panose="020B0604020202020204" pitchFamily="34" charset="0"/>
              </a:rPr>
              <a:t>B, </a:t>
            </a:r>
            <a:r>
              <a:rPr lang="en-US" sz="1100" dirty="0" smtClean="0">
                <a:latin typeface="Arial" panose="020B0604020202020204" pitchFamily="34" charset="0"/>
                <a:cs typeface="Arial" panose="020B0604020202020204" pitchFamily="34" charset="0"/>
              </a:rPr>
              <a:t>95</a:t>
            </a:r>
            <a:r>
              <a:rPr lang="en-US" sz="1100" dirty="0">
                <a:latin typeface="Arial" panose="020B0604020202020204" pitchFamily="34" charset="0"/>
                <a:cs typeface="Arial" panose="020B0604020202020204" pitchFamily="34" charset="0"/>
              </a:rPr>
              <a:t>, 161110(R) </a:t>
            </a:r>
            <a:r>
              <a:rPr lang="en-US" sz="1100" dirty="0" smtClean="0">
                <a:latin typeface="Arial" panose="020B0604020202020204" pitchFamily="34" charset="0"/>
                <a:cs typeface="Arial" panose="020B0604020202020204" pitchFamily="34" charset="0"/>
              </a:rPr>
              <a:t>2017.</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4675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12188</TotalTime>
  <Words>495</Words>
  <Application>Microsoft Macintosh PowerPoint</Application>
  <PresentationFormat>On-screen Show (4:3)</PresentationFormat>
  <Paragraphs>24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Breeze</vt:lpstr>
      <vt:lpstr>IRG-III Mechanical Stress and Temperature Can   Tune the Stability of Electronic Defects in   Semiconducting Oxides</vt:lpstr>
      <vt:lpstr>IRG-III Mechanical Stress and Temperature Can   Tune the Stability of Electronic Defects in   Semiconducting Oxides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Gina Franzetta</cp:lastModifiedBy>
  <cp:revision>50</cp:revision>
  <cp:lastPrinted>2016-08-01T15:14:13Z</cp:lastPrinted>
  <dcterms:created xsi:type="dcterms:W3CDTF">2016-07-19T18:16:54Z</dcterms:created>
  <dcterms:modified xsi:type="dcterms:W3CDTF">2017-06-06T14:39:26Z</dcterms:modified>
  <cp:category/>
</cp:coreProperties>
</file>