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8" r:id="rId2"/>
    <p:sldId id="259" r:id="rId3"/>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9826" autoAdjust="0"/>
    <p:restoredTop sz="94617"/>
  </p:normalViewPr>
  <p:slideViewPr>
    <p:cSldViewPr snapToGrid="0" snapToObjects="1">
      <p:cViewPr>
        <p:scale>
          <a:sx n="116" d="100"/>
          <a:sy n="116" d="100"/>
        </p:scale>
        <p:origin x="-1528"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printerSettings" Target="printerSettings/printerSettings1.bin"/><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99748" y="1995294"/>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dirty="0" smtClean="0"/>
              <a:t>Click to edit Master title style</a:t>
            </a:r>
            <a:endParaRPr dirty="0"/>
          </a:p>
        </p:txBody>
      </p:sp>
      <p:sp>
        <p:nvSpPr>
          <p:cNvPr id="3" name="Subtitle 2"/>
          <p:cNvSpPr>
            <a:spLocks noGrp="1"/>
          </p:cNvSpPr>
          <p:nvPr>
            <p:ph type="subTitle" idx="1"/>
          </p:nvPr>
        </p:nvSpPr>
        <p:spPr>
          <a:xfrm>
            <a:off x="1399747" y="3956266"/>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4/26/18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09929" y="-26103"/>
            <a:ext cx="5281622" cy="803189"/>
          </a:xfrm>
        </p:spPr>
        <p:txBody>
          <a:bodyPr/>
          <a:lstStyle>
            <a:lvl1pPr algn="l">
              <a:defRPr sz="2000">
                <a:solidFill>
                  <a:srgbClr val="FFFFFF"/>
                </a:solidFill>
              </a:defRPr>
            </a:lvl1pPr>
          </a:lstStyle>
          <a:p>
            <a:r>
              <a:rPr lang="en-US" dirty="0" smtClean="0"/>
              <a:t>Click to edit Master title style</a:t>
            </a:r>
            <a:endParaRPr dirty="0"/>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4/26/18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566513" y="25655"/>
            <a:ext cx="5795584" cy="731178"/>
          </a:xfrm>
        </p:spPr>
        <p:txBody>
          <a:bodyPr/>
          <a:lstStyle>
            <a:lvl1pPr algn="l">
              <a:defRPr sz="2400">
                <a:solidFill>
                  <a:schemeClr val="bg1"/>
                </a:solidFill>
              </a:defRPr>
            </a:lvl1pPr>
          </a:lstStyle>
          <a:p>
            <a:r>
              <a:rPr lang="en-US" dirty="0" smtClean="0"/>
              <a:t>Click to edit Master title style</a:t>
            </a:r>
            <a:endParaRPr dirty="0"/>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5" name="Date Placeholder 4"/>
          <p:cNvSpPr>
            <a:spLocks noGrp="1"/>
          </p:cNvSpPr>
          <p:nvPr>
            <p:ph type="dt" sz="half" idx="10"/>
          </p:nvPr>
        </p:nvSpPr>
        <p:spPr/>
        <p:txBody>
          <a:bodyPr/>
          <a:lstStyle/>
          <a:p>
            <a:fld id="{DAA67AA0-DEF6-D741-AF0E-1BCF8203E1C0}" type="datetimeFigureOut">
              <a:rPr lang="en-US" smtClean="0"/>
              <a:t>4/26/18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AA67AA0-DEF6-D741-AF0E-1BCF8203E1C0}" type="datetimeFigureOut">
              <a:rPr lang="en-US" smtClean="0"/>
              <a:t>4/26/18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346036" y="240822"/>
            <a:ext cx="5797964" cy="504198"/>
          </a:xfrm>
        </p:spPr>
        <p:txBody>
          <a:bodyPr/>
          <a:lstStyle>
            <a:lvl1pPr algn="l">
              <a:defRPr sz="2400">
                <a:solidFill>
                  <a:srgbClr val="FFFFFF"/>
                </a:solidFill>
              </a:defRPr>
            </a:lvl1pPr>
          </a:lstStyle>
          <a:p>
            <a:r>
              <a:rPr lang="en-US" dirty="0" smtClean="0"/>
              <a:t>Click to edit Master title style</a:t>
            </a:r>
            <a:endParaRPr dirty="0"/>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7" name="Date Placeholder 6"/>
          <p:cNvSpPr>
            <a:spLocks noGrp="1"/>
          </p:cNvSpPr>
          <p:nvPr>
            <p:ph type="dt" sz="half" idx="10"/>
          </p:nvPr>
        </p:nvSpPr>
        <p:spPr/>
        <p:txBody>
          <a:bodyPr/>
          <a:lstStyle/>
          <a:p>
            <a:fld id="{DAA67AA0-DEF6-D741-AF0E-1BCF8203E1C0}" type="datetimeFigureOut">
              <a:rPr lang="en-US" smtClean="0"/>
              <a:t>4/26/18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image" Target="../media/image6.jpg"/><Relationship Id="rId12" Type="http://schemas.openxmlformats.org/officeDocument/2006/relationships/image" Target="../media/image7.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2.jpg"/><Relationship Id="rId8" Type="http://schemas.openxmlformats.org/officeDocument/2006/relationships/image" Target="../media/image3.jpg"/><Relationship Id="rId9" Type="http://schemas.openxmlformats.org/officeDocument/2006/relationships/image" Target="../media/image4.jpg"/><Relationship Id="rId10" Type="http://schemas.openxmlformats.org/officeDocument/2006/relationships/image" Target="../media/image5.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DAA67AA0-DEF6-D741-AF0E-1BCF8203E1C0}" type="datetimeFigureOut">
              <a:rPr lang="en-US" smtClean="0"/>
              <a:t>4/26/18</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1FA1B1B6-1873-E042-A246-BC0F54B866B4}" type="slidenum">
              <a:rPr lang="en-US" smtClean="0"/>
              <a:t>‹#›</a:t>
            </a:fld>
            <a:endParaRPr lang="en-US"/>
          </a:p>
        </p:txBody>
      </p:sp>
      <p:pic>
        <p:nvPicPr>
          <p:cNvPr id="7" name="Picture 6" descr="DMR Templates BMAT.jp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descr="DMR Templates MMN.jp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descr="DMR Templates CER.jp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Picture 9" descr="DMR Templates CMMT.jp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1" name="Picture 10" descr="DMR Templates D.jp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descr="DMR Templates 88P.jp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4" r:id="rId4"/>
    <p:sldLayoutId id="2147483666" r:id="rId5"/>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9.png"/><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6036" y="110532"/>
            <a:ext cx="5797964" cy="803867"/>
          </a:xfrm>
        </p:spPr>
        <p:txBody>
          <a:bodyPr anchor="ctr"/>
          <a:lstStyle/>
          <a:p>
            <a:r>
              <a:rPr lang="en-US" sz="1800" b="1" dirty="0"/>
              <a:t>IRG-III	</a:t>
            </a:r>
            <a:r>
              <a:rPr lang="en-US" sz="1800" b="1" dirty="0" smtClean="0"/>
              <a:t>Strong Electric Fields Tune the Stability of 	Ionic Defects in Oxides</a:t>
            </a:r>
            <a:endParaRPr lang="en-US" sz="1800" b="1" dirty="0"/>
          </a:p>
        </p:txBody>
      </p:sp>
      <p:sp>
        <p:nvSpPr>
          <p:cNvPr id="7" name="Rectangle 6"/>
          <p:cNvSpPr/>
          <p:nvPr/>
        </p:nvSpPr>
        <p:spPr>
          <a:xfrm>
            <a:off x="4371035" y="1014660"/>
            <a:ext cx="4692577" cy="461665"/>
          </a:xfrm>
          <a:prstGeom prst="rect">
            <a:avLst/>
          </a:prstGeom>
        </p:spPr>
        <p:txBody>
          <a:bodyPr wrap="square" anchor="ctr">
            <a:spAutoFit/>
          </a:bodyPr>
          <a:lstStyle/>
          <a:p>
            <a:r>
              <a:rPr lang="en-US" sz="1200" b="1" dirty="0" smtClean="0">
                <a:solidFill>
                  <a:schemeClr val="bg1"/>
                </a:solidFill>
              </a:rPr>
              <a:t>Bilge </a:t>
            </a:r>
            <a:r>
              <a:rPr lang="en-US" sz="1200" b="1" dirty="0" err="1" smtClean="0">
                <a:solidFill>
                  <a:schemeClr val="bg1"/>
                </a:solidFill>
              </a:rPr>
              <a:t>Yildiz</a:t>
            </a:r>
            <a:r>
              <a:rPr lang="en-US" sz="1200" b="1" dirty="0" smtClean="0">
                <a:solidFill>
                  <a:schemeClr val="bg1"/>
                </a:solidFill>
              </a:rPr>
              <a:t> and </a:t>
            </a:r>
            <a:r>
              <a:rPr lang="en-US" sz="1200" b="1" dirty="0" err="1" smtClean="0">
                <a:solidFill>
                  <a:schemeClr val="bg1"/>
                </a:solidFill>
              </a:rPr>
              <a:t>Krystyn</a:t>
            </a:r>
            <a:r>
              <a:rPr lang="en-US" sz="1200" b="1" dirty="0" smtClean="0">
                <a:solidFill>
                  <a:schemeClr val="bg1"/>
                </a:solidFill>
              </a:rPr>
              <a:t> Van </a:t>
            </a:r>
            <a:r>
              <a:rPr lang="en-US" sz="1200" b="1" dirty="0" err="1" smtClean="0">
                <a:solidFill>
                  <a:schemeClr val="bg1"/>
                </a:solidFill>
              </a:rPr>
              <a:t>Vliet</a:t>
            </a:r>
            <a:endParaRPr lang="en-US" sz="1200" b="1" dirty="0" smtClean="0">
              <a:solidFill>
                <a:schemeClr val="bg1"/>
              </a:solidFill>
            </a:endParaRPr>
          </a:p>
          <a:p>
            <a:r>
              <a:rPr lang="en-US" sz="1200" b="1" dirty="0" smtClean="0">
                <a:solidFill>
                  <a:schemeClr val="bg1"/>
                </a:solidFill>
              </a:rPr>
              <a:t>Massachusetts Institute of Technology</a:t>
            </a:r>
            <a:endParaRPr lang="en-US" sz="1200" b="1" dirty="0">
              <a:solidFill>
                <a:schemeClr val="bg1"/>
              </a:solidFill>
            </a:endParaRPr>
          </a:p>
        </p:txBody>
      </p:sp>
      <p:sp>
        <p:nvSpPr>
          <p:cNvPr id="8" name="Rectangle 7"/>
          <p:cNvSpPr/>
          <p:nvPr/>
        </p:nvSpPr>
        <p:spPr>
          <a:xfrm>
            <a:off x="152400" y="254585"/>
            <a:ext cx="2759824" cy="461665"/>
          </a:xfrm>
          <a:prstGeom prst="rect">
            <a:avLst/>
          </a:prstGeom>
        </p:spPr>
        <p:txBody>
          <a:bodyPr wrap="square" anchor="ctr">
            <a:spAutoFit/>
          </a:bodyPr>
          <a:lstStyle/>
          <a:p>
            <a:r>
              <a:rPr lang="en-US" sz="1200" b="1" dirty="0" smtClean="0">
                <a:solidFill>
                  <a:schemeClr val="bg1"/>
                </a:solidFill>
              </a:rPr>
              <a:t>Center for Materials Science and Engineering DMR 14-19807</a:t>
            </a:r>
            <a:endParaRPr lang="en-US" sz="1200" b="1" dirty="0">
              <a:solidFill>
                <a:schemeClr val="bg1"/>
              </a:solidFill>
            </a:endParaRPr>
          </a:p>
        </p:txBody>
      </p:sp>
      <p:sp>
        <p:nvSpPr>
          <p:cNvPr id="9" name="Text Box 28"/>
          <p:cNvSpPr txBox="1">
            <a:spLocks noChangeArrowheads="1"/>
          </p:cNvSpPr>
          <p:nvPr/>
        </p:nvSpPr>
        <p:spPr bwMode="auto">
          <a:xfrm>
            <a:off x="152400" y="909476"/>
            <a:ext cx="3614379"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endParaRPr lang="en-US" sz="1400" dirty="0"/>
          </a:p>
          <a:p>
            <a:pPr algn="just" eaLnBrk="1" hangingPunct="1"/>
            <a:r>
              <a:rPr lang="en-US" sz="1400" b="1" i="1" dirty="0"/>
              <a:t>Intellectual </a:t>
            </a:r>
            <a:r>
              <a:rPr lang="en-US" sz="1400" b="1" i="1" dirty="0" smtClean="0"/>
              <a:t>Merit: </a:t>
            </a:r>
            <a:r>
              <a:rPr lang="en-US" sz="1400" dirty="0"/>
              <a:t>No ceramic crystal is perfect, and structural imperfections including </a:t>
            </a:r>
            <a:r>
              <a:rPr lang="en-US" sz="1400" dirty="0" smtClean="0"/>
              <a:t>point defects are </a:t>
            </a:r>
            <a:r>
              <a:rPr lang="en-US" sz="1400" dirty="0"/>
              <a:t>responsible for many technologically desirable properties of </a:t>
            </a:r>
            <a:r>
              <a:rPr lang="en-US" sz="1400" dirty="0" smtClean="0"/>
              <a:t>ceramics. Applications </a:t>
            </a:r>
            <a:r>
              <a:rPr lang="en-US" sz="1400" dirty="0"/>
              <a:t>such as modern computer memories rely on controlling defects inside a crystal by exposing them to large electric </a:t>
            </a:r>
            <a:r>
              <a:rPr lang="en-US" sz="1400" dirty="0" smtClean="0"/>
              <a:t>fields</a:t>
            </a:r>
            <a:r>
              <a:rPr lang="en-US" sz="1400" dirty="0"/>
              <a:t>. </a:t>
            </a:r>
            <a:r>
              <a:rPr lang="en-US" sz="1400" dirty="0" smtClean="0"/>
              <a:t>High field effects </a:t>
            </a:r>
            <a:r>
              <a:rPr lang="en-US" sz="1400" dirty="0"/>
              <a:t>on </a:t>
            </a:r>
            <a:r>
              <a:rPr lang="en-US" sz="1400" dirty="0" smtClean="0"/>
              <a:t>defective crystals, however, remain </a:t>
            </a:r>
            <a:r>
              <a:rPr lang="en-US" sz="1400" dirty="0"/>
              <a:t>challenging to </a:t>
            </a:r>
            <a:r>
              <a:rPr lang="en-US" sz="1400" dirty="0" smtClean="0"/>
              <a:t>control and address.</a:t>
            </a:r>
          </a:p>
          <a:p>
            <a:pPr algn="just" eaLnBrk="1" hangingPunct="1"/>
            <a:endParaRPr lang="en-US" sz="1400" dirty="0"/>
          </a:p>
          <a:p>
            <a:pPr algn="just" eaLnBrk="1" hangingPunct="1"/>
            <a:r>
              <a:rPr lang="en-US" sz="1400" dirty="0" smtClean="0"/>
              <a:t>MIT </a:t>
            </a:r>
            <a:r>
              <a:rPr lang="en-US" sz="1400" dirty="0"/>
              <a:t>MRSEC researchers </a:t>
            </a:r>
            <a:r>
              <a:rPr lang="en-US" sz="1400" dirty="0" smtClean="0"/>
              <a:t>have demonstrated </a:t>
            </a:r>
            <a:r>
              <a:rPr lang="en-US" sz="1400" dirty="0"/>
              <a:t>that </a:t>
            </a:r>
            <a:r>
              <a:rPr lang="en-US" sz="1400" dirty="0" smtClean="0"/>
              <a:t>strong electric fields can tune </a:t>
            </a:r>
            <a:r>
              <a:rPr lang="en-US" sz="1400" dirty="0"/>
              <a:t>the </a:t>
            </a:r>
            <a:r>
              <a:rPr lang="en-US" sz="1400" dirty="0" smtClean="0"/>
              <a:t>stability </a:t>
            </a:r>
            <a:r>
              <a:rPr lang="en-US" sz="1400" dirty="0"/>
              <a:t>of </a:t>
            </a:r>
            <a:r>
              <a:rPr lang="en-US" sz="1400" dirty="0" smtClean="0"/>
              <a:t>ionic defects </a:t>
            </a:r>
            <a:r>
              <a:rPr lang="en-US" sz="1400" dirty="0"/>
              <a:t>in </a:t>
            </a:r>
            <a:r>
              <a:rPr lang="en-US" sz="1400" dirty="0" smtClean="0"/>
              <a:t>semiconducting or insulating oxides</a:t>
            </a:r>
            <a:r>
              <a:rPr lang="en-US" sz="1400" dirty="0"/>
              <a:t>. </a:t>
            </a:r>
            <a:r>
              <a:rPr lang="en-US" sz="1400" dirty="0" smtClean="0"/>
              <a:t>Combining density </a:t>
            </a:r>
            <a:r>
              <a:rPr lang="en-US" sz="1400" dirty="0"/>
              <a:t>functional theory and the </a:t>
            </a:r>
            <a:r>
              <a:rPr lang="en-US" sz="1400" dirty="0" smtClean="0"/>
              <a:t>modern theory of polarization, they were able to formulate and predict the </a:t>
            </a:r>
            <a:r>
              <a:rPr lang="en-US" sz="1400" dirty="0"/>
              <a:t>effect of </a:t>
            </a:r>
            <a:r>
              <a:rPr lang="en-US" sz="1400" dirty="0" smtClean="0"/>
              <a:t>electric fields on </a:t>
            </a:r>
            <a:r>
              <a:rPr lang="en-US" sz="1400" dirty="0"/>
              <a:t>charged defects </a:t>
            </a:r>
            <a:r>
              <a:rPr lang="en-US" sz="1400" dirty="0" smtClean="0"/>
              <a:t>in oxides. </a:t>
            </a:r>
            <a:r>
              <a:rPr lang="en-US" sz="1400" dirty="0"/>
              <a:t>By applying this approach to </a:t>
            </a:r>
            <a:r>
              <a:rPr lang="en-US" sz="1400" dirty="0" smtClean="0"/>
              <a:t>simple binary oxides, they </a:t>
            </a:r>
            <a:r>
              <a:rPr lang="en-US" sz="1400" dirty="0"/>
              <a:t>elucidated the rich thermodynamics underlying the free energy landscape of </a:t>
            </a:r>
            <a:r>
              <a:rPr lang="en-US" sz="1400" dirty="0" smtClean="0"/>
              <a:t>oxygen vacancies. </a:t>
            </a:r>
            <a:endParaRPr lang="en-US" sz="1400" dirty="0"/>
          </a:p>
        </p:txBody>
      </p:sp>
      <p:sp>
        <p:nvSpPr>
          <p:cNvPr id="10" name="Text Box 34"/>
          <p:cNvSpPr txBox="1">
            <a:spLocks noChangeArrowheads="1"/>
          </p:cNvSpPr>
          <p:nvPr/>
        </p:nvSpPr>
        <p:spPr bwMode="auto">
          <a:xfrm>
            <a:off x="4044070" y="4240553"/>
            <a:ext cx="4635282"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100" b="1" dirty="0" smtClean="0">
                <a:latin typeface="Arial" panose="020B0604020202020204" pitchFamily="34" charset="0"/>
                <a:cs typeface="Arial" panose="020B0604020202020204" pitchFamily="34" charset="0"/>
              </a:rPr>
              <a:t>Figure 1. </a:t>
            </a:r>
            <a:r>
              <a:rPr lang="en-US" sz="1100" dirty="0">
                <a:latin typeface="Arial" panose="020B0604020202020204" pitchFamily="34" charset="0"/>
                <a:cs typeface="Arial" panose="020B0604020202020204" pitchFamily="34" charset="0"/>
              </a:rPr>
              <a:t>Visualizations of the charge density of the two electrons trapped in </a:t>
            </a:r>
            <a:r>
              <a:rPr lang="en-US" sz="1100" dirty="0" smtClean="0">
                <a:latin typeface="Arial" panose="020B0604020202020204" pitchFamily="34" charset="0"/>
                <a:cs typeface="Arial" panose="020B0604020202020204" pitchFamily="34" charset="0"/>
              </a:rPr>
              <a:t>an oxygen vacancy </a:t>
            </a:r>
            <a:r>
              <a:rPr lang="en-US" sz="1100" dirty="0">
                <a:latin typeface="Arial" panose="020B0604020202020204" pitchFamily="34" charset="0"/>
                <a:cs typeface="Arial" panose="020B0604020202020204" pitchFamily="34" charset="0"/>
              </a:rPr>
              <a:t>at zero field in (a) </a:t>
            </a:r>
            <a:r>
              <a:rPr lang="en-US" sz="1100" dirty="0" err="1">
                <a:latin typeface="Arial" panose="020B0604020202020204" pitchFamily="34" charset="0"/>
                <a:cs typeface="Arial" panose="020B0604020202020204" pitchFamily="34" charset="0"/>
              </a:rPr>
              <a:t>MgO</a:t>
            </a:r>
            <a:r>
              <a:rPr lang="en-US" sz="1100" dirty="0">
                <a:latin typeface="Arial" panose="020B0604020202020204" pitchFamily="34" charset="0"/>
                <a:cs typeface="Arial" panose="020B0604020202020204" pitchFamily="34" charset="0"/>
              </a:rPr>
              <a:t>, (b) </a:t>
            </a:r>
            <a:r>
              <a:rPr lang="en-US" sz="1100" dirty="0" err="1">
                <a:latin typeface="Arial" panose="020B0604020202020204" pitchFamily="34" charset="0"/>
                <a:cs typeface="Arial" panose="020B0604020202020204" pitchFamily="34" charset="0"/>
              </a:rPr>
              <a:t>CaO</a:t>
            </a:r>
            <a:r>
              <a:rPr lang="en-US" sz="1100" dirty="0">
                <a:latin typeface="Arial" panose="020B0604020202020204" pitchFamily="34" charset="0"/>
                <a:cs typeface="Arial" panose="020B0604020202020204" pitchFamily="34" charset="0"/>
              </a:rPr>
              <a:t>, (c) </a:t>
            </a:r>
            <a:r>
              <a:rPr lang="en-US" sz="1100" dirty="0" err="1">
                <a:latin typeface="Arial" panose="020B0604020202020204" pitchFamily="34" charset="0"/>
                <a:cs typeface="Arial" panose="020B0604020202020204" pitchFamily="34" charset="0"/>
              </a:rPr>
              <a:t>SrO</a:t>
            </a:r>
            <a:r>
              <a:rPr lang="en-US" sz="1100" dirty="0">
                <a:latin typeface="Arial" panose="020B0604020202020204" pitchFamily="34" charset="0"/>
                <a:cs typeface="Arial" panose="020B0604020202020204" pitchFamily="34" charset="0"/>
              </a:rPr>
              <a:t>, and (d) </a:t>
            </a:r>
            <a:r>
              <a:rPr lang="en-US" sz="1100" dirty="0" err="1">
                <a:latin typeface="Arial" panose="020B0604020202020204" pitchFamily="34" charset="0"/>
                <a:cs typeface="Arial" panose="020B0604020202020204" pitchFamily="34" charset="0"/>
              </a:rPr>
              <a:t>BaO</a:t>
            </a:r>
            <a:r>
              <a:rPr lang="en-US" sz="1100" dirty="0">
                <a:latin typeface="Arial" panose="020B0604020202020204" pitchFamily="34" charset="0"/>
                <a:cs typeface="Arial" panose="020B0604020202020204" pitchFamily="34" charset="0"/>
              </a:rPr>
              <a:t>. Similar visualizations at a field of </a:t>
            </a:r>
            <a:r>
              <a:rPr lang="en-US" sz="1100" dirty="0" smtClean="0">
                <a:latin typeface="Arial" panose="020B0604020202020204" pitchFamily="34" charset="0"/>
                <a:cs typeface="Arial" panose="020B0604020202020204" pitchFamily="34" charset="0"/>
              </a:rPr>
              <a:t>22 </a:t>
            </a:r>
            <a:r>
              <a:rPr lang="en-US" sz="1100" dirty="0">
                <a:latin typeface="Arial" panose="020B0604020202020204" pitchFamily="34" charset="0"/>
                <a:cs typeface="Arial" panose="020B0604020202020204" pitchFamily="34" charset="0"/>
              </a:rPr>
              <a:t>MV/cm in </a:t>
            </a:r>
            <a:r>
              <a:rPr lang="en-US" sz="1100" dirty="0" smtClean="0">
                <a:latin typeface="Arial" panose="020B0604020202020204" pitchFamily="34" charset="0"/>
                <a:cs typeface="Arial" panose="020B0604020202020204" pitchFamily="34" charset="0"/>
              </a:rPr>
              <a:t>the +x </a:t>
            </a:r>
            <a:r>
              <a:rPr lang="en-US" sz="1100" dirty="0">
                <a:latin typeface="Arial" panose="020B0604020202020204" pitchFamily="34" charset="0"/>
                <a:cs typeface="Arial" panose="020B0604020202020204" pitchFamily="34" charset="0"/>
              </a:rPr>
              <a:t>direction are shown for (e) </a:t>
            </a:r>
            <a:r>
              <a:rPr lang="en-US" sz="1100" dirty="0" err="1">
                <a:latin typeface="Arial" panose="020B0604020202020204" pitchFamily="34" charset="0"/>
                <a:cs typeface="Arial" panose="020B0604020202020204" pitchFamily="34" charset="0"/>
              </a:rPr>
              <a:t>MgO</a:t>
            </a:r>
            <a:r>
              <a:rPr lang="en-US" sz="1100" dirty="0">
                <a:latin typeface="Arial" panose="020B0604020202020204" pitchFamily="34" charset="0"/>
                <a:cs typeface="Arial" panose="020B0604020202020204" pitchFamily="34" charset="0"/>
              </a:rPr>
              <a:t>, (f), </a:t>
            </a:r>
            <a:r>
              <a:rPr lang="en-US" sz="1100" dirty="0" err="1">
                <a:latin typeface="Arial" panose="020B0604020202020204" pitchFamily="34" charset="0"/>
                <a:cs typeface="Arial" panose="020B0604020202020204" pitchFamily="34" charset="0"/>
              </a:rPr>
              <a:t>CaO</a:t>
            </a:r>
            <a:r>
              <a:rPr lang="en-US" sz="1100" dirty="0">
                <a:latin typeface="Arial" panose="020B0604020202020204" pitchFamily="34" charset="0"/>
                <a:cs typeface="Arial" panose="020B0604020202020204" pitchFamily="34" charset="0"/>
              </a:rPr>
              <a:t>, (g) </a:t>
            </a:r>
            <a:r>
              <a:rPr lang="en-US" sz="1100" dirty="0" err="1">
                <a:latin typeface="Arial" panose="020B0604020202020204" pitchFamily="34" charset="0"/>
                <a:cs typeface="Arial" panose="020B0604020202020204" pitchFamily="34" charset="0"/>
              </a:rPr>
              <a:t>SrO</a:t>
            </a:r>
            <a:r>
              <a:rPr lang="en-US" sz="1100" dirty="0">
                <a:latin typeface="Arial" panose="020B0604020202020204" pitchFamily="34" charset="0"/>
                <a:cs typeface="Arial" panose="020B0604020202020204" pitchFamily="34" charset="0"/>
              </a:rPr>
              <a:t>, and (h) </a:t>
            </a:r>
            <a:r>
              <a:rPr lang="en-US" sz="1100" dirty="0" err="1">
                <a:latin typeface="Arial" panose="020B0604020202020204" pitchFamily="34" charset="0"/>
                <a:cs typeface="Arial" panose="020B0604020202020204" pitchFamily="34" charset="0"/>
              </a:rPr>
              <a:t>BaO</a:t>
            </a:r>
            <a:r>
              <a:rPr lang="en-US" sz="1100" dirty="0">
                <a:latin typeface="Arial" panose="020B0604020202020204" pitchFamily="34" charset="0"/>
                <a:cs typeface="Arial" panose="020B0604020202020204" pitchFamily="34" charset="0"/>
              </a:rPr>
              <a:t>. Red, blue, cyan, green, and grey spheres represent O, Mg, Ca, </a:t>
            </a:r>
            <a:r>
              <a:rPr lang="en-US" sz="1100" dirty="0" err="1">
                <a:latin typeface="Arial" panose="020B0604020202020204" pitchFamily="34" charset="0"/>
                <a:cs typeface="Arial" panose="020B0604020202020204" pitchFamily="34" charset="0"/>
              </a:rPr>
              <a:t>Sr</a:t>
            </a:r>
            <a:r>
              <a:rPr lang="en-US" sz="1100" dirty="0">
                <a:latin typeface="Arial" panose="020B0604020202020204" pitchFamily="34" charset="0"/>
                <a:cs typeface="Arial" panose="020B0604020202020204" pitchFamily="34" charset="0"/>
              </a:rPr>
              <a:t>, and Ba ions, respectively.</a:t>
            </a:r>
            <a:endParaRPr lang="en-US" sz="1100" dirty="0"/>
          </a:p>
        </p:txBody>
      </p:sp>
      <p:sp>
        <p:nvSpPr>
          <p:cNvPr id="11" name="Rectangle 37"/>
          <p:cNvSpPr>
            <a:spLocks noChangeArrowheads="1"/>
          </p:cNvSpPr>
          <p:nvPr/>
        </p:nvSpPr>
        <p:spPr bwMode="auto">
          <a:xfrm>
            <a:off x="3831377" y="1770874"/>
            <a:ext cx="4912573" cy="394309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 name="Rectangle 11"/>
          <p:cNvSpPr/>
          <p:nvPr/>
        </p:nvSpPr>
        <p:spPr>
          <a:xfrm>
            <a:off x="152400" y="745755"/>
            <a:ext cx="1227221" cy="276999"/>
          </a:xfrm>
          <a:prstGeom prst="rect">
            <a:avLst/>
          </a:prstGeom>
        </p:spPr>
        <p:txBody>
          <a:bodyPr wrap="square" anchor="ctr">
            <a:spAutoFit/>
          </a:bodyPr>
          <a:lstStyle/>
          <a:p>
            <a:r>
              <a:rPr lang="en-US" sz="1200" b="1" dirty="0" smtClean="0">
                <a:solidFill>
                  <a:srgbClr val="002060"/>
                </a:solidFill>
              </a:rPr>
              <a:t>2017</a:t>
            </a:r>
            <a:endParaRPr lang="en-US" sz="1200" b="1" dirty="0">
              <a:solidFill>
                <a:srgbClr val="002060"/>
              </a:solidFill>
            </a:endParaRPr>
          </a:p>
        </p:txBody>
      </p:sp>
      <p:sp>
        <p:nvSpPr>
          <p:cNvPr id="15" name="Rectangle 14"/>
          <p:cNvSpPr/>
          <p:nvPr/>
        </p:nvSpPr>
        <p:spPr>
          <a:xfrm>
            <a:off x="3233324" y="6251595"/>
            <a:ext cx="5910676" cy="430887"/>
          </a:xfrm>
          <a:prstGeom prst="rect">
            <a:avLst/>
          </a:prstGeom>
        </p:spPr>
        <p:txBody>
          <a:bodyPr wrap="square">
            <a:spAutoFit/>
          </a:bodyPr>
          <a:lstStyle/>
          <a:p>
            <a:r>
              <a:rPr lang="en-US" sz="1100" dirty="0" smtClean="0">
                <a:latin typeface="Arial" panose="020B0604020202020204" pitchFamily="34" charset="0"/>
                <a:cs typeface="Arial" panose="020B0604020202020204" pitchFamily="34" charset="0"/>
              </a:rPr>
              <a:t>Youssef</a:t>
            </a:r>
            <a:r>
              <a:rPr lang="en-US" sz="1100" dirty="0">
                <a:latin typeface="Arial" panose="020B0604020202020204" pitchFamily="34" charset="0"/>
                <a:cs typeface="Arial" panose="020B0604020202020204" pitchFamily="34" charset="0"/>
              </a:rPr>
              <a:t>, M</a:t>
            </a:r>
            <a:r>
              <a:rPr lang="en-US" sz="1100" dirty="0" smtClean="0">
                <a:latin typeface="Arial" panose="020B0604020202020204" pitchFamily="34" charset="0"/>
                <a:cs typeface="Arial" panose="020B0604020202020204" pitchFamily="34" charset="0"/>
              </a:rPr>
              <a:t>., </a:t>
            </a:r>
            <a:r>
              <a:rPr lang="en-US" sz="1100" b="1" dirty="0" smtClean="0">
                <a:latin typeface="Arial" panose="020B0604020202020204" pitchFamily="34" charset="0"/>
                <a:cs typeface="Arial" panose="020B0604020202020204" pitchFamily="34" charset="0"/>
              </a:rPr>
              <a:t>Van </a:t>
            </a:r>
            <a:r>
              <a:rPr lang="en-US" sz="1100" b="1" dirty="0">
                <a:latin typeface="Arial" panose="020B0604020202020204" pitchFamily="34" charset="0"/>
                <a:cs typeface="Arial" panose="020B0604020202020204" pitchFamily="34" charset="0"/>
              </a:rPr>
              <a:t>Vliet</a:t>
            </a:r>
            <a:r>
              <a:rPr lang="en-US" sz="1100" dirty="0">
                <a:latin typeface="Arial" panose="020B0604020202020204" pitchFamily="34" charset="0"/>
                <a:cs typeface="Arial" panose="020B0604020202020204" pitchFamily="34" charset="0"/>
              </a:rPr>
              <a:t>, </a:t>
            </a:r>
            <a:r>
              <a:rPr lang="en-US" sz="1100" dirty="0" smtClean="0">
                <a:latin typeface="Arial" panose="020B0604020202020204" pitchFamily="34" charset="0"/>
                <a:cs typeface="Arial" panose="020B0604020202020204" pitchFamily="34" charset="0"/>
              </a:rPr>
              <a:t>K.J and </a:t>
            </a:r>
            <a:r>
              <a:rPr lang="en-US" sz="1100" b="1" dirty="0">
                <a:latin typeface="Arial" panose="020B0604020202020204" pitchFamily="34" charset="0"/>
                <a:cs typeface="Arial" panose="020B0604020202020204" pitchFamily="34" charset="0"/>
              </a:rPr>
              <a:t>Yildiz</a:t>
            </a:r>
            <a:r>
              <a:rPr lang="en-US" sz="1100" dirty="0">
                <a:latin typeface="Arial" panose="020B0604020202020204" pitchFamily="34" charset="0"/>
                <a:cs typeface="Arial" panose="020B0604020202020204" pitchFamily="34" charset="0"/>
              </a:rPr>
              <a:t>, </a:t>
            </a:r>
            <a:r>
              <a:rPr lang="en-US" sz="1100" dirty="0" smtClean="0">
                <a:latin typeface="Arial" panose="020B0604020202020204" pitchFamily="34" charset="0"/>
                <a:cs typeface="Arial" panose="020B0604020202020204" pitchFamily="34" charset="0"/>
              </a:rPr>
              <a:t>B. </a:t>
            </a:r>
            <a:r>
              <a:rPr lang="en-US" sz="1100" dirty="0">
                <a:latin typeface="Arial" panose="020B0604020202020204" pitchFamily="34" charset="0"/>
                <a:cs typeface="Arial" panose="020B0604020202020204" pitchFamily="34" charset="0"/>
              </a:rPr>
              <a:t>“Polarizing oxygen vacancies in insulating metal oxides </a:t>
            </a:r>
            <a:r>
              <a:rPr lang="en-US" sz="1100" dirty="0" smtClean="0">
                <a:latin typeface="Arial" panose="020B0604020202020204" pitchFamily="34" charset="0"/>
                <a:cs typeface="Arial" panose="020B0604020202020204" pitchFamily="34" charset="0"/>
              </a:rPr>
              <a:t>under </a:t>
            </a:r>
            <a:r>
              <a:rPr lang="en-US" sz="1100" dirty="0">
                <a:latin typeface="Arial" panose="020B0604020202020204" pitchFamily="34" charset="0"/>
                <a:cs typeface="Arial" panose="020B0604020202020204" pitchFamily="34" charset="0"/>
              </a:rPr>
              <a:t>high electric </a:t>
            </a:r>
            <a:r>
              <a:rPr lang="en-US" sz="1100" dirty="0" smtClean="0">
                <a:latin typeface="Arial" panose="020B0604020202020204" pitchFamily="34" charset="0"/>
                <a:cs typeface="Arial" panose="020B0604020202020204" pitchFamily="34" charset="0"/>
              </a:rPr>
              <a:t>field.” </a:t>
            </a:r>
            <a:r>
              <a:rPr lang="en-US" sz="1100" i="1" dirty="0" smtClean="0">
                <a:latin typeface="Arial" panose="020B0604020202020204" pitchFamily="34" charset="0"/>
                <a:cs typeface="Arial" panose="020B0604020202020204" pitchFamily="34" charset="0"/>
              </a:rPr>
              <a:t>Physical Review Letters, </a:t>
            </a:r>
            <a:r>
              <a:rPr lang="en-US" sz="1100" dirty="0">
                <a:latin typeface="Arial" panose="020B0604020202020204" pitchFamily="34" charset="0"/>
                <a:cs typeface="Arial" panose="020B0604020202020204" pitchFamily="34" charset="0"/>
              </a:rPr>
              <a:t>119, 126002, 2017</a:t>
            </a:r>
            <a:r>
              <a:rPr lang="en-US" sz="1100" dirty="0" smtClean="0">
                <a:latin typeface="Arial" panose="020B0604020202020204" pitchFamily="34" charset="0"/>
                <a:cs typeface="Arial" panose="020B0604020202020204" pitchFamily="34" charset="0"/>
              </a:rPr>
              <a:t>.</a:t>
            </a:r>
            <a:endParaRPr lang="en-US" sz="1100" dirty="0">
              <a:latin typeface="Arial" panose="020B0604020202020204" pitchFamily="34" charset="0"/>
              <a:cs typeface="Arial" panose="020B0604020202020204" pitchFamily="34" charset="0"/>
            </a:endParaRPr>
          </a:p>
        </p:txBody>
      </p:sp>
      <p:pic>
        <p:nvPicPr>
          <p:cNvPr id="19" name="Picture 18" descr="A diagram of the visualizations of the charge density of the two electrons trapped in an oxygen vacancy at zero field.&#10;&#10;Eight boxes divided into four vertically paired rows, one box on top of the other, indicating the influence of four different compounds shown from left to right: first row, magnesium oxide; second row, calcium oxide; third row, strontium oxide; fourth row, barium oxide. The boxes are labeled from A to H, beginning with the box on the top left, progressing from left to right, A, B, C, D; then listed on the bottom rows E, F, G, H.&#10;&#10;The boxes, all with a black background, contain similar images showing symmetric grids comprised of four by four rows of spheres representing atomic positions in the lattice.  In each figure, distorted rectangular yellow features outline the electron charge density around an oxygen vacancy.  As one moves from left to right in the top row, the shape of the charge density is mostly unchanged.  However are distortions and shrinking of the charge density region between top and bottom pairs of panels, and the distortion is more pronounced as one moves from left to right." title="Visualizations of the charge density of the two electrons trapped in an oxygen vacancy at zero field"/>
          <p:cNvPicPr>
            <a:picLocks noChangeAspect="1"/>
          </p:cNvPicPr>
          <p:nvPr/>
        </p:nvPicPr>
        <p:blipFill rotWithShape="1">
          <a:blip r:embed="rId2"/>
          <a:srcRect l="1014" t="-1016" r="840" b="30611"/>
          <a:stretch/>
        </p:blipFill>
        <p:spPr>
          <a:xfrm>
            <a:off x="3860340" y="1844601"/>
            <a:ext cx="4819012" cy="2245127"/>
          </a:xfrm>
          <a:prstGeom prst="rect">
            <a:avLst/>
          </a:prstGeom>
        </p:spPr>
      </p:pic>
    </p:spTree>
    <p:extLst>
      <p:ext uri="{BB962C8B-B14F-4D97-AF65-F5344CB8AC3E}">
        <p14:creationId xmlns:p14="http://schemas.microsoft.com/office/powerpoint/2010/main" val="324317329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52400" y="254585"/>
            <a:ext cx="2759824" cy="461665"/>
          </a:xfrm>
          <a:prstGeom prst="rect">
            <a:avLst/>
          </a:prstGeom>
        </p:spPr>
        <p:txBody>
          <a:bodyPr wrap="square" anchor="ctr">
            <a:spAutoFit/>
          </a:bodyPr>
          <a:lstStyle/>
          <a:p>
            <a:r>
              <a:rPr lang="en-US" sz="1200" b="1" dirty="0" smtClean="0">
                <a:solidFill>
                  <a:schemeClr val="bg1"/>
                </a:solidFill>
              </a:rPr>
              <a:t>Center for Materials Science and Engineering DMR 14-19807</a:t>
            </a:r>
            <a:endParaRPr lang="en-US" sz="1200" b="1" dirty="0">
              <a:solidFill>
                <a:schemeClr val="bg1"/>
              </a:solidFill>
            </a:endParaRPr>
          </a:p>
        </p:txBody>
      </p:sp>
      <p:sp>
        <p:nvSpPr>
          <p:cNvPr id="12" name="Rectangle 11"/>
          <p:cNvSpPr/>
          <p:nvPr/>
        </p:nvSpPr>
        <p:spPr>
          <a:xfrm>
            <a:off x="152400" y="745755"/>
            <a:ext cx="762000" cy="276999"/>
          </a:xfrm>
          <a:prstGeom prst="rect">
            <a:avLst/>
          </a:prstGeom>
        </p:spPr>
        <p:txBody>
          <a:bodyPr wrap="square" anchor="ctr">
            <a:spAutoFit/>
          </a:bodyPr>
          <a:lstStyle/>
          <a:p>
            <a:r>
              <a:rPr lang="en-US" sz="1200" b="1" smtClean="0">
                <a:solidFill>
                  <a:srgbClr val="002060"/>
                </a:solidFill>
              </a:rPr>
              <a:t>2017</a:t>
            </a:r>
            <a:endParaRPr lang="en-US" sz="1200" b="1" dirty="0">
              <a:solidFill>
                <a:srgbClr val="002060"/>
              </a:solidFill>
            </a:endParaRPr>
          </a:p>
        </p:txBody>
      </p:sp>
      <p:sp>
        <p:nvSpPr>
          <p:cNvPr id="13" name="Text Box 4"/>
          <p:cNvSpPr txBox="1">
            <a:spLocks noChangeArrowheads="1"/>
          </p:cNvSpPr>
          <p:nvPr/>
        </p:nvSpPr>
        <p:spPr bwMode="auto">
          <a:xfrm>
            <a:off x="583668" y="1171943"/>
            <a:ext cx="3529363" cy="5663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endParaRPr lang="en-US" sz="1400" dirty="0"/>
          </a:p>
          <a:p>
            <a:pPr algn="just" eaLnBrk="1" hangingPunct="1"/>
            <a:endParaRPr lang="en-US" sz="1400" b="1" dirty="0"/>
          </a:p>
          <a:p>
            <a:pPr algn="just" eaLnBrk="1" hangingPunct="1"/>
            <a:r>
              <a:rPr lang="en-US" sz="1400" b="1" i="1" dirty="0" smtClean="0"/>
              <a:t>Broader Impacts: </a:t>
            </a:r>
            <a:r>
              <a:rPr lang="en-US" sz="1400" dirty="0" smtClean="0"/>
              <a:t>The ability to predict electric field effects in semiconducting oxides will guide </a:t>
            </a:r>
            <a:r>
              <a:rPr lang="en-US" sz="1400" dirty="0"/>
              <a:t>the design of optimal conditions to promote </a:t>
            </a:r>
            <a:r>
              <a:rPr lang="en-US" sz="1400" dirty="0" smtClean="0"/>
              <a:t>desirable forms </a:t>
            </a:r>
            <a:r>
              <a:rPr lang="en-US" sz="1400" dirty="0"/>
              <a:t>of </a:t>
            </a:r>
            <a:r>
              <a:rPr lang="en-US" sz="1400" dirty="0" smtClean="0"/>
              <a:t>electronic and ionic </a:t>
            </a:r>
            <a:r>
              <a:rPr lang="en-US" sz="1400" dirty="0"/>
              <a:t>defects in electronic or </a:t>
            </a:r>
            <a:r>
              <a:rPr lang="en-US" sz="1400" dirty="0" smtClean="0"/>
              <a:t>electrochemical applications</a:t>
            </a:r>
            <a:r>
              <a:rPr lang="en-US" sz="1400" dirty="0"/>
              <a:t>. For example, </a:t>
            </a:r>
            <a:r>
              <a:rPr lang="en-US" sz="1400" dirty="0" smtClean="0"/>
              <a:t>accounting </a:t>
            </a:r>
            <a:r>
              <a:rPr lang="en-US" sz="1400" dirty="0"/>
              <a:t>for </a:t>
            </a:r>
            <a:r>
              <a:rPr lang="en-US" sz="1400" dirty="0" smtClean="0"/>
              <a:t>electric field effects is </a:t>
            </a:r>
            <a:r>
              <a:rPr lang="en-US" sz="1400" dirty="0"/>
              <a:t>necessary for a better understanding </a:t>
            </a:r>
            <a:r>
              <a:rPr lang="en-US" sz="1400" dirty="0" smtClean="0"/>
              <a:t>and modeling of the performance of ultra-fast, low-energy redox </a:t>
            </a:r>
            <a:r>
              <a:rPr lang="en-US" sz="1400" dirty="0"/>
              <a:t>based </a:t>
            </a:r>
            <a:r>
              <a:rPr lang="en-US" sz="1400" dirty="0" err="1"/>
              <a:t>memristive</a:t>
            </a:r>
            <a:r>
              <a:rPr lang="en-US" sz="1400" dirty="0"/>
              <a:t> </a:t>
            </a:r>
            <a:r>
              <a:rPr lang="en-US" sz="1400" dirty="0" smtClean="0"/>
              <a:t>device performance, as well as of photo-electro-chemical energy conversion devices to produce clean fuels. In addition</a:t>
            </a:r>
            <a:r>
              <a:rPr lang="en-US" sz="1400" dirty="0"/>
              <a:t>, </a:t>
            </a:r>
            <a:r>
              <a:rPr lang="en-US" sz="1400" dirty="0" smtClean="0"/>
              <a:t>advancements in </a:t>
            </a:r>
            <a:r>
              <a:rPr lang="en-US" sz="1400" dirty="0" err="1" smtClean="0"/>
              <a:t>electrocaloric</a:t>
            </a:r>
            <a:r>
              <a:rPr lang="en-US" sz="1400" dirty="0" smtClean="0"/>
              <a:t> refrigeration and </a:t>
            </a:r>
            <a:r>
              <a:rPr lang="en-US" sz="1400" dirty="0"/>
              <a:t>field assisted ceramic </a:t>
            </a:r>
            <a:r>
              <a:rPr lang="en-US" sz="1400" dirty="0" smtClean="0"/>
              <a:t>sintering will benefit from accurate theories of how electric fields redistribute and move ionic defects in related materials.</a:t>
            </a:r>
            <a:endParaRPr lang="en-US" sz="1400" dirty="0"/>
          </a:p>
          <a:p>
            <a:pPr algn="just" eaLnBrk="1" hangingPunct="1"/>
            <a:r>
              <a:rPr lang="en-US" sz="1400" dirty="0" smtClean="0"/>
              <a:t> </a:t>
            </a:r>
            <a:endParaRPr lang="en-US" sz="1400" dirty="0"/>
          </a:p>
          <a:p>
            <a:pPr algn="just" eaLnBrk="1" hangingPunct="1"/>
            <a:r>
              <a:rPr lang="en-US" sz="1400" dirty="0" smtClean="0"/>
              <a:t> </a:t>
            </a:r>
            <a:endParaRPr lang="en-US" sz="1600" dirty="0"/>
          </a:p>
          <a:p>
            <a:pPr eaLnBrk="1" hangingPunct="1"/>
            <a:endParaRPr lang="en-US" sz="1000" dirty="0"/>
          </a:p>
          <a:p>
            <a:pPr eaLnBrk="1" hangingPunct="1"/>
            <a:endParaRPr lang="en-US" sz="1600" b="1" dirty="0"/>
          </a:p>
        </p:txBody>
      </p:sp>
      <p:sp>
        <p:nvSpPr>
          <p:cNvPr id="15" name="Rectangle 15"/>
          <p:cNvSpPr>
            <a:spLocks noChangeArrowheads="1"/>
          </p:cNvSpPr>
          <p:nvPr/>
        </p:nvSpPr>
        <p:spPr bwMode="auto">
          <a:xfrm>
            <a:off x="4582047" y="1576587"/>
            <a:ext cx="4161901" cy="46537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 name="Title 1"/>
          <p:cNvSpPr>
            <a:spLocks noGrp="1"/>
          </p:cNvSpPr>
          <p:nvPr>
            <p:ph type="title"/>
          </p:nvPr>
        </p:nvSpPr>
        <p:spPr>
          <a:xfrm>
            <a:off x="3346036" y="110532"/>
            <a:ext cx="5797964" cy="803867"/>
          </a:xfrm>
        </p:spPr>
        <p:txBody>
          <a:bodyPr anchor="ctr"/>
          <a:lstStyle/>
          <a:p>
            <a:r>
              <a:rPr lang="en-US" sz="1800" b="1" dirty="0">
                <a:solidFill>
                  <a:schemeClr val="bg1"/>
                </a:solidFill>
              </a:rPr>
              <a:t>IRG-III	</a:t>
            </a:r>
            <a:r>
              <a:rPr lang="en-US" sz="1800" b="1" dirty="0" smtClean="0">
                <a:solidFill>
                  <a:schemeClr val="bg1"/>
                </a:solidFill>
              </a:rPr>
              <a:t>Strong Electric Fields Tune the Stability of 	Ionic Defects in Oxides</a:t>
            </a:r>
            <a:endParaRPr lang="en-US" sz="1800" b="1" dirty="0">
              <a:solidFill>
                <a:schemeClr val="bg1"/>
              </a:solidFill>
            </a:endParaRPr>
          </a:p>
        </p:txBody>
      </p:sp>
      <p:sp>
        <p:nvSpPr>
          <p:cNvPr id="17" name="Rectangle 16"/>
          <p:cNvSpPr/>
          <p:nvPr/>
        </p:nvSpPr>
        <p:spPr>
          <a:xfrm>
            <a:off x="3419133" y="6251595"/>
            <a:ext cx="5483197" cy="430887"/>
          </a:xfrm>
          <a:prstGeom prst="rect">
            <a:avLst/>
          </a:prstGeom>
        </p:spPr>
        <p:txBody>
          <a:bodyPr wrap="square">
            <a:spAutoFit/>
          </a:bodyPr>
          <a:lstStyle/>
          <a:p>
            <a:r>
              <a:rPr lang="en-US" sz="1100" dirty="0" smtClean="0">
                <a:latin typeface="Arial" panose="020B0604020202020204" pitchFamily="34" charset="0"/>
                <a:cs typeface="Arial" panose="020B0604020202020204" pitchFamily="34" charset="0"/>
              </a:rPr>
              <a:t>Youssef</a:t>
            </a:r>
            <a:r>
              <a:rPr lang="en-US" sz="1100" dirty="0">
                <a:latin typeface="Arial" panose="020B0604020202020204" pitchFamily="34" charset="0"/>
                <a:cs typeface="Arial" panose="020B0604020202020204" pitchFamily="34" charset="0"/>
              </a:rPr>
              <a:t>, M., </a:t>
            </a:r>
            <a:r>
              <a:rPr lang="en-US" sz="1100" b="1" dirty="0" smtClean="0">
                <a:latin typeface="Arial" panose="020B0604020202020204" pitchFamily="34" charset="0"/>
                <a:cs typeface="Arial" panose="020B0604020202020204" pitchFamily="34" charset="0"/>
              </a:rPr>
              <a:t>Van </a:t>
            </a:r>
            <a:r>
              <a:rPr lang="en-US" sz="1100" b="1" dirty="0">
                <a:latin typeface="Arial" panose="020B0604020202020204" pitchFamily="34" charset="0"/>
                <a:cs typeface="Arial" panose="020B0604020202020204" pitchFamily="34" charset="0"/>
              </a:rPr>
              <a:t>Vliet</a:t>
            </a:r>
            <a:r>
              <a:rPr lang="en-US" sz="1100" dirty="0">
                <a:latin typeface="Arial" panose="020B0604020202020204" pitchFamily="34" charset="0"/>
                <a:cs typeface="Arial" panose="020B0604020202020204" pitchFamily="34" charset="0"/>
              </a:rPr>
              <a:t>, </a:t>
            </a:r>
            <a:r>
              <a:rPr lang="en-US" sz="1100" dirty="0" smtClean="0">
                <a:latin typeface="Arial" panose="020B0604020202020204" pitchFamily="34" charset="0"/>
                <a:cs typeface="Arial" panose="020B0604020202020204" pitchFamily="34" charset="0"/>
              </a:rPr>
              <a:t>K.J. and </a:t>
            </a:r>
            <a:r>
              <a:rPr lang="en-US" sz="1100" b="1" dirty="0" smtClean="0">
                <a:latin typeface="Arial" panose="020B0604020202020204" pitchFamily="34" charset="0"/>
                <a:cs typeface="Arial" panose="020B0604020202020204" pitchFamily="34" charset="0"/>
              </a:rPr>
              <a:t>Yildiz</a:t>
            </a:r>
            <a:r>
              <a:rPr lang="en-US" sz="1100" dirty="0">
                <a:latin typeface="Arial" panose="020B0604020202020204" pitchFamily="34" charset="0"/>
                <a:cs typeface="Arial" panose="020B0604020202020204" pitchFamily="34" charset="0"/>
              </a:rPr>
              <a:t>, </a:t>
            </a:r>
            <a:r>
              <a:rPr lang="en-US" sz="1100" dirty="0" smtClean="0">
                <a:latin typeface="Arial" panose="020B0604020202020204" pitchFamily="34" charset="0"/>
                <a:cs typeface="Arial" panose="020B0604020202020204" pitchFamily="34" charset="0"/>
              </a:rPr>
              <a:t>B. </a:t>
            </a:r>
            <a:r>
              <a:rPr lang="en-US" sz="1100" dirty="0">
                <a:latin typeface="Arial" panose="020B0604020202020204" pitchFamily="34" charset="0"/>
                <a:cs typeface="Arial" panose="020B0604020202020204" pitchFamily="34" charset="0"/>
              </a:rPr>
              <a:t>“Polarizing oxygen vacancies in insulating metal oxides </a:t>
            </a:r>
            <a:r>
              <a:rPr lang="en-US" sz="1100" dirty="0" smtClean="0">
                <a:latin typeface="Arial" panose="020B0604020202020204" pitchFamily="34" charset="0"/>
                <a:cs typeface="Arial" panose="020B0604020202020204" pitchFamily="34" charset="0"/>
              </a:rPr>
              <a:t>under </a:t>
            </a:r>
            <a:r>
              <a:rPr lang="en-US" sz="1100" dirty="0">
                <a:latin typeface="Arial" panose="020B0604020202020204" pitchFamily="34" charset="0"/>
                <a:cs typeface="Arial" panose="020B0604020202020204" pitchFamily="34" charset="0"/>
              </a:rPr>
              <a:t>high electric </a:t>
            </a:r>
            <a:r>
              <a:rPr lang="en-US" sz="1100" dirty="0" smtClean="0">
                <a:latin typeface="Arial" panose="020B0604020202020204" pitchFamily="34" charset="0"/>
                <a:cs typeface="Arial" panose="020B0604020202020204" pitchFamily="34" charset="0"/>
              </a:rPr>
              <a:t>field.” </a:t>
            </a:r>
            <a:r>
              <a:rPr lang="en-US" sz="1100" i="1" dirty="0" smtClean="0">
                <a:latin typeface="Arial" panose="020B0604020202020204" pitchFamily="34" charset="0"/>
                <a:cs typeface="Arial" panose="020B0604020202020204" pitchFamily="34" charset="0"/>
              </a:rPr>
              <a:t>Physical Review Letters, </a:t>
            </a:r>
            <a:r>
              <a:rPr lang="en-US" sz="1100" dirty="0">
                <a:latin typeface="Arial" panose="020B0604020202020204" pitchFamily="34" charset="0"/>
                <a:cs typeface="Arial" panose="020B0604020202020204" pitchFamily="34" charset="0"/>
              </a:rPr>
              <a:t>119, 126002, 2017</a:t>
            </a:r>
            <a:r>
              <a:rPr lang="en-US" sz="1100" dirty="0" smtClean="0">
                <a:latin typeface="Arial" panose="020B0604020202020204" pitchFamily="34" charset="0"/>
                <a:cs typeface="Arial" panose="020B0604020202020204" pitchFamily="34" charset="0"/>
              </a:rPr>
              <a:t>.</a:t>
            </a:r>
            <a:endParaRPr lang="en-US" sz="1100" dirty="0">
              <a:latin typeface="Arial" panose="020B0604020202020204" pitchFamily="34" charset="0"/>
              <a:cs typeface="Arial" panose="020B0604020202020204" pitchFamily="34" charset="0"/>
            </a:endParaRPr>
          </a:p>
        </p:txBody>
      </p:sp>
      <p:sp>
        <p:nvSpPr>
          <p:cNvPr id="20" name="Text Box 14"/>
          <p:cNvSpPr txBox="1">
            <a:spLocks noChangeArrowheads="1"/>
          </p:cNvSpPr>
          <p:nvPr/>
        </p:nvSpPr>
        <p:spPr bwMode="auto">
          <a:xfrm>
            <a:off x="4560153" y="2768918"/>
            <a:ext cx="418379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100" b="1" dirty="0" smtClean="0">
                <a:latin typeface="Arial" panose="020B0604020202020204" pitchFamily="34" charset="0"/>
                <a:cs typeface="Arial" panose="020B0604020202020204" pitchFamily="34" charset="0"/>
              </a:rPr>
              <a:t>Figure 2. </a:t>
            </a:r>
            <a:r>
              <a:rPr lang="en-US" sz="1100" dirty="0" smtClean="0">
                <a:latin typeface="Arial" panose="020B0604020202020204" pitchFamily="34" charset="0"/>
                <a:cs typeface="Arial" panose="020B0604020202020204" pitchFamily="34" charset="0"/>
              </a:rPr>
              <a:t>A resistive switching memory, a type </a:t>
            </a:r>
            <a:r>
              <a:rPr lang="en-US" sz="1100" dirty="0" err="1" smtClean="0">
                <a:latin typeface="Arial" panose="020B0604020202020204" pitchFamily="34" charset="0"/>
                <a:cs typeface="Arial" panose="020B0604020202020204" pitchFamily="34" charset="0"/>
              </a:rPr>
              <a:t>memristor</a:t>
            </a:r>
            <a:r>
              <a:rPr lang="en-US" sz="1100" dirty="0" smtClean="0">
                <a:latin typeface="Arial" panose="020B0604020202020204" pitchFamily="34" charset="0"/>
                <a:cs typeface="Arial" panose="020B0604020202020204" pitchFamily="34" charset="0"/>
              </a:rPr>
              <a:t>; oxygen </a:t>
            </a:r>
            <a:r>
              <a:rPr lang="en-US" sz="1100" dirty="0">
                <a:latin typeface="Arial" panose="020B0604020202020204" pitchFamily="34" charset="0"/>
                <a:cs typeface="Arial" panose="020B0604020202020204" pitchFamily="34" charset="0"/>
              </a:rPr>
              <a:t>vacancies generated through redox </a:t>
            </a:r>
            <a:r>
              <a:rPr lang="en-US" sz="1100" dirty="0" smtClean="0">
                <a:latin typeface="Arial" panose="020B0604020202020204" pitchFamily="34" charset="0"/>
                <a:cs typeface="Arial" panose="020B0604020202020204" pitchFamily="34" charset="0"/>
              </a:rPr>
              <a:t>mechanism under high electric fields, high </a:t>
            </a:r>
            <a:r>
              <a:rPr lang="en-US" sz="1100" dirty="0">
                <a:latin typeface="Arial" panose="020B0604020202020204" pitchFamily="34" charset="0"/>
                <a:cs typeface="Arial" panose="020B0604020202020204" pitchFamily="34" charset="0"/>
              </a:rPr>
              <a:t>n-type </a:t>
            </a:r>
            <a:r>
              <a:rPr lang="en-US" sz="1100" dirty="0" smtClean="0">
                <a:latin typeface="Arial" panose="020B0604020202020204" pitchFamily="34" charset="0"/>
                <a:cs typeface="Arial" panose="020B0604020202020204" pitchFamily="34" charset="0"/>
              </a:rPr>
              <a:t>electronic conduction </a:t>
            </a:r>
            <a:r>
              <a:rPr lang="en-US" sz="1100" dirty="0">
                <a:latin typeface="Arial" panose="020B0604020202020204" pitchFamily="34" charset="0"/>
                <a:cs typeface="Arial" panose="020B0604020202020204" pitchFamily="34" charset="0"/>
              </a:rPr>
              <a:t>localized near oxygen vacancy </a:t>
            </a:r>
            <a:r>
              <a:rPr lang="en-US" sz="1100" dirty="0" smtClean="0">
                <a:latin typeface="Arial" panose="020B0604020202020204" pitchFamily="34" charset="0"/>
                <a:cs typeface="Arial" panose="020B0604020202020204" pitchFamily="34" charset="0"/>
              </a:rPr>
              <a:t>filaments</a:t>
            </a:r>
            <a:endParaRPr lang="en-US" sz="1100" dirty="0">
              <a:latin typeface="Arial" panose="020B0604020202020204" pitchFamily="34" charset="0"/>
              <a:cs typeface="Arial" panose="020B0604020202020204" pitchFamily="34" charset="0"/>
            </a:endParaRPr>
          </a:p>
        </p:txBody>
      </p:sp>
      <p:pic>
        <p:nvPicPr>
          <p:cNvPr id="21" name="Picture 20" descr="A cushioned rectangle with a light blue border indicating electrolytes contains three rows of color that fill the inside of the rectangle: The bottom row, a dark blue that reads “cathode”. The middle line, which fills two thirds of the inside of the rectangle, reads “photoelectrode panel”. The top line, which is orange, reads “anode”. Above the rectangle sits an icon of the sun, indicating sunlight, with an arrow pointing to the orange line that reads “anode”. To the left of the rectangle, the word “water” sits above a curved, downward-pointing blue arrow, indicating water entering into the electrolyte. To the bottom, right side of the rectangle, a purple arrow labeled “Hydrogen two gas” curves upward. From the top, right corner of the rectangle a pink arrow labeled “Oxygen two gas” curves upward. " title="A photo-electrochemical solar hydrogen production reactor based on electrode systems similar to flat-plate photovoltaic panels"/>
          <p:cNvPicPr>
            <a:picLocks noChangeAspect="1"/>
          </p:cNvPicPr>
          <p:nvPr/>
        </p:nvPicPr>
        <p:blipFill rotWithShape="1">
          <a:blip r:embed="rId2">
            <a:extLst>
              <a:ext uri="{28A0092B-C50C-407E-A947-70E740481C1C}">
                <a14:useLocalDpi xmlns:a14="http://schemas.microsoft.com/office/drawing/2010/main" val="0"/>
              </a:ext>
            </a:extLst>
          </a:blip>
          <a:srcRect l="9862" b="47828"/>
          <a:stretch/>
        </p:blipFill>
        <p:spPr>
          <a:xfrm>
            <a:off x="4693107" y="4510803"/>
            <a:ext cx="2045111" cy="1514061"/>
          </a:xfrm>
          <a:prstGeom prst="rect">
            <a:avLst/>
          </a:prstGeom>
        </p:spPr>
      </p:pic>
      <p:pic>
        <p:nvPicPr>
          <p:cNvPr id="22" name="Picture 21" descr="Figure 1 top image:&#10;Three schematic figures sit side by side, each depicting a metal oxide layer between two electrodes used to apply a voltage.  The oxide layer is represented by a blue cube inserted between two gold rectangles, each overextending the cube by a quarter of their width in opposing directions: The bottom rectangle overextending to the left, the top rectangle overextending to the right, together forming a Z like shape. &#10;&#10;From left to right, figure left: Labeled “High resistance”, the bottom  rectangle reads “Ground”; the center blue cube reads in white print “Metal Oxide”, and the top rectangle reads in red print “Low plus voltage”; the central figure, labeled, reads in red print within the top rectangle “Low plus voltage”. The words “Metal Oxide” read in white print within the blue cube of this figure. The center figure, labeled “Switching”, the bottom rectangle reads “Ground”; the center blue cube displays in white print three repetitions of “O two minus” with white arrows pointing to the top of the cube. The top rectangle reads in red print “High plus voltage”. The right figure, labeled “Low resistance”, the bottom rectangle reads “Ground”; the center blue cube displays interspersed yellow circles, indicating oxygen vacancy, throughout the body of the cube. Assembling closely together into a long line from the top to the bottom of the cube, the yellow circles form a squiggly line. The top rectangle reads in red print “High plus voltage”. Two black arrows, each accompanied by a black O, pointing upward rise from the blue cube into the top, gold rectangle. &#10;"/>
          <p:cNvPicPr>
            <a:picLocks noChangeAspect="1"/>
          </p:cNvPicPr>
          <p:nvPr/>
        </p:nvPicPr>
        <p:blipFill>
          <a:blip r:embed="rId3"/>
          <a:stretch>
            <a:fillRect/>
          </a:stretch>
        </p:blipFill>
        <p:spPr>
          <a:xfrm>
            <a:off x="4667740" y="1700194"/>
            <a:ext cx="4013725" cy="1158129"/>
          </a:xfrm>
          <a:prstGeom prst="rect">
            <a:avLst/>
          </a:prstGeom>
        </p:spPr>
      </p:pic>
      <p:sp>
        <p:nvSpPr>
          <p:cNvPr id="24" name="Text Box 14"/>
          <p:cNvSpPr txBox="1">
            <a:spLocks noChangeArrowheads="1"/>
          </p:cNvSpPr>
          <p:nvPr/>
        </p:nvSpPr>
        <p:spPr bwMode="auto">
          <a:xfrm>
            <a:off x="4591104" y="3786780"/>
            <a:ext cx="4210781"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100" b="1" dirty="0" smtClean="0">
                <a:latin typeface="Arial" panose="020B0604020202020204" pitchFamily="34" charset="0"/>
                <a:cs typeface="Arial" panose="020B0604020202020204" pitchFamily="34" charset="0"/>
              </a:rPr>
              <a:t>Figure 3. </a:t>
            </a:r>
            <a:r>
              <a:rPr lang="en-US" sz="1100" dirty="0"/>
              <a:t>A </a:t>
            </a:r>
            <a:r>
              <a:rPr lang="en-US" sz="1100" dirty="0" smtClean="0"/>
              <a:t>photo-electro-chemical </a:t>
            </a:r>
            <a:r>
              <a:rPr lang="en-US" sz="1100" dirty="0"/>
              <a:t>solar hydrogen production </a:t>
            </a:r>
            <a:r>
              <a:rPr lang="en-US" sz="1100" dirty="0" smtClean="0"/>
              <a:t>reactor based on electrode </a:t>
            </a:r>
            <a:r>
              <a:rPr lang="en-US" sz="1100" dirty="0"/>
              <a:t>systems similar to flat-</a:t>
            </a:r>
            <a:r>
              <a:rPr lang="en-US" sz="1100" dirty="0" smtClean="0"/>
              <a:t>plate photovoltaic </a:t>
            </a:r>
            <a:r>
              <a:rPr lang="en-US" sz="1100" dirty="0" err="1" smtClean="0"/>
              <a:t>panelshttps</a:t>
            </a:r>
            <a:r>
              <a:rPr lang="en-US" sz="1100" dirty="0" smtClean="0"/>
              <a:t>://energy.gov/eere/fuelcells/hydrogen-</a:t>
            </a:r>
            <a:r>
              <a:rPr lang="en-US" sz="1100" dirty="0">
                <a:latin typeface="Arial"/>
                <a:cs typeface="Arial"/>
              </a:rPr>
              <a:t>production-photoelectrochemical-water-splitting)</a:t>
            </a:r>
            <a:r>
              <a:rPr lang="en-US" sz="1100" dirty="0" smtClean="0">
                <a:latin typeface="Arial"/>
                <a:cs typeface="Arial"/>
              </a:rPr>
              <a:t>. </a:t>
            </a:r>
            <a:r>
              <a:rPr lang="en-US" sz="1100" dirty="0">
                <a:latin typeface="Arial"/>
                <a:cs typeface="Arial"/>
              </a:rPr>
              <a:t>Technologies</a:t>
            </a:r>
          </a:p>
          <a:p>
            <a:pPr eaLnBrk="1" hangingPunct="1"/>
            <a:endParaRPr lang="en-US" sz="1100" dirty="0" smtClean="0">
              <a:latin typeface="Arial" panose="020B0604020202020204" pitchFamily="34" charset="0"/>
              <a:cs typeface="Arial" panose="020B0604020202020204" pitchFamily="34" charset="0"/>
            </a:endParaRPr>
          </a:p>
        </p:txBody>
      </p:sp>
      <p:sp>
        <p:nvSpPr>
          <p:cNvPr id="25" name="Rectangle 24"/>
          <p:cNvSpPr/>
          <p:nvPr/>
        </p:nvSpPr>
        <p:spPr>
          <a:xfrm>
            <a:off x="6727270" y="4454493"/>
            <a:ext cx="1954195" cy="1446550"/>
          </a:xfrm>
          <a:prstGeom prst="rect">
            <a:avLst/>
          </a:prstGeom>
        </p:spPr>
        <p:txBody>
          <a:bodyPr wrap="square">
            <a:spAutoFit/>
          </a:bodyPr>
          <a:lstStyle/>
          <a:p>
            <a:r>
              <a:rPr lang="en-US" sz="1100" dirty="0" smtClean="0">
                <a:latin typeface="Arial"/>
                <a:cs typeface="Arial"/>
              </a:rPr>
              <a:t>that utilize large electric fields include </a:t>
            </a:r>
            <a:r>
              <a:rPr lang="en-US" sz="1100" dirty="0" err="1" smtClean="0">
                <a:latin typeface="Arial"/>
                <a:cs typeface="Arial"/>
              </a:rPr>
              <a:t>memristive</a:t>
            </a:r>
            <a:r>
              <a:rPr lang="en-US" sz="1100" dirty="0" smtClean="0">
                <a:latin typeface="Arial"/>
                <a:cs typeface="Arial"/>
              </a:rPr>
              <a:t> memories and logic, photo-electro-chemical hydrogen production devices, </a:t>
            </a:r>
            <a:r>
              <a:rPr lang="en-US" sz="1100" dirty="0" err="1" smtClean="0">
                <a:latin typeface="Arial"/>
                <a:cs typeface="Arial"/>
              </a:rPr>
              <a:t>electrocaloric</a:t>
            </a:r>
            <a:r>
              <a:rPr lang="en-US" sz="1100" dirty="0" smtClean="0">
                <a:latin typeface="Arial"/>
                <a:cs typeface="Arial"/>
              </a:rPr>
              <a:t> refrigeration, and field assisted sintering of ceramics.</a:t>
            </a:r>
            <a:endParaRPr lang="en-US" sz="1100" dirty="0">
              <a:latin typeface="Arial"/>
              <a:cs typeface="Arial"/>
            </a:endParaRPr>
          </a:p>
        </p:txBody>
      </p:sp>
      <p:sp>
        <p:nvSpPr>
          <p:cNvPr id="14" name="Rectangle 13"/>
          <p:cNvSpPr/>
          <p:nvPr/>
        </p:nvSpPr>
        <p:spPr>
          <a:xfrm>
            <a:off x="4371035" y="1014660"/>
            <a:ext cx="4692577" cy="461665"/>
          </a:xfrm>
          <a:prstGeom prst="rect">
            <a:avLst/>
          </a:prstGeom>
        </p:spPr>
        <p:txBody>
          <a:bodyPr wrap="square" anchor="ctr">
            <a:spAutoFit/>
          </a:bodyPr>
          <a:lstStyle/>
          <a:p>
            <a:r>
              <a:rPr lang="en-US" sz="1200" b="1" dirty="0" smtClean="0">
                <a:solidFill>
                  <a:schemeClr val="bg1"/>
                </a:solidFill>
              </a:rPr>
              <a:t>Bilge </a:t>
            </a:r>
            <a:r>
              <a:rPr lang="en-US" sz="1200" b="1" dirty="0" err="1" smtClean="0">
                <a:solidFill>
                  <a:schemeClr val="bg1"/>
                </a:solidFill>
              </a:rPr>
              <a:t>Yildiz</a:t>
            </a:r>
            <a:r>
              <a:rPr lang="en-US" sz="1200" b="1" dirty="0" smtClean="0">
                <a:solidFill>
                  <a:schemeClr val="bg1"/>
                </a:solidFill>
              </a:rPr>
              <a:t> and </a:t>
            </a:r>
            <a:r>
              <a:rPr lang="en-US" sz="1200" b="1" dirty="0" err="1" smtClean="0">
                <a:solidFill>
                  <a:schemeClr val="bg1"/>
                </a:solidFill>
              </a:rPr>
              <a:t>Krystyn</a:t>
            </a:r>
            <a:r>
              <a:rPr lang="en-US" sz="1200" b="1" dirty="0" smtClean="0">
                <a:solidFill>
                  <a:schemeClr val="bg1"/>
                </a:solidFill>
              </a:rPr>
              <a:t> Van </a:t>
            </a:r>
            <a:r>
              <a:rPr lang="en-US" sz="1200" b="1" dirty="0" err="1" smtClean="0">
                <a:solidFill>
                  <a:schemeClr val="bg1"/>
                </a:solidFill>
              </a:rPr>
              <a:t>Vliet</a:t>
            </a:r>
            <a:endParaRPr lang="en-US" sz="1200" b="1" dirty="0" smtClean="0">
              <a:solidFill>
                <a:schemeClr val="bg1"/>
              </a:solidFill>
            </a:endParaRPr>
          </a:p>
          <a:p>
            <a:r>
              <a:rPr lang="en-US" sz="1200" b="1" dirty="0" smtClean="0">
                <a:solidFill>
                  <a:schemeClr val="bg1"/>
                </a:solidFill>
              </a:rPr>
              <a:t>Massachusetts Institute of Technology</a:t>
            </a:r>
            <a:endParaRPr lang="en-US" sz="1200" b="1" dirty="0">
              <a:solidFill>
                <a:schemeClr val="bg1"/>
              </a:solidFill>
            </a:endParaRPr>
          </a:p>
        </p:txBody>
      </p:sp>
    </p:spTree>
    <p:extLst>
      <p:ext uri="{BB962C8B-B14F-4D97-AF65-F5344CB8AC3E}">
        <p14:creationId xmlns:p14="http://schemas.microsoft.com/office/powerpoint/2010/main" val="738467590"/>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12419</TotalTime>
  <Words>595</Words>
  <Application>Microsoft Macintosh PowerPoint</Application>
  <PresentationFormat>On-screen Show (4:3)</PresentationFormat>
  <Paragraphs>25</Paragraphs>
  <Slides>2</Slides>
  <Notes>0</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Breeze</vt:lpstr>
      <vt:lpstr>IRG-III Strong Electric Fields Tune the Stability of  Ionic Defects in Oxides</vt:lpstr>
      <vt:lpstr>IRG-III Strong Electric Fields Tune the Stability of  Ionic Defects in Oxides</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rob</dc:creator>
  <cp:keywords/>
  <dc:description/>
  <cp:lastModifiedBy>Gina Franzetta</cp:lastModifiedBy>
  <cp:revision>91</cp:revision>
  <cp:lastPrinted>2018-04-23T16:52:47Z</cp:lastPrinted>
  <dcterms:created xsi:type="dcterms:W3CDTF">2016-07-19T18:16:54Z</dcterms:created>
  <dcterms:modified xsi:type="dcterms:W3CDTF">2018-04-26T16:21:36Z</dcterms:modified>
  <cp:category/>
</cp:coreProperties>
</file>