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custDataLst>
    <p:tags r:id="rId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3E0AA-8618-40DA-ACA8-5F197505964C}" v="695" dt="2023-12-20T15:48:36.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87742" autoAdjust="0"/>
  </p:normalViewPr>
  <p:slideViewPr>
    <p:cSldViewPr snapToGrid="0" snapToObjects="1">
      <p:cViewPr varScale="1">
        <p:scale>
          <a:sx n="73" d="100"/>
          <a:sy n="73" d="100"/>
        </p:scale>
        <p:origin x="1186" y="67"/>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tags" Target="tags/tag1.xml"/><Relationship Id="rId10" Type="http://schemas.microsoft.com/office/2016/11/relationships/changesInfo" Target="changesInfos/changesInfo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ory, Gwendolyn" userId="92b70546-bb7d-4d0c-9261-5331b7e051f9" providerId="ADAL" clId="{29B3E0AA-8618-40DA-ACA8-5F197505964C}"/>
    <pc:docChg chg="undo custSel modSld">
      <pc:chgData name="Gregory, Gwendolyn" userId="92b70546-bb7d-4d0c-9261-5331b7e051f9" providerId="ADAL" clId="{29B3E0AA-8618-40DA-ACA8-5F197505964C}" dt="2024-01-02T17:45:18.847" v="4334" actId="20577"/>
      <pc:docMkLst>
        <pc:docMk/>
      </pc:docMkLst>
      <pc:sldChg chg="addSp delSp modSp mod modNotesTx">
        <pc:chgData name="Gregory, Gwendolyn" userId="92b70546-bb7d-4d0c-9261-5331b7e051f9" providerId="ADAL" clId="{29B3E0AA-8618-40DA-ACA8-5F197505964C}" dt="2024-01-02T17:45:18.847" v="4334" actId="20577"/>
        <pc:sldMkLst>
          <pc:docMk/>
          <pc:sldMk cId="3866026037" sldId="387"/>
        </pc:sldMkLst>
        <pc:spChg chg="mod">
          <ac:chgData name="Gregory, Gwendolyn" userId="92b70546-bb7d-4d0c-9261-5331b7e051f9" providerId="ADAL" clId="{29B3E0AA-8618-40DA-ACA8-5F197505964C}" dt="2023-12-18T21:02:35.107" v="2383" actId="20577"/>
          <ac:spMkLst>
            <pc:docMk/>
            <pc:sldMk cId="3866026037" sldId="387"/>
            <ac:spMk id="6" creationId="{6F59F56C-CEF7-F252-EC1B-9B65C3815178}"/>
          </ac:spMkLst>
        </pc:spChg>
        <pc:spChg chg="mod">
          <ac:chgData name="Gregory, Gwendolyn" userId="92b70546-bb7d-4d0c-9261-5331b7e051f9" providerId="ADAL" clId="{29B3E0AA-8618-40DA-ACA8-5F197505964C}" dt="2023-12-20T15:45:32.803" v="3525" actId="1076"/>
          <ac:spMkLst>
            <pc:docMk/>
            <pc:sldMk cId="3866026037" sldId="387"/>
            <ac:spMk id="9" creationId="{7AC7D99B-1EFC-61F2-9703-F085A3591D9E}"/>
          </ac:spMkLst>
        </pc:spChg>
        <pc:spChg chg="mod">
          <ac:chgData name="Gregory, Gwendolyn" userId="92b70546-bb7d-4d0c-9261-5331b7e051f9" providerId="ADAL" clId="{29B3E0AA-8618-40DA-ACA8-5F197505964C}" dt="2023-12-18T18:11:43.580" v="888" actId="1076"/>
          <ac:spMkLst>
            <pc:docMk/>
            <pc:sldMk cId="3866026037" sldId="387"/>
            <ac:spMk id="10" creationId="{A3FA201F-7E38-222E-3666-0F5295187A8C}"/>
          </ac:spMkLst>
        </pc:spChg>
        <pc:spChg chg="mod">
          <ac:chgData name="Gregory, Gwendolyn" userId="92b70546-bb7d-4d0c-9261-5331b7e051f9" providerId="ADAL" clId="{29B3E0AA-8618-40DA-ACA8-5F197505964C}" dt="2023-12-20T14:29:20.140" v="3447" actId="313"/>
          <ac:spMkLst>
            <pc:docMk/>
            <pc:sldMk cId="3866026037" sldId="387"/>
            <ac:spMk id="11" creationId="{497B452A-7E74-750D-1BF9-14450F9B5C39}"/>
          </ac:spMkLst>
        </pc:spChg>
        <pc:spChg chg="del mod">
          <ac:chgData name="Gregory, Gwendolyn" userId="92b70546-bb7d-4d0c-9261-5331b7e051f9" providerId="ADAL" clId="{29B3E0AA-8618-40DA-ACA8-5F197505964C}" dt="2023-12-19T20:36:48.846" v="2447" actId="478"/>
          <ac:spMkLst>
            <pc:docMk/>
            <pc:sldMk cId="3866026037" sldId="387"/>
            <ac:spMk id="12" creationId="{CE6048A3-AEC8-2F76-073A-A6282D051B35}"/>
          </ac:spMkLst>
        </pc:spChg>
        <pc:spChg chg="mod">
          <ac:chgData name="Gregory, Gwendolyn" userId="92b70546-bb7d-4d0c-9261-5331b7e051f9" providerId="ADAL" clId="{29B3E0AA-8618-40DA-ACA8-5F197505964C}" dt="2023-12-20T15:36:00.844" v="3487" actId="14100"/>
          <ac:spMkLst>
            <pc:docMk/>
            <pc:sldMk cId="3866026037" sldId="387"/>
            <ac:spMk id="13" creationId="{42533880-C9A3-31C5-2550-1719D9FB82EC}"/>
          </ac:spMkLst>
        </pc:spChg>
        <pc:spChg chg="add mod">
          <ac:chgData name="Gregory, Gwendolyn" userId="92b70546-bb7d-4d0c-9261-5331b7e051f9" providerId="ADAL" clId="{29B3E0AA-8618-40DA-ACA8-5F197505964C}" dt="2023-12-20T15:36:23.697" v="3490" actId="1076"/>
          <ac:spMkLst>
            <pc:docMk/>
            <pc:sldMk cId="3866026037" sldId="387"/>
            <ac:spMk id="14" creationId="{8A5F5AE8-EC33-7FC2-4EE9-00AE5960A456}"/>
          </ac:spMkLst>
        </pc:spChg>
        <pc:picChg chg="add mod">
          <ac:chgData name="Gregory, Gwendolyn" userId="92b70546-bb7d-4d0c-9261-5331b7e051f9" providerId="ADAL" clId="{29B3E0AA-8618-40DA-ACA8-5F197505964C}" dt="2023-12-20T15:48:30.297" v="3532" actId="555"/>
          <ac:picMkLst>
            <pc:docMk/>
            <pc:sldMk cId="3866026037" sldId="387"/>
            <ac:picMk id="2" creationId="{26C07DAE-94FE-B651-EC61-E50971461F0C}"/>
          </ac:picMkLst>
        </pc:picChg>
        <pc:picChg chg="add del mod">
          <ac:chgData name="Gregory, Gwendolyn" userId="92b70546-bb7d-4d0c-9261-5331b7e051f9" providerId="ADAL" clId="{29B3E0AA-8618-40DA-ACA8-5F197505964C}" dt="2023-12-20T15:42:56.496" v="3515" actId="478"/>
          <ac:picMkLst>
            <pc:docMk/>
            <pc:sldMk cId="3866026037" sldId="387"/>
            <ac:picMk id="3" creationId="{8BDFE971-5AB7-66F9-92E9-8F2FDF490E5D}"/>
          </ac:picMkLst>
        </pc:picChg>
        <pc:picChg chg="add mod">
          <ac:chgData name="Gregory, Gwendolyn" userId="92b70546-bb7d-4d0c-9261-5331b7e051f9" providerId="ADAL" clId="{29B3E0AA-8618-40DA-ACA8-5F197505964C}" dt="2023-12-20T15:47:22.067" v="3528" actId="1076"/>
          <ac:picMkLst>
            <pc:docMk/>
            <pc:sldMk cId="3866026037" sldId="387"/>
            <ac:picMk id="4" creationId="{7FA3AB12-D738-5295-9156-ED559754C3BC}"/>
          </ac:picMkLst>
        </pc:picChg>
        <pc:picChg chg="add del mod">
          <ac:chgData name="Gregory, Gwendolyn" userId="92b70546-bb7d-4d0c-9261-5331b7e051f9" providerId="ADAL" clId="{29B3E0AA-8618-40DA-ACA8-5F197505964C}" dt="2023-12-20T15:47:30.261" v="3529" actId="478"/>
          <ac:picMkLst>
            <pc:docMk/>
            <pc:sldMk cId="3866026037" sldId="387"/>
            <ac:picMk id="5" creationId="{FA93E293-D811-7569-993B-92D413FA84EB}"/>
          </ac:picMkLst>
        </pc:picChg>
        <pc:picChg chg="add del mod modCrop">
          <ac:chgData name="Gregory, Gwendolyn" userId="92b70546-bb7d-4d0c-9261-5331b7e051f9" providerId="ADAL" clId="{29B3E0AA-8618-40DA-ACA8-5F197505964C}" dt="2023-12-18T18:26:37.199" v="923" actId="478"/>
          <ac:picMkLst>
            <pc:docMk/>
            <pc:sldMk cId="3866026037" sldId="387"/>
            <ac:picMk id="8" creationId="{87E285D2-6827-8142-F265-332F4CDDE4F1}"/>
          </ac:picMkLst>
        </pc:picChg>
        <pc:picChg chg="add mod">
          <ac:chgData name="Gregory, Gwendolyn" userId="92b70546-bb7d-4d0c-9261-5331b7e051f9" providerId="ADAL" clId="{29B3E0AA-8618-40DA-ACA8-5F197505964C}" dt="2023-12-20T15:48:36.910" v="3533" actId="166"/>
          <ac:picMkLst>
            <pc:docMk/>
            <pc:sldMk cId="3866026037" sldId="387"/>
            <ac:picMk id="1026" creationId="{9C9DF636-A6A7-D63B-3252-17F19AEC2962}"/>
          </ac:picMkLst>
        </pc:picChg>
        <pc:picChg chg="add del mod">
          <ac:chgData name="Gregory, Gwendolyn" userId="92b70546-bb7d-4d0c-9261-5331b7e051f9" providerId="ADAL" clId="{29B3E0AA-8618-40DA-ACA8-5F197505964C}" dt="2023-12-18T21:01:25.272" v="2122" actId="478"/>
          <ac:picMkLst>
            <pc:docMk/>
            <pc:sldMk cId="3866026037" sldId="387"/>
            <ac:picMk id="1026" creationId="{FCAF8E83-1067-5D31-4B1F-08A7E0FB9849}"/>
          </ac:picMkLst>
        </pc:picChg>
        <pc:picChg chg="add mod">
          <ac:chgData name="Gregory, Gwendolyn" userId="92b70546-bb7d-4d0c-9261-5331b7e051f9" providerId="ADAL" clId="{29B3E0AA-8618-40DA-ACA8-5F197505964C}" dt="2023-12-20T15:48:30.297" v="3532" actId="555"/>
          <ac:picMkLst>
            <pc:docMk/>
            <pc:sldMk cId="3866026037" sldId="387"/>
            <ac:picMk id="1028" creationId="{AA0A89EE-3204-1F85-F400-4CB3F22D720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1/7/2025</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1/7/2025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del.edu/udaily/2024/august/science-technology-engineering-mathematics-outreach-high-schoo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a:solidFill>
                  <a:schemeClr val="tx1"/>
                </a:solidFill>
                <a:latin typeface="+mn-lt"/>
              </a:rPr>
              <a:t>What Has Been Achieved: </a:t>
            </a:r>
            <a:r>
              <a:rPr lang="en-US" sz="1200" b="0" dirty="0">
                <a:solidFill>
                  <a:schemeClr val="tx1"/>
                </a:solidFill>
                <a:latin typeface="+mn-lt"/>
              </a:rPr>
              <a:t>An outreach program led by CHARM brought ten selected students onto the University of Delaware campus to engage in hands-on activities and demonstrations, through partnership with UD STEM departments and industry partners. These high school students participated in seven days of STEM experiences, including lab tours, discussions with students and faculty, and hands-on activities and demonstrations. The program was supported through partnership with UD’s departments of Chemical &amp; Biomolecular Engineering, Materials Science &amp; Engineering, Biological Sciences, Chemistry and Biochemistry, and UD </a:t>
            </a:r>
            <a:r>
              <a:rPr lang="en-US" sz="1200" b="0" dirty="0" err="1">
                <a:solidFill>
                  <a:schemeClr val="tx1"/>
                </a:solidFill>
                <a:latin typeface="+mn-lt"/>
              </a:rPr>
              <a:t>MakerSpace</a:t>
            </a:r>
            <a:r>
              <a:rPr lang="en-US" sz="1200" b="0" dirty="0">
                <a:solidFill>
                  <a:schemeClr val="tx1"/>
                </a:solidFill>
                <a:latin typeface="+mn-lt"/>
              </a:rPr>
              <a:t>, along with industry partners Chemours and Christiana Care Gene Editing Institute. </a:t>
            </a:r>
          </a:p>
          <a:p>
            <a:pPr algn="l"/>
            <a:endParaRPr lang="en-US" sz="1200" b="1" dirty="0">
              <a:solidFill>
                <a:schemeClr val="tx1"/>
              </a:solidFill>
              <a:latin typeface="+mn-lt"/>
            </a:endParaRPr>
          </a:p>
          <a:p>
            <a:pPr algn="l"/>
            <a:r>
              <a:rPr lang="en-US" sz="1200" b="1" dirty="0">
                <a:solidFill>
                  <a:schemeClr val="tx1"/>
                </a:solidFill>
                <a:latin typeface="+mn-lt"/>
              </a:rPr>
              <a:t>Importance of the Achievement: </a:t>
            </a:r>
            <a:r>
              <a:rPr lang="en-US" sz="1200" b="0" i="0" u="none" strike="noStrike" baseline="0" dirty="0">
                <a:latin typeface="ArialMT"/>
              </a:rPr>
              <a:t>Inequitable access to STEM instruction, training, and exposure can result in a lack of awareness of and confidence in academic and career pathways in the STEM field, as well as prevent students from pursuing these pathways. Based on post-program external assessment, this program provided new exposure and experiences that increased students’ confidence in their capacity for STEM, comfortability with and knowledge of collegiate level research and work, and interest in pursing STEM as an academic or career pathway.</a:t>
            </a:r>
          </a:p>
          <a:p>
            <a:pPr algn="l"/>
            <a:endParaRPr lang="en-US" sz="1200" b="0" i="0" u="none" strike="noStrike" baseline="0" dirty="0">
              <a:latin typeface="ArialMT"/>
            </a:endParaRPr>
          </a:p>
          <a:p>
            <a:pPr algn="l"/>
            <a:r>
              <a:rPr lang="en-US" sz="1200" b="1" dirty="0">
                <a:solidFill>
                  <a:schemeClr val="tx1"/>
                </a:solidFill>
                <a:latin typeface="+mn-lt"/>
              </a:rPr>
              <a:t>How is the achievement related to the IRG, and how does it help it achieve its goals? </a:t>
            </a:r>
            <a:r>
              <a:rPr lang="en-US" sz="1200" dirty="0">
                <a:solidFill>
                  <a:schemeClr val="tx1"/>
                </a:solidFill>
                <a:latin typeface="+mn-lt"/>
              </a:rPr>
              <a:t>N/A</a:t>
            </a:r>
          </a:p>
          <a:p>
            <a:pPr algn="l"/>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dirty="0">
                <a:hlinkClick r:id="rId3"/>
              </a:rPr>
              <a:t>https://www.udel.edu/udaily/2024/august/science-technology-engineering-mathematics-outreach-high-school/</a:t>
            </a: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notesSlide" Target="../notesSlides/notesSlide1.xml"/><Relationship Id="rId7" Type="http://schemas.openxmlformats.org/officeDocument/2006/relationships/image" Target="../media/image4.jp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hyperlink" Target="https://www.udel.edu/udaily/2024/august/science-technology-engineering-mathematics-outreach-high-school/" TargetMode="External"/><Relationship Id="rId4" Type="http://schemas.openxmlformats.org/officeDocument/2006/relationships/hyperlink" Target="https://mrsec.udel.edu/2024/08/16/forging-stems-next-generation/" TargetMode="External"/><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8199454" cy="56671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FORGES: Foundations of Outreach for Recruitment of Great Engineers &amp; Scientists</a:t>
            </a:r>
          </a:p>
        </p:txBody>
      </p:sp>
      <p:sp>
        <p:nvSpPr>
          <p:cNvPr id="9" name="TextBox 8">
            <a:extLst>
              <a:ext uri="{FF2B5EF4-FFF2-40B4-BE49-F238E27FC236}">
                <a16:creationId xmlns:a16="http://schemas.microsoft.com/office/drawing/2014/main" id="{7AC7D99B-1EFC-61F2-9703-F085A3591D9E}"/>
              </a:ext>
            </a:extLst>
          </p:cNvPr>
          <p:cNvSpPr txBox="1"/>
          <p:nvPr/>
        </p:nvSpPr>
        <p:spPr>
          <a:xfrm>
            <a:off x="0" y="200554"/>
            <a:ext cx="3131447" cy="523220"/>
          </a:xfrm>
          <a:prstGeom prst="rect">
            <a:avLst/>
          </a:prstGeom>
          <a:noFill/>
        </p:spPr>
        <p:txBody>
          <a:bodyPr wrap="square" rtlCol="0">
            <a:spAutoFit/>
          </a:bodyPr>
          <a:lstStyle/>
          <a:p>
            <a:r>
              <a:rPr lang="en-US" sz="1400" b="1" i="1" dirty="0">
                <a:latin typeface="Arial" panose="020B0604020202020204" pitchFamily="34" charset="0"/>
                <a:cs typeface="Arial" panose="020B0604020202020204" pitchFamily="34" charset="0"/>
              </a:rPr>
              <a:t>University of Delaware </a:t>
            </a:r>
            <a:r>
              <a:rPr lang="en-US" sz="1400" b="1" dirty="0">
                <a:latin typeface="Arial" panose="020B0604020202020204" pitchFamily="34" charset="0"/>
                <a:cs typeface="Arial" panose="020B0604020202020204" pitchFamily="34" charset="0"/>
              </a:rPr>
              <a:t>MRSEC </a:t>
            </a:r>
          </a:p>
          <a:p>
            <a:r>
              <a:rPr lang="en-US" sz="1400" b="1" dirty="0">
                <a:latin typeface="Arial" panose="020B0604020202020204" pitchFamily="34" charset="0"/>
                <a:cs typeface="Arial" panose="020B0604020202020204" pitchFamily="34" charset="0"/>
              </a:rPr>
              <a:t>DMR-2011824</a:t>
            </a:r>
            <a:endParaRPr lang="en-US" sz="16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3FA201F-7E38-222E-3666-0F5295187A8C}"/>
              </a:ext>
            </a:extLst>
          </p:cNvPr>
          <p:cNvSpPr txBox="1"/>
          <p:nvPr/>
        </p:nvSpPr>
        <p:spPr>
          <a:xfrm>
            <a:off x="5118399" y="781712"/>
            <a:ext cx="6617581" cy="523220"/>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Gwen Gregory, Allie Landry, Joseph </a:t>
            </a:r>
            <a:r>
              <a:rPr lang="en-US" sz="1400" b="1" dirty="0" err="1">
                <a:latin typeface="Arial" panose="020B0604020202020204" pitchFamily="34" charset="0"/>
                <a:cs typeface="Arial" panose="020B0604020202020204" pitchFamily="34" charset="0"/>
              </a:rPr>
              <a:t>Madanat</a:t>
            </a:r>
            <a:r>
              <a:rPr lang="en-US" sz="1400" b="1" dirty="0">
                <a:latin typeface="Arial" panose="020B0604020202020204" pitchFamily="34" charset="0"/>
                <a:cs typeface="Arial" panose="020B0604020202020204" pitchFamily="34" charset="0"/>
              </a:rPr>
              <a:t>, April </a:t>
            </a:r>
            <a:r>
              <a:rPr lang="en-US" sz="1400" b="1" dirty="0" err="1">
                <a:latin typeface="Arial" panose="020B0604020202020204" pitchFamily="34" charset="0"/>
                <a:cs typeface="Arial" panose="020B0604020202020204" pitchFamily="34" charset="0"/>
              </a:rPr>
              <a:t>Kloxin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LaShanda</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Korley</a:t>
            </a:r>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University of Delaware</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121187" y="1291109"/>
            <a:ext cx="7309696"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STEM exposure &amp; experience summer program for high schoolers</a:t>
            </a:r>
            <a:endParaRPr lang="en-US" sz="1400" dirty="0"/>
          </a:p>
          <a:p>
            <a:pPr marL="285750" indent="-285750" eaLnBrk="1" hangingPunct="1">
              <a:buFont typeface="Arial" panose="020B0604020202020204" pitchFamily="34" charset="0"/>
              <a:buChar char="•"/>
            </a:pPr>
            <a:r>
              <a:rPr lang="en-US" sz="1300" dirty="0"/>
              <a:t>CHARM partnered with academic departments and local industry at the University of Delaware to provide experiential exposure to STEM fields, collegiate lab settings, and industry settings and equipment to students historically underrepresented in STEM. Students visited one department or industry partner for one day per week, for 7 weeks.</a:t>
            </a:r>
          </a:p>
          <a:p>
            <a:pPr marL="285750" indent="-285750" eaLnBrk="1" hangingPunct="1">
              <a:buFont typeface="Arial" panose="020B0604020202020204" pitchFamily="34" charset="0"/>
              <a:buChar char="•"/>
            </a:pPr>
            <a:endParaRPr lang="en-US" sz="1300" dirty="0"/>
          </a:p>
          <a:p>
            <a:pPr marL="285750" indent="-285750" eaLnBrk="1" hangingPunct="1">
              <a:buFont typeface="Arial" panose="020B0604020202020204" pitchFamily="34" charset="0"/>
              <a:buChar char="•"/>
            </a:pPr>
            <a:r>
              <a:rPr lang="en-US" sz="1300" dirty="0"/>
              <a:t>Participants engaged in a variety of hands-on activities, including:</a:t>
            </a:r>
          </a:p>
          <a:p>
            <a:pPr marL="1028700" lvl="1" eaLnBrk="1" hangingPunct="1">
              <a:buFont typeface="Arial" panose="020B0604020202020204" pitchFamily="34" charset="0"/>
              <a:buChar char="•"/>
            </a:pPr>
            <a:r>
              <a:rPr lang="en-US" sz="1300" dirty="0"/>
              <a:t>Tested tensile strength of different materials in Materials Science &amp; Engineering</a:t>
            </a:r>
          </a:p>
          <a:p>
            <a:pPr marL="1028700" lvl="1" eaLnBrk="1" hangingPunct="1">
              <a:buFont typeface="Arial" panose="020B0604020202020204" pitchFamily="34" charset="0"/>
              <a:buChar char="•"/>
            </a:pPr>
            <a:r>
              <a:rPr lang="en-US" sz="1300" dirty="0"/>
              <a:t>Used industrial equipment &amp; observation to identify a mystery polymer at Chemours</a:t>
            </a:r>
          </a:p>
          <a:p>
            <a:pPr marL="1028700" lvl="1" eaLnBrk="1" hangingPunct="1">
              <a:buFont typeface="Arial" panose="020B0604020202020204" pitchFamily="34" charset="0"/>
              <a:buChar char="•"/>
            </a:pPr>
            <a:r>
              <a:rPr lang="en-US" sz="1300" dirty="0"/>
              <a:t>Used electrolysis to brass plate a penny in Chemistry &amp; Biochemistry</a:t>
            </a:r>
          </a:p>
          <a:p>
            <a:pPr marL="1028700" lvl="1" eaLnBrk="1" hangingPunct="1">
              <a:buFont typeface="Arial" panose="020B0604020202020204" pitchFamily="34" charset="0"/>
              <a:buChar char="•"/>
            </a:pPr>
            <a:r>
              <a:rPr lang="en-US" sz="1300" dirty="0"/>
              <a:t>Edited genes using CRISPR in the Christiana Care Gene Editing Institute</a:t>
            </a:r>
          </a:p>
          <a:p>
            <a:pPr marL="1028700" lvl="1" eaLnBrk="1" hangingPunct="1">
              <a:buFont typeface="Arial" panose="020B0604020202020204" pitchFamily="34" charset="0"/>
              <a:buChar char="•"/>
            </a:pPr>
            <a:r>
              <a:rPr lang="en-US" sz="1300" dirty="0"/>
              <a:t>Conducted a mock ELISA to detect illness in Chemical &amp; Biomolecular Engineering</a:t>
            </a:r>
          </a:p>
          <a:p>
            <a:pPr marL="1028700" lvl="1" eaLnBrk="1" hangingPunct="1">
              <a:buFont typeface="Arial" panose="020B0604020202020204" pitchFamily="34" charset="0"/>
              <a:buChar char="•"/>
            </a:pPr>
            <a:r>
              <a:rPr lang="en-US" sz="1300" dirty="0"/>
              <a:t>Separated and observed gametes of sea urchins in Biological Sciences</a:t>
            </a:r>
          </a:p>
          <a:p>
            <a:pPr marL="1028700" lvl="1" eaLnBrk="1" hangingPunct="1">
              <a:buFont typeface="Arial" panose="020B0604020202020204" pitchFamily="34" charset="0"/>
              <a:buChar char="•"/>
            </a:pPr>
            <a:r>
              <a:rPr lang="en-US" sz="1300" dirty="0"/>
              <a:t>Used computers and laser cutters to make keychains in the UD Makerspace</a:t>
            </a:r>
          </a:p>
          <a:p>
            <a:pPr lvl="1" indent="0" eaLnBrk="1" hangingPunct="1"/>
            <a:endParaRPr lang="en-US" sz="1300" dirty="0"/>
          </a:p>
          <a:p>
            <a:pPr marL="285750" indent="-285750" eaLnBrk="1" hangingPunct="1">
              <a:buFont typeface="Arial" panose="020B0604020202020204" pitchFamily="34" charset="0"/>
              <a:buChar char="•"/>
            </a:pPr>
            <a:r>
              <a:rPr lang="en-US" sz="1300" dirty="0"/>
              <a:t>UD faculty, students, and industry partners participated in developing and delivering programming, with participation from CHARM graduate students and postdocs. Three local teachers participated in the program which provided them with STEM education resources that will benefit their own </a:t>
            </a:r>
            <a:r>
              <a:rPr lang="en-US" sz="1300"/>
              <a:t>lesson preparations.</a:t>
            </a:r>
            <a:endParaRPr lang="en-US" sz="1300" dirty="0"/>
          </a:p>
          <a:p>
            <a:pPr marL="285750" indent="-285750" eaLnBrk="1" hangingPunct="1">
              <a:buFont typeface="Arial" panose="020B0604020202020204" pitchFamily="34" charset="0"/>
              <a:buChar char="•"/>
            </a:pPr>
            <a:endParaRPr lang="en-US" sz="1300" dirty="0"/>
          </a:p>
          <a:p>
            <a:pPr marL="285750" indent="-285750" eaLnBrk="1" hangingPunct="1">
              <a:buFont typeface="Arial" panose="020B0604020202020204" pitchFamily="34" charset="0"/>
              <a:buChar char="•"/>
            </a:pPr>
            <a:r>
              <a:rPr lang="en-US" sz="1300" dirty="0"/>
              <a:t>Ten students historically underrepresented in STEM participated in the Summer 2024 program and were featured in the </a:t>
            </a:r>
            <a:r>
              <a:rPr lang="en-US" sz="1300" dirty="0" err="1"/>
              <a:t>UDaily</a:t>
            </a:r>
            <a:r>
              <a:rPr lang="en-US" sz="1300" dirty="0"/>
              <a:t> article </a:t>
            </a:r>
            <a:r>
              <a:rPr lang="en-US" sz="1300" dirty="0">
                <a:hlinkClick r:id="rId4"/>
              </a:rPr>
              <a:t>‘</a:t>
            </a:r>
            <a:r>
              <a:rPr lang="en-US" sz="1300" dirty="0">
                <a:hlinkClick r:id="rId5"/>
              </a:rPr>
              <a:t>Forging STEM’s Next Generation’</a:t>
            </a:r>
            <a:endParaRPr lang="en-US" sz="1300" dirty="0"/>
          </a:p>
          <a:p>
            <a:pPr eaLnBrk="1" hangingPunct="1"/>
            <a:endParaRPr lang="en-US" sz="1400" dirty="0"/>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7396961" y="1467660"/>
            <a:ext cx="4582182" cy="4216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6"/>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14" name="Text Box 28">
            <a:extLst>
              <a:ext uri="{FF2B5EF4-FFF2-40B4-BE49-F238E27FC236}">
                <a16:creationId xmlns:a16="http://schemas.microsoft.com/office/drawing/2014/main" id="{8A5F5AE8-EC33-7FC2-4EE9-00AE5960A456}"/>
              </a:ext>
            </a:extLst>
          </p:cNvPr>
          <p:cNvSpPr txBox="1">
            <a:spLocks noChangeArrowheads="1"/>
          </p:cNvSpPr>
          <p:nvPr/>
        </p:nvSpPr>
        <p:spPr bwMode="auto">
          <a:xfrm>
            <a:off x="7416596" y="4893805"/>
            <a:ext cx="4582185"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050" b="1" dirty="0"/>
              <a:t>10 students participating in the FORGES 2024 summer program engaged in many different hands-on demonstrations and activities including electroplating, electrolyte assessment, and creating sodium alginate “worms”.</a:t>
            </a:r>
          </a:p>
          <a:p>
            <a:pPr algn="just" eaLnBrk="1" hangingPunct="1"/>
            <a:endParaRPr lang="en-US" sz="1050" dirty="0"/>
          </a:p>
        </p:txBody>
      </p:sp>
      <p:pic>
        <p:nvPicPr>
          <p:cNvPr id="16" name="Picture 15" descr="A student assesses an electrolyte solution in a chemistry laboratory.">
            <a:extLst>
              <a:ext uri="{FF2B5EF4-FFF2-40B4-BE49-F238E27FC236}">
                <a16:creationId xmlns:a16="http://schemas.microsoft.com/office/drawing/2014/main" id="{B1E2D247-82DC-4F71-7801-5A2F58FD5109}"/>
              </a:ext>
            </a:extLst>
          </p:cNvPr>
          <p:cNvPicPr>
            <a:picLocks noChangeAspect="1"/>
          </p:cNvPicPr>
          <p:nvPr/>
        </p:nvPicPr>
        <p:blipFill>
          <a:blip r:embed="rId7"/>
          <a:srcRect l="13108" r="11423"/>
          <a:stretch/>
        </p:blipFill>
        <p:spPr>
          <a:xfrm>
            <a:off x="9698980" y="1464805"/>
            <a:ext cx="2291092" cy="1707651"/>
          </a:xfrm>
          <a:prstGeom prst="rect">
            <a:avLst/>
          </a:prstGeom>
        </p:spPr>
      </p:pic>
      <p:pic>
        <p:nvPicPr>
          <p:cNvPr id="12" name="Picture 11" descr="A student displays a sodium alginate &quot;worm&quot; in a demonstration designed to introduce polymers and materials science.">
            <a:extLst>
              <a:ext uri="{FF2B5EF4-FFF2-40B4-BE49-F238E27FC236}">
                <a16:creationId xmlns:a16="http://schemas.microsoft.com/office/drawing/2014/main" id="{3D8EB063-361A-F42C-7F38-2A9E8563F427}"/>
              </a:ext>
            </a:extLst>
          </p:cNvPr>
          <p:cNvPicPr>
            <a:picLocks noChangeAspect="1"/>
          </p:cNvPicPr>
          <p:nvPr/>
        </p:nvPicPr>
        <p:blipFill>
          <a:blip r:embed="rId8"/>
          <a:srcRect l="24454" r="8262"/>
          <a:stretch/>
        </p:blipFill>
        <p:spPr>
          <a:xfrm>
            <a:off x="9688051" y="2917857"/>
            <a:ext cx="2302021" cy="1924506"/>
          </a:xfrm>
          <a:prstGeom prst="rect">
            <a:avLst/>
          </a:prstGeom>
        </p:spPr>
      </p:pic>
      <p:pic>
        <p:nvPicPr>
          <p:cNvPr id="21" name="Picture 20" descr="A student performs brass-plating of a penny in a chemistry laboratory.">
            <a:extLst>
              <a:ext uri="{FF2B5EF4-FFF2-40B4-BE49-F238E27FC236}">
                <a16:creationId xmlns:a16="http://schemas.microsoft.com/office/drawing/2014/main" id="{D08A365A-323E-3084-D960-1A52152008CB}"/>
              </a:ext>
            </a:extLst>
          </p:cNvPr>
          <p:cNvPicPr>
            <a:picLocks noChangeAspect="1"/>
          </p:cNvPicPr>
          <p:nvPr/>
        </p:nvPicPr>
        <p:blipFill>
          <a:blip r:embed="rId9"/>
          <a:srcRect b="16123"/>
          <a:stretch/>
        </p:blipFill>
        <p:spPr>
          <a:xfrm>
            <a:off x="7403328" y="1464805"/>
            <a:ext cx="2302020" cy="3377558"/>
          </a:xfrm>
          <a:prstGeom prst="rect">
            <a:avLst/>
          </a:prstGeom>
        </p:spPr>
      </p:pic>
    </p:spTree>
    <p:custDataLst>
      <p:tags r:id="rId1"/>
    </p:custDataLst>
    <p:extLst>
      <p:ext uri="{BB962C8B-B14F-4D97-AF65-F5344CB8AC3E}">
        <p14:creationId xmlns:p14="http://schemas.microsoft.com/office/powerpoint/2010/main" val="38660260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698667d-8817-4ad9-a7f2-bb287f867e5f}" enabled="0" method="" siteId="{a698667d-8817-4ad9-a7f2-bb287f867e5f}" removed="1"/>
</clbl:labelList>
</file>

<file path=docProps/app.xml><?xml version="1.0" encoding="utf-8"?>
<Properties xmlns="http://schemas.openxmlformats.org/officeDocument/2006/extended-properties" xmlns:vt="http://schemas.openxmlformats.org/officeDocument/2006/docPropsVTypes">
  <Template>Office Theme</Template>
  <TotalTime>3378</TotalTime>
  <Words>536</Words>
  <Application>Microsoft Office PowerPoint</Application>
  <PresentationFormat>Widescreen</PresentationFormat>
  <Paragraphs>30</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ArialMT</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Gregory, Gwendolyn</cp:lastModifiedBy>
  <cp:revision>285</cp:revision>
  <cp:lastPrinted>2018-03-20T12:31:18Z</cp:lastPrinted>
  <dcterms:created xsi:type="dcterms:W3CDTF">2017-10-05T17:34:54Z</dcterms:created>
  <dcterms:modified xsi:type="dcterms:W3CDTF">2025-01-07T17:08:33Z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y fmtid="{D5CDD505-2E9C-101B-9397-08002B2CF9AE}" pid="4" name="ArticulateGUID">
    <vt:lpwstr>A2C03E39-CCAB-43B7-AFCE-38FAE9835D51</vt:lpwstr>
  </property>
  <property fmtid="{D5CDD505-2E9C-101B-9397-08002B2CF9AE}" pid="5" name="ArticulatePath">
    <vt:lpwstr>Delaware MRSEC 2011824 Highlight Winter 2024 Education</vt:lpwstr>
  </property>
</Properties>
</file>