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64" autoAdjust="0"/>
    <p:restoredTop sz="70477" autoAdjust="0"/>
  </p:normalViewPr>
  <p:slideViewPr>
    <p:cSldViewPr snapToGrid="0" snapToObjects="1">
      <p:cViewPr varScale="1">
        <p:scale>
          <a:sx n="60" d="100"/>
          <a:sy n="60" d="100"/>
        </p:scale>
        <p:origin x="1656" y="53"/>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1/30/2024</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1/30/2024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dirty="0">
                <a:solidFill>
                  <a:schemeClr val="tx1"/>
                </a:solidFill>
                <a:latin typeface="+mn-lt"/>
              </a:rPr>
              <a:t>We have shown that copper-catalyzed click chemistry can be used to modify multiple families of porous coordination chemistry. The approach is tunable, robust, and serves as an important new route to modify these interesting molecular adsorbents. Through a combination of spectroscopy, gas adsorption, and crystallography, we confirm the solution persistence of these cages and monitor the rate of modification.</a:t>
            </a: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Although click chemistry has been used to modify MOFs and one subset of cages, this is the first time it has been reported for the cobalt and zirconium cages that we investigate. We also detail a wide range of functional group tolerance for the approach.</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We have proposed porous cages as building blocks for peptide-based materials, contingent on the development of modification routes for the cages. This route, which is based on the same modification methods that have been reported for </a:t>
            </a:r>
            <a:r>
              <a:rPr lang="en-US" sz="1200" dirty="0" err="1">
                <a:solidFill>
                  <a:schemeClr val="tx1"/>
                </a:solidFill>
                <a:latin typeface="+mn-lt"/>
              </a:rPr>
              <a:t>bundlemers</a:t>
            </a:r>
            <a:r>
              <a:rPr lang="en-US" sz="1200" dirty="0">
                <a:solidFill>
                  <a:schemeClr val="tx1"/>
                </a:solidFill>
                <a:latin typeface="+mn-lt"/>
              </a:rPr>
              <a:t>, is easily translatable to </a:t>
            </a:r>
            <a:r>
              <a:rPr lang="en-US" sz="1200" dirty="0" err="1">
                <a:solidFill>
                  <a:schemeClr val="tx1"/>
                </a:solidFill>
                <a:latin typeface="+mn-lt"/>
              </a:rPr>
              <a:t>bundlemer</a:t>
            </a:r>
            <a:r>
              <a:rPr lang="en-US" sz="1200" dirty="0">
                <a:solidFill>
                  <a:schemeClr val="tx1"/>
                </a:solidFill>
                <a:latin typeface="+mn-lt"/>
              </a:rPr>
              <a:t> chemistry.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200" b="0" i="1" dirty="0">
                <a:solidFill>
                  <a:schemeClr val="tx1"/>
                </a:solidFill>
                <a:latin typeface="+mn-lt"/>
              </a:rPr>
              <a:t>Chem. </a:t>
            </a:r>
            <a:r>
              <a:rPr lang="en-US" sz="1200" b="0" i="1" dirty="0" err="1">
                <a:solidFill>
                  <a:schemeClr val="tx1"/>
                </a:solidFill>
                <a:latin typeface="+mn-lt"/>
              </a:rPr>
              <a:t>Commun</a:t>
            </a:r>
            <a:r>
              <a:rPr lang="en-US" sz="1200" b="0" i="1" dirty="0">
                <a:solidFill>
                  <a:schemeClr val="tx1"/>
                </a:solidFill>
                <a:latin typeface="+mn-lt"/>
              </a:rPr>
              <a:t>. </a:t>
            </a:r>
            <a:r>
              <a:rPr lang="en-US" sz="1200" b="1" i="0" dirty="0">
                <a:solidFill>
                  <a:schemeClr val="tx1"/>
                </a:solidFill>
                <a:latin typeface="+mn-lt"/>
              </a:rPr>
              <a:t>2023</a:t>
            </a:r>
            <a:r>
              <a:rPr lang="en-US" sz="1200" b="0" i="0" dirty="0">
                <a:solidFill>
                  <a:schemeClr val="tx1"/>
                </a:solidFill>
                <a:latin typeface="+mn-lt"/>
              </a:rPr>
              <a:t>, </a:t>
            </a:r>
            <a:r>
              <a:rPr lang="en-US" sz="1200" b="0" i="1" dirty="0">
                <a:solidFill>
                  <a:schemeClr val="tx1"/>
                </a:solidFill>
                <a:latin typeface="+mn-lt"/>
              </a:rPr>
              <a:t>59</a:t>
            </a:r>
            <a:r>
              <a:rPr lang="en-US" sz="1200" b="0" i="0" dirty="0">
                <a:solidFill>
                  <a:schemeClr val="tx1"/>
                </a:solidFill>
                <a:latin typeface="+mn-lt"/>
              </a:rPr>
              <a:t>, 8977-8980</a:t>
            </a:r>
            <a:r>
              <a:rPr lang="en-US" sz="1200" b="0" dirty="0">
                <a:solidFill>
                  <a:schemeClr val="tx1"/>
                </a:solidFill>
                <a:latin typeface="+mn-lt"/>
              </a:rPr>
              <a:t>. DOI: 10.1039/D3CC02015K</a:t>
            </a:r>
          </a:p>
          <a:p>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1/30/2024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1/30/2024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1/30/2024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775910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Rapid Modification of Porous Cages with Click Chemistry</a:t>
            </a:r>
          </a:p>
        </p:txBody>
      </p:sp>
      <p:sp>
        <p:nvSpPr>
          <p:cNvPr id="9" name="TextBox 8">
            <a:extLst>
              <a:ext uri="{FF2B5EF4-FFF2-40B4-BE49-F238E27FC236}">
                <a16:creationId xmlns:a16="http://schemas.microsoft.com/office/drawing/2014/main" id="{7AC7D99B-1EFC-61F2-9703-F085A3591D9E}"/>
              </a:ext>
            </a:extLst>
          </p:cNvPr>
          <p:cNvSpPr txBox="1"/>
          <p:nvPr/>
        </p:nvSpPr>
        <p:spPr>
          <a:xfrm>
            <a:off x="19965" y="200554"/>
            <a:ext cx="2935388"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University of Delaware MRSEC </a:t>
            </a:r>
          </a:p>
          <a:p>
            <a:r>
              <a:rPr lang="en-US" sz="1400" b="1" dirty="0">
                <a:latin typeface="Arial" panose="020B0604020202020204" pitchFamily="34" charset="0"/>
                <a:cs typeface="Arial" panose="020B0604020202020204" pitchFamily="34" charset="0"/>
              </a:rPr>
              <a:t>DMR-2011824</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188371" y="892048"/>
            <a:ext cx="6979796" cy="276999"/>
          </a:xfrm>
          <a:prstGeom prst="rect">
            <a:avLst/>
          </a:prstGeom>
          <a:noFill/>
        </p:spPr>
        <p:txBody>
          <a:bodyPr wrap="none" rtlCol="0">
            <a:spAutoFit/>
          </a:bodyPr>
          <a:lstStyle/>
          <a:p>
            <a:r>
              <a:rPr lang="en-US" sz="1200" b="1" dirty="0">
                <a:latin typeface="Arial" panose="020B0604020202020204" pitchFamily="34" charset="0"/>
                <a:cs typeface="Arial" panose="020B0604020202020204" pitchFamily="34" charset="0"/>
              </a:rPr>
              <a:t>M. </a:t>
            </a:r>
            <a:r>
              <a:rPr lang="en-US" sz="1200" b="1" dirty="0" err="1">
                <a:latin typeface="Arial" panose="020B0604020202020204" pitchFamily="34" charset="0"/>
                <a:cs typeface="Arial" panose="020B0604020202020204" pitchFamily="34" charset="0"/>
              </a:rPr>
              <a:t>Dworzak</a:t>
            </a:r>
            <a:r>
              <a:rPr lang="en-US" sz="1200" b="1" dirty="0">
                <a:latin typeface="Arial" panose="020B0604020202020204" pitchFamily="34" charset="0"/>
                <a:cs typeface="Arial" panose="020B0604020202020204" pitchFamily="34" charset="0"/>
              </a:rPr>
              <a:t>, C. </a:t>
            </a:r>
            <a:r>
              <a:rPr lang="en-US" sz="1200" b="1" dirty="0" err="1">
                <a:latin typeface="Arial" panose="020B0604020202020204" pitchFamily="34" charset="0"/>
                <a:cs typeface="Arial" panose="020B0604020202020204" pitchFamily="34" charset="0"/>
              </a:rPr>
              <a:t>Montone</a:t>
            </a:r>
            <a:r>
              <a:rPr lang="en-US" sz="1200" b="1" dirty="0">
                <a:latin typeface="Arial" panose="020B0604020202020204" pitchFamily="34" charset="0"/>
                <a:cs typeface="Arial" panose="020B0604020202020204" pitchFamily="34" charset="0"/>
              </a:rPr>
              <a:t>, N. </a:t>
            </a:r>
            <a:r>
              <a:rPr lang="en-US" sz="1200" b="1" dirty="0" err="1">
                <a:latin typeface="Arial" panose="020B0604020202020204" pitchFamily="34" charset="0"/>
                <a:cs typeface="Arial" panose="020B0604020202020204" pitchFamily="34" charset="0"/>
              </a:rPr>
              <a:t>Halaszynski</a:t>
            </a:r>
            <a:r>
              <a:rPr lang="en-US" sz="1200" b="1" dirty="0">
                <a:latin typeface="Arial" panose="020B0604020202020204" pitchFamily="34" charset="0"/>
                <a:cs typeface="Arial" panose="020B0604020202020204" pitchFamily="34" charset="0"/>
              </a:rPr>
              <a:t>, G. Yap, C. </a:t>
            </a:r>
            <a:r>
              <a:rPr lang="en-US" sz="1200" b="1" dirty="0" err="1">
                <a:latin typeface="Arial" panose="020B0604020202020204" pitchFamily="34" charset="0"/>
                <a:cs typeface="Arial" panose="020B0604020202020204" pitchFamily="34" charset="0"/>
              </a:rPr>
              <a:t>Kloxin</a:t>
            </a:r>
            <a:r>
              <a:rPr lang="en-US" sz="1200" b="1" dirty="0">
                <a:latin typeface="Arial" panose="020B0604020202020204" pitchFamily="34" charset="0"/>
                <a:cs typeface="Arial" panose="020B0604020202020204" pitchFamily="34" charset="0"/>
              </a:rPr>
              <a:t>, E. Bloch (University of Delaware )</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121187" y="1302417"/>
            <a:ext cx="5296387"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dirty="0"/>
              <a:t>Straightforward and rapid modification techniques allow for the use of porous coordination cages in network solids, flexible adsorbents, and stimuli-responsive, peptide-based materials.</a:t>
            </a:r>
          </a:p>
          <a:p>
            <a:pPr eaLnBrk="1" hangingPunct="1"/>
            <a:endParaRPr lang="en-US" sz="1400" dirty="0"/>
          </a:p>
          <a:p>
            <a:pPr eaLnBrk="1" hangingPunct="1"/>
            <a:r>
              <a:rPr lang="en-US" sz="1400" dirty="0"/>
              <a:t>Porous coordination cages represent simple molecular versions of complex solid-state materials. While tunable, their modification remains challenging. This work details a new toolkit for the rapid modification of these cages. </a:t>
            </a:r>
          </a:p>
          <a:p>
            <a:pPr eaLnBrk="1" hangingPunct="1"/>
            <a:endParaRPr lang="en-US" sz="1400" dirty="0"/>
          </a:p>
          <a:p>
            <a:pPr marL="285750" indent="-285750" eaLnBrk="1" hangingPunct="1">
              <a:buClr>
                <a:srgbClr val="C00000"/>
              </a:buClr>
              <a:buFont typeface="Arial" panose="020B0604020202020204" pitchFamily="34" charset="0"/>
              <a:buChar char="•"/>
            </a:pPr>
            <a:r>
              <a:rPr lang="en-US" sz="1400" dirty="0"/>
              <a:t>We have shown, for the first time, that click chemistry can be used to functionalize multiple families of porous cages.</a:t>
            </a:r>
          </a:p>
          <a:p>
            <a:pPr marL="285750" indent="-285750" eaLnBrk="1" hangingPunct="1">
              <a:buClr>
                <a:srgbClr val="C00000"/>
              </a:buClr>
              <a:buFont typeface="Arial" panose="020B0604020202020204" pitchFamily="34" charset="0"/>
              <a:buChar char="•"/>
            </a:pPr>
            <a:r>
              <a:rPr lang="en-US" sz="1400" dirty="0"/>
              <a:t>Incorporation of certain functional groups onto porous cages has been challenging, this approach can be used to dramatically expand the chemistry of porous cages.</a:t>
            </a:r>
          </a:p>
          <a:p>
            <a:pPr marL="285750" indent="-285750" eaLnBrk="1" hangingPunct="1">
              <a:buClr>
                <a:srgbClr val="C00000"/>
              </a:buClr>
              <a:buFont typeface="Arial" panose="020B0604020202020204" pitchFamily="34" charset="0"/>
              <a:buChar char="•"/>
            </a:pPr>
            <a:r>
              <a:rPr lang="en-US" sz="1400" dirty="0"/>
              <a:t>Utilization of porous cages as building blocks in peptide-based materials (IRG 1) was contingent on the development of modification techniques for the cages.  </a:t>
            </a:r>
          </a:p>
          <a:p>
            <a:pPr marL="285750" indent="-285750" eaLnBrk="1" hangingPunct="1">
              <a:buClr>
                <a:srgbClr val="C00000"/>
              </a:buClr>
              <a:buFont typeface="Arial" panose="020B0604020202020204" pitchFamily="34" charset="0"/>
              <a:buChar char="•"/>
            </a:pPr>
            <a:r>
              <a:rPr lang="en-US" sz="1400" dirty="0"/>
              <a:t>With this toolkit in hand, work toward the development of higher-dimensional peptide </a:t>
            </a:r>
            <a:r>
              <a:rPr lang="en-US" sz="1400" dirty="0" err="1"/>
              <a:t>bundlemers</a:t>
            </a:r>
            <a:r>
              <a:rPr lang="en-US" sz="1400" dirty="0"/>
              <a:t> is progressing rapidly.</a:t>
            </a:r>
          </a:p>
          <a:p>
            <a:pPr eaLnBrk="1" hangingPunct="1"/>
            <a:endParaRPr lang="en-US" sz="1400" dirty="0"/>
          </a:p>
          <a:p>
            <a:pPr eaLnBrk="1" hangingPunct="1"/>
            <a:endParaRPr lang="en-US" sz="1400" dirty="0"/>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pic>
        <p:nvPicPr>
          <p:cNvPr id="4" name="Picture 3" descr="A diagram showing the modification of cages where polyhedra of different shapes are placed in reaction vessels containing specific reagents to produce new polyhedra containing these functional groups.">
            <a:extLst>
              <a:ext uri="{FF2B5EF4-FFF2-40B4-BE49-F238E27FC236}">
                <a16:creationId xmlns:a16="http://schemas.microsoft.com/office/drawing/2014/main" id="{AF97187F-271B-A900-DD0F-C106AC355A3F}"/>
              </a:ext>
            </a:extLst>
          </p:cNvPr>
          <p:cNvPicPr>
            <a:picLocks noChangeAspect="1"/>
          </p:cNvPicPr>
          <p:nvPr/>
        </p:nvPicPr>
        <p:blipFill>
          <a:blip r:embed="rId4"/>
          <a:stretch>
            <a:fillRect/>
          </a:stretch>
        </p:blipFill>
        <p:spPr>
          <a:xfrm>
            <a:off x="6728284" y="1343289"/>
            <a:ext cx="3876216" cy="3239151"/>
          </a:xfrm>
          <a:prstGeom prst="rect">
            <a:avLst/>
          </a:prstGeom>
        </p:spPr>
      </p:pic>
      <p:sp>
        <p:nvSpPr>
          <p:cNvPr id="5" name="Text Box 28">
            <a:extLst>
              <a:ext uri="{FF2B5EF4-FFF2-40B4-BE49-F238E27FC236}">
                <a16:creationId xmlns:a16="http://schemas.microsoft.com/office/drawing/2014/main" id="{A19123CB-8DF2-B1CC-D2B1-1CC603C86A1D}"/>
              </a:ext>
            </a:extLst>
          </p:cNvPr>
          <p:cNvSpPr txBox="1">
            <a:spLocks noChangeArrowheads="1"/>
          </p:cNvSpPr>
          <p:nvPr/>
        </p:nvSpPr>
        <p:spPr bwMode="auto">
          <a:xfrm>
            <a:off x="5763925" y="4636662"/>
            <a:ext cx="5828688"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400" dirty="0"/>
              <a:t>Porous cages containing modifiable functional groups (top) are subjected to rapid modification chemistry (center). This process, a subset of reactions referred to as click chemistry, is catalyzed by copper and proceeds in as little as 5-30 minutes to afford functionalized cages (bottom). Analogous modification chemistry can take as long as 48 hours and is plagued by compatibility and stability issues.</a:t>
            </a:r>
          </a:p>
          <a:p>
            <a:pPr eaLnBrk="1" hangingPunct="1"/>
            <a:endParaRPr lang="en-US" sz="1400" dirty="0"/>
          </a:p>
          <a:p>
            <a:pPr eaLnBrk="1" hangingPunct="1"/>
            <a:endParaRPr lang="en-US" sz="1400" dirty="0"/>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3066</TotalTime>
  <Words>479</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Gregory, Gwendolyn</cp:lastModifiedBy>
  <cp:revision>276</cp:revision>
  <cp:lastPrinted>2018-03-20T12:31:18Z</cp:lastPrinted>
  <dcterms:created xsi:type="dcterms:W3CDTF">2017-10-05T17:34:54Z</dcterms:created>
  <dcterms:modified xsi:type="dcterms:W3CDTF">2024-01-30T12:34:45Z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