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B3E0AA-8618-40DA-ACA8-5F197505964C}" v="695" dt="2023-12-20T15:48:36.9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69347" autoAdjust="0"/>
  </p:normalViewPr>
  <p:slideViewPr>
    <p:cSldViewPr snapToGrid="0" snapToObjects="1">
      <p:cViewPr varScale="1">
        <p:scale>
          <a:sx n="59" d="100"/>
          <a:sy n="59" d="100"/>
        </p:scale>
        <p:origin x="1733" y="67"/>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gory, Gwendolyn" userId="92b70546-bb7d-4d0c-9261-5331b7e051f9" providerId="ADAL" clId="{29B3E0AA-8618-40DA-ACA8-5F197505964C}"/>
    <pc:docChg chg="undo custSel modSld">
      <pc:chgData name="Gregory, Gwendolyn" userId="92b70546-bb7d-4d0c-9261-5331b7e051f9" providerId="ADAL" clId="{29B3E0AA-8618-40DA-ACA8-5F197505964C}" dt="2024-01-02T17:45:18.847" v="4334" actId="20577"/>
      <pc:docMkLst>
        <pc:docMk/>
      </pc:docMkLst>
      <pc:sldChg chg="addSp delSp modSp mod modNotesTx">
        <pc:chgData name="Gregory, Gwendolyn" userId="92b70546-bb7d-4d0c-9261-5331b7e051f9" providerId="ADAL" clId="{29B3E0AA-8618-40DA-ACA8-5F197505964C}" dt="2024-01-02T17:45:18.847" v="4334" actId="20577"/>
        <pc:sldMkLst>
          <pc:docMk/>
          <pc:sldMk cId="3866026037" sldId="387"/>
        </pc:sldMkLst>
        <pc:spChg chg="mod">
          <ac:chgData name="Gregory, Gwendolyn" userId="92b70546-bb7d-4d0c-9261-5331b7e051f9" providerId="ADAL" clId="{29B3E0AA-8618-40DA-ACA8-5F197505964C}" dt="2023-12-18T21:02:35.107" v="2383" actId="20577"/>
          <ac:spMkLst>
            <pc:docMk/>
            <pc:sldMk cId="3866026037" sldId="387"/>
            <ac:spMk id="6" creationId="{6F59F56C-CEF7-F252-EC1B-9B65C3815178}"/>
          </ac:spMkLst>
        </pc:spChg>
        <pc:spChg chg="mod">
          <ac:chgData name="Gregory, Gwendolyn" userId="92b70546-bb7d-4d0c-9261-5331b7e051f9" providerId="ADAL" clId="{29B3E0AA-8618-40DA-ACA8-5F197505964C}" dt="2023-12-20T15:45:32.803" v="3525" actId="1076"/>
          <ac:spMkLst>
            <pc:docMk/>
            <pc:sldMk cId="3866026037" sldId="387"/>
            <ac:spMk id="9" creationId="{7AC7D99B-1EFC-61F2-9703-F085A3591D9E}"/>
          </ac:spMkLst>
        </pc:spChg>
        <pc:spChg chg="mod">
          <ac:chgData name="Gregory, Gwendolyn" userId="92b70546-bb7d-4d0c-9261-5331b7e051f9" providerId="ADAL" clId="{29B3E0AA-8618-40DA-ACA8-5F197505964C}" dt="2023-12-18T18:11:43.580" v="888" actId="1076"/>
          <ac:spMkLst>
            <pc:docMk/>
            <pc:sldMk cId="3866026037" sldId="387"/>
            <ac:spMk id="10" creationId="{A3FA201F-7E38-222E-3666-0F5295187A8C}"/>
          </ac:spMkLst>
        </pc:spChg>
        <pc:spChg chg="mod">
          <ac:chgData name="Gregory, Gwendolyn" userId="92b70546-bb7d-4d0c-9261-5331b7e051f9" providerId="ADAL" clId="{29B3E0AA-8618-40DA-ACA8-5F197505964C}" dt="2023-12-20T14:29:20.140" v="3447" actId="313"/>
          <ac:spMkLst>
            <pc:docMk/>
            <pc:sldMk cId="3866026037" sldId="387"/>
            <ac:spMk id="11" creationId="{497B452A-7E74-750D-1BF9-14450F9B5C39}"/>
          </ac:spMkLst>
        </pc:spChg>
        <pc:spChg chg="del mod">
          <ac:chgData name="Gregory, Gwendolyn" userId="92b70546-bb7d-4d0c-9261-5331b7e051f9" providerId="ADAL" clId="{29B3E0AA-8618-40DA-ACA8-5F197505964C}" dt="2023-12-19T20:36:48.846" v="2447" actId="478"/>
          <ac:spMkLst>
            <pc:docMk/>
            <pc:sldMk cId="3866026037" sldId="387"/>
            <ac:spMk id="12" creationId="{CE6048A3-AEC8-2F76-073A-A6282D051B35}"/>
          </ac:spMkLst>
        </pc:spChg>
        <pc:spChg chg="mod">
          <ac:chgData name="Gregory, Gwendolyn" userId="92b70546-bb7d-4d0c-9261-5331b7e051f9" providerId="ADAL" clId="{29B3E0AA-8618-40DA-ACA8-5F197505964C}" dt="2023-12-20T15:36:00.844" v="3487" actId="14100"/>
          <ac:spMkLst>
            <pc:docMk/>
            <pc:sldMk cId="3866026037" sldId="387"/>
            <ac:spMk id="13" creationId="{42533880-C9A3-31C5-2550-1719D9FB82EC}"/>
          </ac:spMkLst>
        </pc:spChg>
        <pc:spChg chg="add mod">
          <ac:chgData name="Gregory, Gwendolyn" userId="92b70546-bb7d-4d0c-9261-5331b7e051f9" providerId="ADAL" clId="{29B3E0AA-8618-40DA-ACA8-5F197505964C}" dt="2023-12-20T15:36:23.697" v="3490" actId="1076"/>
          <ac:spMkLst>
            <pc:docMk/>
            <pc:sldMk cId="3866026037" sldId="387"/>
            <ac:spMk id="14" creationId="{8A5F5AE8-EC33-7FC2-4EE9-00AE5960A456}"/>
          </ac:spMkLst>
        </pc:spChg>
        <pc:picChg chg="add mod">
          <ac:chgData name="Gregory, Gwendolyn" userId="92b70546-bb7d-4d0c-9261-5331b7e051f9" providerId="ADAL" clId="{29B3E0AA-8618-40DA-ACA8-5F197505964C}" dt="2023-12-20T15:48:30.297" v="3532" actId="555"/>
          <ac:picMkLst>
            <pc:docMk/>
            <pc:sldMk cId="3866026037" sldId="387"/>
            <ac:picMk id="2" creationId="{26C07DAE-94FE-B651-EC61-E50971461F0C}"/>
          </ac:picMkLst>
        </pc:picChg>
        <pc:picChg chg="add del mod">
          <ac:chgData name="Gregory, Gwendolyn" userId="92b70546-bb7d-4d0c-9261-5331b7e051f9" providerId="ADAL" clId="{29B3E0AA-8618-40DA-ACA8-5F197505964C}" dt="2023-12-20T15:42:56.496" v="3515" actId="478"/>
          <ac:picMkLst>
            <pc:docMk/>
            <pc:sldMk cId="3866026037" sldId="387"/>
            <ac:picMk id="3" creationId="{8BDFE971-5AB7-66F9-92E9-8F2FDF490E5D}"/>
          </ac:picMkLst>
        </pc:picChg>
        <pc:picChg chg="add mod">
          <ac:chgData name="Gregory, Gwendolyn" userId="92b70546-bb7d-4d0c-9261-5331b7e051f9" providerId="ADAL" clId="{29B3E0AA-8618-40DA-ACA8-5F197505964C}" dt="2023-12-20T15:47:22.067" v="3528" actId="1076"/>
          <ac:picMkLst>
            <pc:docMk/>
            <pc:sldMk cId="3866026037" sldId="387"/>
            <ac:picMk id="4" creationId="{7FA3AB12-D738-5295-9156-ED559754C3BC}"/>
          </ac:picMkLst>
        </pc:picChg>
        <pc:picChg chg="add del mod">
          <ac:chgData name="Gregory, Gwendolyn" userId="92b70546-bb7d-4d0c-9261-5331b7e051f9" providerId="ADAL" clId="{29B3E0AA-8618-40DA-ACA8-5F197505964C}" dt="2023-12-20T15:47:30.261" v="3529" actId="478"/>
          <ac:picMkLst>
            <pc:docMk/>
            <pc:sldMk cId="3866026037" sldId="387"/>
            <ac:picMk id="5" creationId="{FA93E293-D811-7569-993B-92D413FA84EB}"/>
          </ac:picMkLst>
        </pc:picChg>
        <pc:picChg chg="add del mod modCrop">
          <ac:chgData name="Gregory, Gwendolyn" userId="92b70546-bb7d-4d0c-9261-5331b7e051f9" providerId="ADAL" clId="{29B3E0AA-8618-40DA-ACA8-5F197505964C}" dt="2023-12-18T18:26:37.199" v="923" actId="478"/>
          <ac:picMkLst>
            <pc:docMk/>
            <pc:sldMk cId="3866026037" sldId="387"/>
            <ac:picMk id="8" creationId="{87E285D2-6827-8142-F265-332F4CDDE4F1}"/>
          </ac:picMkLst>
        </pc:picChg>
        <pc:picChg chg="add mod">
          <ac:chgData name="Gregory, Gwendolyn" userId="92b70546-bb7d-4d0c-9261-5331b7e051f9" providerId="ADAL" clId="{29B3E0AA-8618-40DA-ACA8-5F197505964C}" dt="2023-12-20T15:48:36.910" v="3533" actId="166"/>
          <ac:picMkLst>
            <pc:docMk/>
            <pc:sldMk cId="3866026037" sldId="387"/>
            <ac:picMk id="1026" creationId="{9C9DF636-A6A7-D63B-3252-17F19AEC2962}"/>
          </ac:picMkLst>
        </pc:picChg>
        <pc:picChg chg="add del mod">
          <ac:chgData name="Gregory, Gwendolyn" userId="92b70546-bb7d-4d0c-9261-5331b7e051f9" providerId="ADAL" clId="{29B3E0AA-8618-40DA-ACA8-5F197505964C}" dt="2023-12-18T21:01:25.272" v="2122" actId="478"/>
          <ac:picMkLst>
            <pc:docMk/>
            <pc:sldMk cId="3866026037" sldId="387"/>
            <ac:picMk id="1026" creationId="{FCAF8E83-1067-5D31-4B1F-08A7E0FB9849}"/>
          </ac:picMkLst>
        </pc:picChg>
        <pc:picChg chg="add mod">
          <ac:chgData name="Gregory, Gwendolyn" userId="92b70546-bb7d-4d0c-9261-5331b7e051f9" providerId="ADAL" clId="{29B3E0AA-8618-40DA-ACA8-5F197505964C}" dt="2023-12-20T15:48:30.297" v="3532" actId="555"/>
          <ac:picMkLst>
            <pc:docMk/>
            <pc:sldMk cId="3866026037" sldId="387"/>
            <ac:picMk id="1028" creationId="{AA0A89EE-3204-1F85-F400-4CB3F22D720B}"/>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1/30/2024</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1/30/2024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1" dirty="0">
                <a:solidFill>
                  <a:schemeClr val="tx1"/>
                </a:solidFill>
                <a:latin typeface="+mn-lt"/>
              </a:rPr>
              <a:t>What Has Been Achieved: </a:t>
            </a:r>
            <a:r>
              <a:rPr lang="en-US" sz="1200" b="0" dirty="0">
                <a:solidFill>
                  <a:schemeClr val="tx1"/>
                </a:solidFill>
                <a:latin typeface="+mn-lt"/>
              </a:rPr>
              <a:t>An outreach event led by CHARM postdocs and grad students drew almost 200 attendees in partnership with a local library. Students aged preK-8 participated in seven hands-on demonstration booths, including several booths that focused on materials science principles. Students from our education partner the University of Delaware Laboratory School were also invited to participate in the event, which was free to the public. Our 2023 Summer RET participant Dr. Matthew Wilcox ran a booth on angular momentum, while two additional UD student organizations, the Colburn Club and the Materials Research Society student chapter also participated.</a:t>
            </a:r>
            <a:endParaRPr lang="en-US" sz="1200" b="1" dirty="0">
              <a:solidFill>
                <a:schemeClr val="tx1"/>
              </a:solidFill>
              <a:latin typeface="+mn-lt"/>
            </a:endParaRPr>
          </a:p>
          <a:p>
            <a:pPr algn="l"/>
            <a:r>
              <a:rPr lang="en-US" sz="1200" b="1" dirty="0">
                <a:solidFill>
                  <a:schemeClr val="tx1"/>
                </a:solidFill>
                <a:latin typeface="+mn-lt"/>
              </a:rPr>
              <a:t>Importance of the Achievement: </a:t>
            </a:r>
            <a:r>
              <a:rPr lang="en-US" sz="1200" b="0" i="0" u="none" strike="noStrike" baseline="0" dirty="0">
                <a:latin typeface="ArialMT"/>
              </a:rPr>
              <a:t>Research has found that statistically significant racial, ethnic and gender STEM achievement gaps exist by Kindergarten. These disparities persist through elementary school and then begin to broaden through middle and high school and into the STEM professions. While many efforts to address issues in the STEM pipeline have historically focused on the middle school through university years, it has become increasingly evident that it is necessary to provide high quality STEM experiences beginning with children as early as preschool and continue providing high-quality effective STEM educational experiences from that point forward. Early STEM education is critical for developing the foundation for continued engineering and science learning across the lifespan</a:t>
            </a:r>
          </a:p>
          <a:p>
            <a:pPr algn="l"/>
            <a:r>
              <a:rPr lang="en-US" sz="1200" b="1" dirty="0">
                <a:solidFill>
                  <a:schemeClr val="tx1"/>
                </a:solidFill>
                <a:latin typeface="+mn-lt"/>
              </a:rPr>
              <a:t>How is the achievement related to the IRG, and how does it help it achieve its goals? </a:t>
            </a:r>
            <a:r>
              <a:rPr lang="en-US" sz="1200" dirty="0">
                <a:solidFill>
                  <a:schemeClr val="tx1"/>
                </a:solidFill>
                <a:latin typeface="+mn-lt"/>
              </a:rPr>
              <a:t>N/A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200" b="0" dirty="0">
                <a:solidFill>
                  <a:schemeClr val="tx1"/>
                </a:solidFill>
                <a:latin typeface="+mn-lt"/>
              </a:rPr>
              <a:t>https://www.newarkpostonline.com/news/kids-charmed-by-ud-scientists-lessons/article_b17721cc-538c-11ee-93b0-ab03189625b9.html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1/30/2024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1/30/2024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s://www.newarkpostonline.com/news/kids-charmed-by-ud-scientists-lessons/article_b17721cc-538c-11ee-93b0-ab03189625b9.html" TargetMode="External"/><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818375" y="151087"/>
            <a:ext cx="7759108"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Meet a Scientist Day: hands-on demos </a:t>
            </a:r>
            <a:r>
              <a:rPr lang="en-US" sz="2000" b="1">
                <a:solidFill>
                  <a:srgbClr val="C00000"/>
                </a:solidFill>
                <a:latin typeface="Arial" panose="020B0604020202020204" pitchFamily="34" charset="0"/>
                <a:cs typeface="Arial" panose="020B0604020202020204" pitchFamily="34" charset="0"/>
              </a:rPr>
              <a:t>for preK-8 </a:t>
            </a:r>
            <a:r>
              <a:rPr lang="en-US" sz="2000" b="1" dirty="0">
                <a:solidFill>
                  <a:srgbClr val="C00000"/>
                </a:solidFill>
                <a:latin typeface="Arial" panose="020B0604020202020204" pitchFamily="34" charset="0"/>
                <a:cs typeface="Arial" panose="020B0604020202020204" pitchFamily="34" charset="0"/>
              </a:rPr>
              <a:t>students</a:t>
            </a:r>
          </a:p>
        </p:txBody>
      </p:sp>
      <p:sp>
        <p:nvSpPr>
          <p:cNvPr id="9" name="TextBox 8">
            <a:extLst>
              <a:ext uri="{FF2B5EF4-FFF2-40B4-BE49-F238E27FC236}">
                <a16:creationId xmlns:a16="http://schemas.microsoft.com/office/drawing/2014/main" id="{7AC7D99B-1EFC-61F2-9703-F085A3591D9E}"/>
              </a:ext>
            </a:extLst>
          </p:cNvPr>
          <p:cNvSpPr txBox="1"/>
          <p:nvPr/>
        </p:nvSpPr>
        <p:spPr>
          <a:xfrm>
            <a:off x="0" y="200554"/>
            <a:ext cx="3131447" cy="523220"/>
          </a:xfrm>
          <a:prstGeom prst="rect">
            <a:avLst/>
          </a:prstGeom>
          <a:noFill/>
        </p:spPr>
        <p:txBody>
          <a:bodyPr wrap="square" rtlCol="0">
            <a:spAutoFit/>
          </a:bodyPr>
          <a:lstStyle/>
          <a:p>
            <a:r>
              <a:rPr lang="en-US" sz="1400" b="1" i="1" dirty="0">
                <a:latin typeface="Arial" panose="020B0604020202020204" pitchFamily="34" charset="0"/>
                <a:cs typeface="Arial" panose="020B0604020202020204" pitchFamily="34" charset="0"/>
              </a:rPr>
              <a:t>University of Delaware </a:t>
            </a:r>
            <a:r>
              <a:rPr lang="en-US" sz="1400" b="1" dirty="0">
                <a:latin typeface="Arial" panose="020B0604020202020204" pitchFamily="34" charset="0"/>
                <a:cs typeface="Arial" panose="020B0604020202020204" pitchFamily="34" charset="0"/>
              </a:rPr>
              <a:t>MRSEC </a:t>
            </a:r>
          </a:p>
          <a:p>
            <a:r>
              <a:rPr lang="en-US" sz="1400" b="1" dirty="0">
                <a:latin typeface="Arial" panose="020B0604020202020204" pitchFamily="34" charset="0"/>
                <a:cs typeface="Arial" panose="020B0604020202020204" pitchFamily="34" charset="0"/>
              </a:rPr>
              <a:t>DMR-2011824</a:t>
            </a:r>
            <a:endParaRPr lang="en-US" sz="1600" b="1"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A3FA201F-7E38-222E-3666-0F5295187A8C}"/>
              </a:ext>
            </a:extLst>
          </p:cNvPr>
          <p:cNvSpPr txBox="1"/>
          <p:nvPr/>
        </p:nvSpPr>
        <p:spPr>
          <a:xfrm>
            <a:off x="5055451" y="788988"/>
            <a:ext cx="7322069" cy="523220"/>
          </a:xfrm>
          <a:prstGeom prst="rect">
            <a:avLst/>
          </a:prstGeom>
          <a:noFill/>
        </p:spPr>
        <p:txBody>
          <a:bodyPr wrap="none" rtlCol="0">
            <a:spAutoFit/>
          </a:bodyPr>
          <a:lstStyle/>
          <a:p>
            <a:r>
              <a:rPr lang="en-US" sz="1400" b="1" dirty="0">
                <a:latin typeface="Arial" panose="020B0604020202020204" pitchFamily="34" charset="0"/>
                <a:cs typeface="Arial" panose="020B0604020202020204" pitchFamily="34" charset="0"/>
              </a:rPr>
              <a:t>Gwen Gregory, Joseph </a:t>
            </a:r>
            <a:r>
              <a:rPr lang="en-US" sz="1400" b="1" dirty="0" err="1">
                <a:latin typeface="Arial" panose="020B0604020202020204" pitchFamily="34" charset="0"/>
                <a:cs typeface="Arial" panose="020B0604020202020204" pitchFamily="34" charset="0"/>
              </a:rPr>
              <a:t>Madanat</a:t>
            </a:r>
            <a:r>
              <a:rPr lang="en-US" sz="1400" b="1" dirty="0">
                <a:latin typeface="Arial" panose="020B0604020202020204" pitchFamily="34" charset="0"/>
                <a:cs typeface="Arial" panose="020B0604020202020204" pitchFamily="34" charset="0"/>
              </a:rPr>
              <a:t>, Zach Stillman, April </a:t>
            </a:r>
            <a:r>
              <a:rPr lang="en-US" sz="1400" b="1" dirty="0" err="1">
                <a:latin typeface="Arial" panose="020B0604020202020204" pitchFamily="34" charset="0"/>
                <a:cs typeface="Arial" panose="020B0604020202020204" pitchFamily="34" charset="0"/>
              </a:rPr>
              <a:t>Kloxin</a:t>
            </a:r>
            <a:r>
              <a:rPr lang="en-US" sz="1400" b="1" dirty="0">
                <a:latin typeface="Arial" panose="020B0604020202020204" pitchFamily="34" charset="0"/>
                <a:cs typeface="Arial" panose="020B0604020202020204" pitchFamily="34" charset="0"/>
              </a:rPr>
              <a:t>, Benjamin </a:t>
            </a:r>
            <a:r>
              <a:rPr lang="en-US" sz="1400" b="1" dirty="0" err="1">
                <a:latin typeface="Arial" panose="020B0604020202020204" pitchFamily="34" charset="0"/>
                <a:cs typeface="Arial" panose="020B0604020202020204" pitchFamily="34" charset="0"/>
              </a:rPr>
              <a:t>Jungfleisch</a:t>
            </a:r>
            <a:endParaRPr lang="en-US" sz="1400" b="1" dirty="0">
              <a:latin typeface="Arial" panose="020B0604020202020204" pitchFamily="34" charset="0"/>
              <a:cs typeface="Arial" panose="020B0604020202020204" pitchFamily="34" charset="0"/>
            </a:endParaRPr>
          </a:p>
          <a:p>
            <a:r>
              <a:rPr lang="en-US" sz="1400" b="1" dirty="0">
                <a:latin typeface="Arial" panose="020B0604020202020204" pitchFamily="34" charset="0"/>
                <a:cs typeface="Arial" panose="020B0604020202020204" pitchFamily="34" charset="0"/>
              </a:rPr>
              <a:t>University of Delaware</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147779" y="1403029"/>
            <a:ext cx="6847517" cy="4724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b="1" dirty="0"/>
              <a:t>Community education and outreach event with hands-on STEM demos</a:t>
            </a:r>
            <a:endParaRPr lang="en-US" sz="1400" dirty="0"/>
          </a:p>
          <a:p>
            <a:pPr marL="285750" indent="-285750" eaLnBrk="1" hangingPunct="1">
              <a:buFont typeface="Arial" panose="020B0604020202020204" pitchFamily="34" charset="0"/>
              <a:buChar char="•"/>
            </a:pPr>
            <a:r>
              <a:rPr lang="en-US" sz="1300" dirty="0"/>
              <a:t>CHARM partnered with the Newark Free library to engage our local community with experiments and demonstrations. PreK and Kindergarten students from our education partner, the University of Delaware Laboratory School, participated in the event.</a:t>
            </a:r>
          </a:p>
          <a:p>
            <a:pPr marL="285750" indent="-285750" eaLnBrk="1" hangingPunct="1">
              <a:buFont typeface="Arial" panose="020B0604020202020204" pitchFamily="34" charset="0"/>
              <a:buChar char="•"/>
            </a:pPr>
            <a:endParaRPr lang="en-US" sz="1300" dirty="0"/>
          </a:p>
          <a:p>
            <a:pPr marL="285750" indent="-285750" eaLnBrk="1" hangingPunct="1">
              <a:buFont typeface="Arial" panose="020B0604020202020204" pitchFamily="34" charset="0"/>
              <a:buChar char="•"/>
            </a:pPr>
            <a:r>
              <a:rPr lang="en-US" sz="1300" dirty="0"/>
              <a:t>Participants were engaged in a variety of materials science, chemistry, and physics activities including:</a:t>
            </a:r>
          </a:p>
          <a:p>
            <a:pPr marL="1028700" lvl="1" eaLnBrk="1" hangingPunct="1">
              <a:buFont typeface="Arial" panose="020B0604020202020204" pitchFamily="34" charset="0"/>
              <a:buChar char="•"/>
            </a:pPr>
            <a:r>
              <a:rPr lang="en-US" sz="1300" dirty="0"/>
              <a:t>‘Wiggly Worms’ – Polymers </a:t>
            </a:r>
          </a:p>
          <a:p>
            <a:pPr marL="1028700" lvl="1" eaLnBrk="1" hangingPunct="1">
              <a:buFont typeface="Arial" panose="020B0604020202020204" pitchFamily="34" charset="0"/>
              <a:buChar char="•"/>
            </a:pPr>
            <a:r>
              <a:rPr lang="en-US" sz="1300" dirty="0"/>
              <a:t>‘Tickling Tiny Magnets’ – Artificial spin ice/magnetism</a:t>
            </a:r>
          </a:p>
          <a:p>
            <a:pPr marL="1028700" lvl="1" eaLnBrk="1" hangingPunct="1">
              <a:buFont typeface="Arial" panose="020B0604020202020204" pitchFamily="34" charset="0"/>
              <a:buChar char="•"/>
            </a:pPr>
            <a:r>
              <a:rPr lang="en-US" sz="1300" dirty="0"/>
              <a:t>‘Science Scoop’ – liquid nitrogen ice cream, phase transition</a:t>
            </a:r>
          </a:p>
          <a:p>
            <a:pPr marL="1028700" lvl="1" eaLnBrk="1" hangingPunct="1">
              <a:buFont typeface="Arial" panose="020B0604020202020204" pitchFamily="34" charset="0"/>
              <a:buChar char="•"/>
            </a:pPr>
            <a:r>
              <a:rPr lang="en-US" sz="1300" dirty="0"/>
              <a:t>‘Color Separation Anxiety’ – Chromatography</a:t>
            </a:r>
          </a:p>
          <a:p>
            <a:pPr marL="1028700" lvl="1" eaLnBrk="1" hangingPunct="1">
              <a:buFont typeface="Arial" panose="020B0604020202020204" pitchFamily="34" charset="0"/>
              <a:buChar char="•"/>
            </a:pPr>
            <a:r>
              <a:rPr lang="en-US" sz="1300" dirty="0"/>
              <a:t>‘You Spin Me Round’ – Angular Momentum </a:t>
            </a:r>
          </a:p>
          <a:p>
            <a:pPr marL="1028700" lvl="1" eaLnBrk="1" hangingPunct="1">
              <a:buFont typeface="Arial" panose="020B0604020202020204" pitchFamily="34" charset="0"/>
              <a:buChar char="•"/>
            </a:pPr>
            <a:r>
              <a:rPr lang="en-US" sz="1300" dirty="0"/>
              <a:t>‘Gauss Cannon’ – Magnetism &amp; kinetic energy</a:t>
            </a:r>
          </a:p>
          <a:p>
            <a:pPr marL="1028700" lvl="1" eaLnBrk="1" hangingPunct="1">
              <a:buFont typeface="Arial" panose="020B0604020202020204" pitchFamily="34" charset="0"/>
              <a:buChar char="•"/>
            </a:pPr>
            <a:r>
              <a:rPr lang="en-US" sz="1300" dirty="0"/>
              <a:t>‘Laser Light Show’ – Reflection, refraction &amp; optics</a:t>
            </a:r>
          </a:p>
          <a:p>
            <a:pPr marL="1028700" lvl="1" eaLnBrk="1" hangingPunct="1">
              <a:buFont typeface="Arial" panose="020B0604020202020204" pitchFamily="34" charset="0"/>
              <a:buChar char="•"/>
            </a:pPr>
            <a:endParaRPr lang="en-US" sz="1300" dirty="0"/>
          </a:p>
          <a:p>
            <a:pPr marL="285750" indent="-285750" eaLnBrk="1" hangingPunct="1">
              <a:buFont typeface="Arial" panose="020B0604020202020204" pitchFamily="34" charset="0"/>
              <a:buChar char="•"/>
            </a:pPr>
            <a:r>
              <a:rPr lang="en-US" sz="1300" dirty="0"/>
              <a:t>CHARM graduate students and postdocs led the event and engaged campus student organizations Colburn Club (CHEG) and Materials Research Society student chapter (MSEG). CHARM’s 2023 Summer RET participant Dr. Matt Wilcox ran the demo booth on angular momentum.</a:t>
            </a:r>
          </a:p>
          <a:p>
            <a:pPr marL="285750" indent="-285750" eaLnBrk="1" hangingPunct="1">
              <a:buFont typeface="Arial" panose="020B0604020202020204" pitchFamily="34" charset="0"/>
              <a:buChar char="•"/>
            </a:pPr>
            <a:endParaRPr lang="en-US" sz="1300" dirty="0"/>
          </a:p>
          <a:p>
            <a:pPr marL="285750" indent="-285750" eaLnBrk="1" hangingPunct="1">
              <a:buFont typeface="Arial" panose="020B0604020202020204" pitchFamily="34" charset="0"/>
              <a:buChar char="•"/>
            </a:pPr>
            <a:r>
              <a:rPr lang="en-US" sz="1300" dirty="0"/>
              <a:t>Over 200 people attended the 3-hour open house-style event which was featured in the Newark Post article ‘</a:t>
            </a:r>
            <a:r>
              <a:rPr lang="en-US" sz="1300" dirty="0">
                <a:hlinkClick r:id="rId3"/>
              </a:rPr>
              <a:t>Kids </a:t>
            </a:r>
            <a:r>
              <a:rPr lang="en-US" sz="1300" dirty="0" err="1">
                <a:hlinkClick r:id="rId3"/>
              </a:rPr>
              <a:t>CHARMed</a:t>
            </a:r>
            <a:r>
              <a:rPr lang="en-US" sz="1300" dirty="0">
                <a:hlinkClick r:id="rId3"/>
              </a:rPr>
              <a:t> by UD Scientists’ lessons</a:t>
            </a:r>
            <a:r>
              <a:rPr lang="en-US" sz="1300" dirty="0"/>
              <a:t>’</a:t>
            </a:r>
          </a:p>
          <a:p>
            <a:pPr eaLnBrk="1" hangingPunct="1"/>
            <a:endParaRPr lang="en-US" sz="1400" dirty="0"/>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6995299" y="1490866"/>
            <a:ext cx="4582182" cy="421625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4"/>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pic>
        <p:nvPicPr>
          <p:cNvPr id="1028" name="Picture 4" descr="Two young children and their mother learn about physics and kinetic energy at a Gauss cannon demonstration table.">
            <a:extLst>
              <a:ext uri="{FF2B5EF4-FFF2-40B4-BE49-F238E27FC236}">
                <a16:creationId xmlns:a16="http://schemas.microsoft.com/office/drawing/2014/main" id="{AA0A89EE-3204-1F85-F400-4CB3F22D720B}"/>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806"/>
          <a:stretch/>
        </p:blipFill>
        <p:spPr bwMode="auto">
          <a:xfrm>
            <a:off x="7004823" y="3201563"/>
            <a:ext cx="2291092" cy="1733903"/>
          </a:xfrm>
          <a:prstGeom prst="rect">
            <a:avLst/>
          </a:prstGeom>
          <a:noFill/>
          <a:extLst>
            <a:ext uri="{909E8E84-426E-40DD-AFC4-6F175D3DCCD1}">
              <a14:hiddenFill xmlns:a14="http://schemas.microsoft.com/office/drawing/2010/main">
                <a:solidFill>
                  <a:srgbClr val="FFFFFF"/>
                </a:solidFill>
              </a14:hiddenFill>
            </a:ext>
          </a:extLst>
        </p:spPr>
      </p:pic>
      <p:sp>
        <p:nvSpPr>
          <p:cNvPr id="14" name="Text Box 28">
            <a:extLst>
              <a:ext uri="{FF2B5EF4-FFF2-40B4-BE49-F238E27FC236}">
                <a16:creationId xmlns:a16="http://schemas.microsoft.com/office/drawing/2014/main" id="{8A5F5AE8-EC33-7FC2-4EE9-00AE5960A456}"/>
              </a:ext>
            </a:extLst>
          </p:cNvPr>
          <p:cNvSpPr txBox="1">
            <a:spLocks noChangeArrowheads="1"/>
          </p:cNvSpPr>
          <p:nvPr/>
        </p:nvSpPr>
        <p:spPr bwMode="auto">
          <a:xfrm>
            <a:off x="6985773" y="4917011"/>
            <a:ext cx="4582185"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1050" b="1" dirty="0"/>
              <a:t>Community education and outreach event with hands-on STEM demos. Children grades preK-8 visited 7 hands-on demonstration booths to learn about materials science, chemistry and physics concepts.</a:t>
            </a:r>
          </a:p>
          <a:p>
            <a:pPr algn="just" eaLnBrk="1" hangingPunct="1"/>
            <a:endParaRPr lang="en-US" sz="1050" dirty="0"/>
          </a:p>
        </p:txBody>
      </p:sp>
      <p:pic>
        <p:nvPicPr>
          <p:cNvPr id="2" name="Picture 2" descr="Two young children and their father learn about reflection, refraction and optics at the &quot;Laser Light Show&quot; demonstration booth.">
            <a:extLst>
              <a:ext uri="{FF2B5EF4-FFF2-40B4-BE49-F238E27FC236}">
                <a16:creationId xmlns:a16="http://schemas.microsoft.com/office/drawing/2014/main" id="{26C07DAE-94FE-B651-EC61-E50971461F0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95914" y="3217147"/>
            <a:ext cx="2291092" cy="171831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Parents and children learn about separations and chromatography at the &quot;Separation Anxiety&quot; demonstration booth.">
            <a:extLst>
              <a:ext uri="{FF2B5EF4-FFF2-40B4-BE49-F238E27FC236}">
                <a16:creationId xmlns:a16="http://schemas.microsoft.com/office/drawing/2014/main" id="{7FA3AB12-D738-5295-9156-ED559754C3B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608"/>
          <a:stretch/>
        </p:blipFill>
        <p:spPr bwMode="auto">
          <a:xfrm>
            <a:off x="9291153" y="1490866"/>
            <a:ext cx="2291092" cy="173390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A young child poses in the &quot;Be a Scientist&quot; photo booth.">
            <a:extLst>
              <a:ext uri="{FF2B5EF4-FFF2-40B4-BE49-F238E27FC236}">
                <a16:creationId xmlns:a16="http://schemas.microsoft.com/office/drawing/2014/main" id="{9C9DF636-A6A7-D63B-3252-17F19AEC2962}"/>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10449" t="1" r="15391" b="2090"/>
          <a:stretch/>
        </p:blipFill>
        <p:spPr bwMode="auto">
          <a:xfrm>
            <a:off x="6985773" y="1500391"/>
            <a:ext cx="2314905" cy="17183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a698667d-8817-4ad9-a7f2-bb287f867e5f}" enabled="0" method="" siteId="{a698667d-8817-4ad9-a7f2-bb287f867e5f}" removed="1"/>
</clbl:labelList>
</file>

<file path=docProps/app.xml><?xml version="1.0" encoding="utf-8"?>
<Properties xmlns="http://schemas.openxmlformats.org/officeDocument/2006/extended-properties" xmlns:vt="http://schemas.openxmlformats.org/officeDocument/2006/docPropsVTypes">
  <Template>Office Theme</Template>
  <TotalTime>3268</TotalTime>
  <Words>535</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ArialMT</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Gregory, Gwendolyn</cp:lastModifiedBy>
  <cp:revision>275</cp:revision>
  <cp:lastPrinted>2018-03-20T12:31:18Z</cp:lastPrinted>
  <dcterms:created xsi:type="dcterms:W3CDTF">2017-10-05T17:34:54Z</dcterms:created>
  <dcterms:modified xsi:type="dcterms:W3CDTF">2024-01-30T12:50:53Z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