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38" autoAdjust="0"/>
    <p:restoredTop sz="63871" autoAdjust="0"/>
  </p:normalViewPr>
  <p:slideViewPr>
    <p:cSldViewPr snapToGrid="0" snapToObjects="1">
      <p:cViewPr varScale="1">
        <p:scale>
          <a:sx n="71" d="100"/>
          <a:sy n="71" d="100"/>
        </p:scale>
        <p:origin x="2634" y="72"/>
      </p:cViewPr>
      <p:guideLst/>
    </p:cSldViewPr>
  </p:slideViewPr>
  <p:notesTextViewPr>
    <p:cViewPr>
      <p:scale>
        <a:sx n="3" d="2"/>
        <a:sy n="3" d="2"/>
      </p:scale>
      <p:origin x="0" y="-72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1/6/2025</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1/6/2025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000" b="1" dirty="0">
                <a:solidFill>
                  <a:schemeClr val="tx1"/>
                </a:solidFill>
                <a:latin typeface="+mn-lt"/>
              </a:rPr>
              <a:t>What Has Been Achieved: </a:t>
            </a:r>
            <a:r>
              <a:rPr lang="en-US" sz="1000" dirty="0">
                <a:effectLst/>
                <a:latin typeface="Times New Roman" panose="02020603050405020304" pitchFamily="18" charset="0"/>
                <a:ea typeface="Calibri" panose="020F0502020204030204" pitchFamily="34" charset="0"/>
              </a:rPr>
              <a:t>Computationally designed peptide coiled coil ‘</a:t>
            </a:r>
            <a:r>
              <a:rPr lang="en-US" sz="1000" dirty="0" err="1">
                <a:effectLst/>
                <a:latin typeface="Times New Roman" panose="02020603050405020304" pitchFamily="18" charset="0"/>
                <a:ea typeface="Calibri" panose="020F0502020204030204" pitchFamily="34" charset="0"/>
              </a:rPr>
              <a:t>bundlemer</a:t>
            </a:r>
            <a:r>
              <a:rPr lang="en-US" sz="1000" dirty="0">
                <a:effectLst/>
                <a:latin typeface="Times New Roman" panose="02020603050405020304" pitchFamily="18" charset="0"/>
                <a:ea typeface="Calibri" panose="020F0502020204030204" pitchFamily="34" charset="0"/>
              </a:rPr>
              <a:t>’ nanoparticles that display only a single type of surface charge are introduced. Solution behavior of positively charged single charge-type (SC) particles is compared to mixed charge-type (MC) particles with both positively and negatively charged side chains. Nematic and columnar liquid crystal phases were discovered in low concentrations of SC particles, indicative of robust particle stacking, while MC particles with the same net charge produced only amorphous, soluble aggregates. The work highlights the importance of computational design to produce non-natural/single charged coiled coils that produce unprecedented behavior (LC formation).  Additionally, the results highlight how specific display of charge (e.g., only positive charges vs. a mix of positive and negative charges as observed in nature) produced new assembly behavior (stacking and LC formation at very low concentrations of particle).</a:t>
            </a:r>
          </a:p>
          <a:p>
            <a:pPr defTabSz="914400">
              <a:defRPr sz="1400">
                <a:latin typeface="Helvetica Neue"/>
                <a:ea typeface="Helvetica Neue"/>
                <a:cs typeface="Helvetica Neue"/>
                <a:sym typeface="Helvetica Neue"/>
              </a:defRPr>
            </a:pPr>
            <a:endParaRPr lang="en-US" sz="1000" b="1" dirty="0">
              <a:solidFill>
                <a:schemeClr val="tx1"/>
              </a:solidFill>
              <a:effectLst/>
              <a:latin typeface="Times New Roman" panose="02020603050405020304" pitchFamily="18" charset="0"/>
            </a:endParaRPr>
          </a:p>
          <a:p>
            <a:pPr defTabSz="914400">
              <a:defRPr sz="1400">
                <a:latin typeface="Helvetica Neue"/>
                <a:ea typeface="Helvetica Neue"/>
                <a:cs typeface="Helvetica Neue"/>
                <a:sym typeface="Helvetica Neue"/>
              </a:defRPr>
            </a:pPr>
            <a:r>
              <a:rPr lang="en-US" sz="1000" b="1" dirty="0">
                <a:solidFill>
                  <a:schemeClr val="tx1"/>
                </a:solidFill>
                <a:latin typeface="+mn-lt"/>
              </a:rPr>
              <a:t>Importance of the Achievement: </a:t>
            </a:r>
            <a:r>
              <a:rPr lang="en-US" sz="1000" dirty="0">
                <a:solidFill>
                  <a:schemeClr val="tx1"/>
                </a:solidFill>
                <a:latin typeface="+mn-lt"/>
              </a:rPr>
              <a:t>The LC behavior is critical for both CHARM research objectives as well new materials development.  The discovered </a:t>
            </a:r>
            <a:r>
              <a:rPr lang="en-US" sz="1000" dirty="0" err="1">
                <a:solidFill>
                  <a:schemeClr val="tx1"/>
                </a:solidFill>
                <a:latin typeface="+mn-lt"/>
              </a:rPr>
              <a:t>bundlemer</a:t>
            </a:r>
            <a:r>
              <a:rPr lang="en-US" sz="1000" dirty="0">
                <a:solidFill>
                  <a:schemeClr val="tx1"/>
                </a:solidFill>
                <a:latin typeface="+mn-lt"/>
              </a:rPr>
              <a:t> interparticle stacking mechanism and robust LC formation is enabling new avenues of success towards AIM 3 goals of producing molecularly-based machines. Specifically, the LC phases are responsive to solution conditions (e.g., pH) and provide for collapse and expansion in response to pH changes. With additional crosslinking chemistry, we now have a direct path towards nanoscale pumping action made possible by the LC phases.  Furthermore, the LC behavior in single charge sequences has opened a new avenue of design where we are testing the importance of oppositely charged patches on </a:t>
            </a:r>
            <a:r>
              <a:rPr lang="en-US" sz="1000" dirty="0" err="1">
                <a:solidFill>
                  <a:schemeClr val="tx1"/>
                </a:solidFill>
                <a:latin typeface="+mn-lt"/>
              </a:rPr>
              <a:t>bundlemer</a:t>
            </a:r>
            <a:r>
              <a:rPr lang="en-US" sz="1000" dirty="0">
                <a:solidFill>
                  <a:schemeClr val="tx1"/>
                </a:solidFill>
                <a:latin typeface="+mn-lt"/>
              </a:rPr>
              <a:t> building blocks and the use of the LC phases as templates for crosslinking chemistry, both within and between the </a:t>
            </a:r>
            <a:r>
              <a:rPr lang="en-US" sz="1000" dirty="0" err="1">
                <a:solidFill>
                  <a:schemeClr val="tx1"/>
                </a:solidFill>
                <a:latin typeface="+mn-lt"/>
              </a:rPr>
              <a:t>bundlemer</a:t>
            </a:r>
            <a:r>
              <a:rPr lang="en-US" sz="1000" dirty="0">
                <a:solidFill>
                  <a:schemeClr val="tx1"/>
                </a:solidFill>
                <a:latin typeface="+mn-lt"/>
              </a:rPr>
              <a:t> particles as well as in the solvent matrix around the </a:t>
            </a:r>
            <a:r>
              <a:rPr lang="en-US" sz="1000" dirty="0" err="1">
                <a:solidFill>
                  <a:schemeClr val="tx1"/>
                </a:solidFill>
                <a:latin typeface="+mn-lt"/>
              </a:rPr>
              <a:t>bundlemer</a:t>
            </a:r>
            <a:r>
              <a:rPr lang="en-US" sz="1000" dirty="0">
                <a:solidFill>
                  <a:schemeClr val="tx1"/>
                </a:solidFill>
                <a:latin typeface="+mn-lt"/>
              </a:rPr>
              <a:t> particles leading to advanced nanocomposite materials.  These new research avenues will likely lead to auxetic-like mechanical responses as originally proposed in the CHARM IRG1 research goals.  </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000" b="1" dirty="0">
                <a:solidFill>
                  <a:schemeClr val="tx1"/>
                </a:solidFill>
                <a:latin typeface="+mn-lt"/>
              </a:rPr>
              <a:t>How is the achievement related to the IRG, and how does it help it achieve its goals? </a:t>
            </a:r>
            <a:r>
              <a:rPr lang="en-US" sz="1000" b="0" dirty="0">
                <a:solidFill>
                  <a:schemeClr val="tx1"/>
                </a:solidFill>
                <a:latin typeface="+mn-lt"/>
              </a:rPr>
              <a:t>As described above, the results directly impact the research goals of CHARM related to IRG1 Aim 3 objectives in creating machines</a:t>
            </a:r>
            <a:r>
              <a:rPr lang="en-US" sz="1000" b="0">
                <a:solidFill>
                  <a:schemeClr val="tx1"/>
                </a:solidFill>
                <a:latin typeface="+mn-lt"/>
              </a:rPr>
              <a:t>. The </a:t>
            </a:r>
            <a:r>
              <a:rPr lang="en-US" sz="1000" b="0" dirty="0">
                <a:solidFill>
                  <a:schemeClr val="tx1"/>
                </a:solidFill>
                <a:latin typeface="+mn-lt"/>
              </a:rPr>
              <a:t>first several years of IRG1 research focused on new </a:t>
            </a:r>
            <a:r>
              <a:rPr lang="en-US" sz="1000" b="0" dirty="0" err="1">
                <a:solidFill>
                  <a:schemeClr val="tx1"/>
                </a:solidFill>
                <a:latin typeface="+mn-lt"/>
              </a:rPr>
              <a:t>bundlemer</a:t>
            </a:r>
            <a:r>
              <a:rPr lang="en-US" sz="1000" b="0" dirty="0">
                <a:solidFill>
                  <a:schemeClr val="tx1"/>
                </a:solidFill>
                <a:latin typeface="+mn-lt"/>
              </a:rPr>
              <a:t> and new assembly behavior/nanostructure formation and movement.  This effort enabled the current highlight-computational design of new single charge coiled coil particles, not seen in nature, that provided for the LC discovery.  This discovery now enables a new avenue towards Aim 3 success in the remaining year 5 and upcoming year 6.  Importantly, computational work and experimental work were both critical to the success of the above work and these discoveries, all made possible by CHARM.</a:t>
            </a:r>
            <a:endParaRPr lang="en-US" sz="10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Where the findings are published: </a:t>
            </a:r>
            <a:r>
              <a:rPr lang="en-US" sz="1000" b="0" i="0" dirty="0">
                <a:solidFill>
                  <a:srgbClr val="222222"/>
                </a:solidFill>
                <a:effectLst/>
                <a:latin typeface="-apple-system"/>
              </a:rPr>
              <a:t>Shi, Y., Zhang, T., Guo, R. </a:t>
            </a:r>
            <a:r>
              <a:rPr lang="en-US" sz="1000" b="0" i="1" dirty="0">
                <a:solidFill>
                  <a:srgbClr val="222222"/>
                </a:solidFill>
                <a:effectLst/>
                <a:latin typeface="-apple-system"/>
              </a:rPr>
              <a:t>et al.</a:t>
            </a:r>
            <a:r>
              <a:rPr lang="en-US" sz="1000" b="0" i="0" dirty="0">
                <a:solidFill>
                  <a:srgbClr val="222222"/>
                </a:solidFill>
                <a:effectLst/>
                <a:latin typeface="-apple-system"/>
              </a:rPr>
              <a:t> Ordered assemblies of peptide nanoparticles with only positive charge. </a:t>
            </a:r>
            <a:r>
              <a:rPr lang="en-US" sz="1000" b="0" i="1" dirty="0">
                <a:solidFill>
                  <a:srgbClr val="222222"/>
                </a:solidFill>
                <a:effectLst/>
                <a:latin typeface="-apple-system"/>
              </a:rPr>
              <a:t>Nat </a:t>
            </a:r>
            <a:r>
              <a:rPr lang="en-US" sz="1000" b="0" i="1" dirty="0" err="1">
                <a:solidFill>
                  <a:srgbClr val="222222"/>
                </a:solidFill>
                <a:effectLst/>
                <a:latin typeface="-apple-system"/>
              </a:rPr>
              <a:t>Commun</a:t>
            </a:r>
            <a:r>
              <a:rPr lang="en-US" sz="1000" b="0" i="0" dirty="0">
                <a:solidFill>
                  <a:srgbClr val="222222"/>
                </a:solidFill>
                <a:effectLst/>
                <a:latin typeface="-apple-system"/>
              </a:rPr>
              <a:t> </a:t>
            </a:r>
            <a:r>
              <a:rPr lang="en-US" sz="1000" b="1" i="0" dirty="0">
                <a:solidFill>
                  <a:srgbClr val="222222"/>
                </a:solidFill>
                <a:effectLst/>
                <a:latin typeface="-apple-system"/>
              </a:rPr>
              <a:t>15</a:t>
            </a:r>
            <a:r>
              <a:rPr lang="en-US" sz="1000" b="0" i="0" dirty="0">
                <a:solidFill>
                  <a:srgbClr val="222222"/>
                </a:solidFill>
                <a:effectLst/>
                <a:latin typeface="-apple-system"/>
              </a:rPr>
              <a:t>, 10057 (2024). https://</a:t>
            </a:r>
            <a:r>
              <a:rPr lang="en-US" sz="1000" b="0" i="0" dirty="0" err="1">
                <a:solidFill>
                  <a:srgbClr val="222222"/>
                </a:solidFill>
                <a:effectLst/>
                <a:latin typeface="-apple-system"/>
              </a:rPr>
              <a:t>doi.org</a:t>
            </a:r>
            <a:r>
              <a:rPr lang="en-US" sz="1000" b="0" i="0" dirty="0">
                <a:solidFill>
                  <a:srgbClr val="222222"/>
                </a:solidFill>
                <a:effectLst/>
                <a:latin typeface="-apple-system"/>
              </a:rPr>
              <a:t>/10.1038/s41467-024-54340-9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222222"/>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mn-lt"/>
            </a:endParaRP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754081" y="145844"/>
            <a:ext cx="8373625" cy="5667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Peptide ‘</a:t>
            </a:r>
            <a:r>
              <a:rPr lang="en-US" sz="2000" b="1" dirty="0" err="1">
                <a:solidFill>
                  <a:srgbClr val="C00000"/>
                </a:solidFill>
                <a:latin typeface="Arial" panose="020B0604020202020204" pitchFamily="34" charset="0"/>
                <a:cs typeface="Arial" panose="020B0604020202020204" pitchFamily="34" charset="0"/>
              </a:rPr>
              <a:t>Bundlemer</a:t>
            </a:r>
            <a:r>
              <a:rPr lang="en-US" sz="2000" b="1" dirty="0">
                <a:solidFill>
                  <a:srgbClr val="C00000"/>
                </a:solidFill>
                <a:latin typeface="Arial" panose="020B0604020202020204" pitchFamily="34" charset="0"/>
                <a:cs typeface="Arial" panose="020B0604020202020204" pitchFamily="34" charset="0"/>
              </a:rPr>
              <a:t>’ Building Blocks for New Liquid Crystal Formation</a:t>
            </a:r>
          </a:p>
        </p:txBody>
      </p:sp>
      <p:sp>
        <p:nvSpPr>
          <p:cNvPr id="9" name="TextBox 8">
            <a:extLst>
              <a:ext uri="{FF2B5EF4-FFF2-40B4-BE49-F238E27FC236}">
                <a16:creationId xmlns:a16="http://schemas.microsoft.com/office/drawing/2014/main" id="{7AC7D99B-1EFC-61F2-9703-F085A3591D9E}"/>
              </a:ext>
            </a:extLst>
          </p:cNvPr>
          <p:cNvSpPr txBox="1"/>
          <p:nvPr/>
        </p:nvSpPr>
        <p:spPr>
          <a:xfrm>
            <a:off x="0" y="200554"/>
            <a:ext cx="3066907"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University of Delaware MRSEC </a:t>
            </a:r>
          </a:p>
          <a:p>
            <a:r>
              <a:rPr lang="en-US" sz="1400" b="1" dirty="0">
                <a:latin typeface="Arial" panose="020B0604020202020204" pitchFamily="34" charset="0"/>
                <a:cs typeface="Arial" panose="020B0604020202020204" pitchFamily="34" charset="0"/>
              </a:rPr>
              <a:t>DMR-2011824 </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3FA201F-7E38-222E-3666-0F5295187A8C}"/>
              </a:ext>
            </a:extLst>
          </p:cNvPr>
          <p:cNvSpPr txBox="1"/>
          <p:nvPr/>
        </p:nvSpPr>
        <p:spPr>
          <a:xfrm>
            <a:off x="5033667" y="778328"/>
            <a:ext cx="7158333" cy="95410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T. Zhang, Y. Shi, Z. Zhang, A. </a:t>
            </a:r>
            <a:r>
              <a:rPr lang="en-US" sz="1400" b="1" dirty="0" err="1">
                <a:latin typeface="Arial" panose="020B0604020202020204" pitchFamily="34" charset="0"/>
                <a:cs typeface="Arial" panose="020B0604020202020204" pitchFamily="34" charset="0"/>
              </a:rPr>
              <a:t>McCahill</a:t>
            </a:r>
            <a:r>
              <a:rPr lang="en-US" sz="1400" b="1" dirty="0">
                <a:latin typeface="Arial" panose="020B0604020202020204" pitchFamily="34" charset="0"/>
                <a:cs typeface="Arial" panose="020B0604020202020204" pitchFamily="34" charset="0"/>
              </a:rPr>
              <a:t>, Y. Tang, C. </a:t>
            </a:r>
            <a:r>
              <a:rPr lang="en-US" sz="1400" b="1" dirty="0" err="1">
                <a:latin typeface="Arial" panose="020B0604020202020204" pitchFamily="34" charset="0"/>
                <a:cs typeface="Arial" panose="020B0604020202020204" pitchFamily="34" charset="0"/>
              </a:rPr>
              <a:t>Kloxin</a:t>
            </a:r>
            <a:r>
              <a:rPr lang="en-US" sz="1400" b="1" dirty="0">
                <a:latin typeface="Arial" panose="020B0604020202020204" pitchFamily="34" charset="0"/>
                <a:cs typeface="Arial" panose="020B0604020202020204" pitchFamily="34" charset="0"/>
              </a:rPr>
              <a:t>, D. </a:t>
            </a:r>
            <a:r>
              <a:rPr lang="en-US" sz="1400" b="1" dirty="0" err="1">
                <a:latin typeface="Arial" panose="020B0604020202020204" pitchFamily="34" charset="0"/>
                <a:cs typeface="Arial" panose="020B0604020202020204" pitchFamily="34" charset="0"/>
              </a:rPr>
              <a:t>Pochan</a:t>
            </a:r>
            <a:r>
              <a:rPr lang="en-US" sz="1400" b="1" dirty="0">
                <a:latin typeface="Arial" panose="020B0604020202020204" pitchFamily="34" charset="0"/>
                <a:cs typeface="Arial" panose="020B0604020202020204" pitchFamily="34" charset="0"/>
              </a:rPr>
              <a:t>,</a:t>
            </a:r>
          </a:p>
          <a:p>
            <a:r>
              <a:rPr lang="en-US" sz="1400" b="1" dirty="0">
                <a:latin typeface="Arial" panose="020B0604020202020204" pitchFamily="34" charset="0"/>
                <a:cs typeface="Arial" panose="020B0604020202020204" pitchFamily="34" charset="0"/>
              </a:rPr>
              <a:t>	Materials Science and Engineering, University of Delaware</a:t>
            </a:r>
          </a:p>
          <a:p>
            <a:r>
              <a:rPr lang="en-US" sz="1400" b="1" dirty="0">
                <a:latin typeface="Arial" panose="020B0604020202020204" pitchFamily="34" charset="0"/>
                <a:cs typeface="Arial" panose="020B0604020202020204" pitchFamily="34" charset="0"/>
              </a:rPr>
              <a:t>R. Guo, D-B. Yang, J. </a:t>
            </a:r>
            <a:r>
              <a:rPr lang="en-US" sz="1400" b="1" dirty="0" err="1">
                <a:latin typeface="Arial" panose="020B0604020202020204" pitchFamily="34" charset="0"/>
                <a:cs typeface="Arial" panose="020B0604020202020204" pitchFamily="34" charset="0"/>
              </a:rPr>
              <a:t>Saven</a:t>
            </a:r>
            <a:r>
              <a:rPr lang="en-US" sz="1400" b="1" dirty="0">
                <a:latin typeface="Arial" panose="020B0604020202020204" pitchFamily="34" charset="0"/>
                <a:cs typeface="Arial" panose="020B0604020202020204" pitchFamily="34" charset="0"/>
              </a:rPr>
              <a:t>, Chemistry</a:t>
            </a:r>
          </a:p>
          <a:p>
            <a:r>
              <a:rPr lang="en-US" sz="1400" b="1" dirty="0">
                <a:latin typeface="Arial" panose="020B0604020202020204" pitchFamily="34" charset="0"/>
                <a:cs typeface="Arial" panose="020B0604020202020204" pitchFamily="34" charset="0"/>
              </a:rPr>
              <a:t>	University of Pennsylvania </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0" y="858407"/>
            <a:ext cx="502321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Computational design was successfully used to produce new, non-natural peptide molecules that self-assemble into discrete nanoparticles that are 2 nm in diameter and 4 nm in length. The new nanoparticles, examples of the class of protein structure call coiled coils, result in exciting new self-assembly behavior with potential to impact materials technology.</a:t>
            </a:r>
          </a:p>
          <a:p>
            <a:pPr eaLnBrk="1" hangingPunct="1"/>
            <a:endParaRPr lang="en-US" sz="1400" dirty="0"/>
          </a:p>
          <a:p>
            <a:pPr eaLnBrk="1" hangingPunct="1"/>
            <a:r>
              <a:rPr lang="en-US" sz="1400" dirty="0"/>
              <a:t>First, the particles, also known as ‘</a:t>
            </a:r>
            <a:r>
              <a:rPr lang="en-US" sz="1400" dirty="0" err="1"/>
              <a:t>bundlemers</a:t>
            </a:r>
            <a:r>
              <a:rPr lang="en-US" sz="1400" dirty="0"/>
              <a:t>’, exhibit only positive electrostatic charges on their surface, unlike natural proteins with a mix of positive and negative charges.  This single charge character leads to newly discovered solution behavior. Second, the particles spontaneously and robustly stack end to end to form long chains that, in turn, cause liquid crystal behaviors at low concentrations of building block.  </a:t>
            </a:r>
          </a:p>
          <a:p>
            <a:pPr eaLnBrk="1" hangingPunct="1"/>
            <a:endParaRPr lang="en-US" sz="1400" dirty="0"/>
          </a:p>
          <a:p>
            <a:pPr eaLnBrk="1" hangingPunct="1"/>
            <a:r>
              <a:rPr lang="en-US" sz="1400" dirty="0"/>
              <a:t>Liquid crystals are well known as required precursor phases for materials technology (e.g., high performance polymers such as Kevlar, membranes for separations, amongst others).  The robust, spontaneous, liquid crystal assembly behavior enables research directions towards advanced materials created with environmentally compatible amino acids and enables new molecular machines (e.g., pumps).</a:t>
            </a:r>
          </a:p>
          <a:p>
            <a:pPr eaLnBrk="1" hangingPunct="1"/>
            <a:endParaRPr lang="en-US" sz="1400" dirty="0"/>
          </a:p>
        </p:txBody>
      </p:sp>
      <p:sp>
        <p:nvSpPr>
          <p:cNvPr id="13" name="Rectangle 37">
            <a:extLst>
              <a:ext uri="{FF2B5EF4-FFF2-40B4-BE49-F238E27FC236}">
                <a16:creationId xmlns:a16="http://schemas.microsoft.com/office/drawing/2014/main" id="{42533880-C9A3-31C5-2550-1719D9FB82EC}"/>
              </a:ext>
            </a:extLst>
          </p:cNvPr>
          <p:cNvSpPr>
            <a:spLocks noChangeArrowheads="1"/>
          </p:cNvSpPr>
          <p:nvPr/>
        </p:nvSpPr>
        <p:spPr bwMode="auto">
          <a:xfrm>
            <a:off x="5432470" y="1660870"/>
            <a:ext cx="6623799" cy="4495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311041" y="5683061"/>
            <a:ext cx="680268" cy="1751609"/>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pic>
        <p:nvPicPr>
          <p:cNvPr id="2" name="Picture 1" descr="Figure C: polarized optical microscopy that shows bright and dark regions that are 100s of microns in diameter revealing the presence of optical birefringence, a hallmark of liquid crystals.  ">
            <a:extLst>
              <a:ext uri="{FF2B5EF4-FFF2-40B4-BE49-F238E27FC236}">
                <a16:creationId xmlns:a16="http://schemas.microsoft.com/office/drawing/2014/main" id="{4D43D074-2ABF-4FAB-B513-73E869ECB3A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884816" y="1682942"/>
            <a:ext cx="2157377" cy="2217529"/>
          </a:xfrm>
          <a:prstGeom prst="rect">
            <a:avLst/>
          </a:prstGeom>
        </p:spPr>
      </p:pic>
      <p:pic>
        <p:nvPicPr>
          <p:cNvPr id="4" name="Picture 3" descr="Figure D: cryogenic transmission electron microscopy/cryoTEM data showing a 500 x 500 nanometer area of liquid crystal structure revealing long, dark lines aligned with neighbors that are the stacks of bundlemer nanoparticles.  Figure E: small-angle x-ray scattering/SAXS showing diffraction from hexagonal close packing of bundlemer chains. The diffraction peaks move to higher wave vector/higher scattering angle as the bundlemer concentration increases due to the bundlemer stacks being forced closer and closer together at higher concentrations.">
            <a:extLst>
              <a:ext uri="{FF2B5EF4-FFF2-40B4-BE49-F238E27FC236}">
                <a16:creationId xmlns:a16="http://schemas.microsoft.com/office/drawing/2014/main" id="{CF33B1FE-1FA5-955E-AD75-5626EC7B4166}"/>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457815" y="3849250"/>
            <a:ext cx="4211323" cy="2307183"/>
          </a:xfrm>
          <a:prstGeom prst="rect">
            <a:avLst/>
          </a:prstGeom>
        </p:spPr>
      </p:pic>
      <p:grpSp>
        <p:nvGrpSpPr>
          <p:cNvPr id="7" name="Group 6" descr="Figure A, B: side view and top view of bundlemer liquid crystal nanostructure.  Each bundlemer nanoparticle is 2 nm diameter x 4 nm in length and represented by a cylinder.  The cylindrical particles stack end-to-end to form chains with the chains then organizing into a close-packed hexagonal arrangement with neighboring chains to form liquid crystal phases.  ">
            <a:extLst>
              <a:ext uri="{FF2B5EF4-FFF2-40B4-BE49-F238E27FC236}">
                <a16:creationId xmlns:a16="http://schemas.microsoft.com/office/drawing/2014/main" id="{A69CACB3-F770-97C4-42D6-271199E46E47}"/>
              </a:ext>
            </a:extLst>
          </p:cNvPr>
          <p:cNvGrpSpPr>
            <a:grpSpLocks noChangeAspect="1"/>
          </p:cNvGrpSpPr>
          <p:nvPr/>
        </p:nvGrpSpPr>
        <p:grpSpPr>
          <a:xfrm>
            <a:off x="5418394" y="1660870"/>
            <a:ext cx="4453020" cy="2194560"/>
            <a:chOff x="3726718" y="1716351"/>
            <a:chExt cx="8488567" cy="4183380"/>
          </a:xfrm>
        </p:grpSpPr>
        <p:pic>
          <p:nvPicPr>
            <p:cNvPr id="8" name="Picture 7" descr="A collage of images of blue objects&#10;&#10;Description automatically generated">
              <a:extLst>
                <a:ext uri="{FF2B5EF4-FFF2-40B4-BE49-F238E27FC236}">
                  <a16:creationId xmlns:a16="http://schemas.microsoft.com/office/drawing/2014/main" id="{0A28DD09-18C6-6BC3-FDAB-F1D4B85A07C3}"/>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3726718" y="1716351"/>
              <a:ext cx="8488567" cy="4183380"/>
            </a:xfrm>
            <a:prstGeom prst="rect">
              <a:avLst/>
            </a:prstGeom>
          </p:spPr>
        </p:pic>
        <p:sp>
          <p:nvSpPr>
            <p:cNvPr id="14" name="Oval 13">
              <a:extLst>
                <a:ext uri="{FF2B5EF4-FFF2-40B4-BE49-F238E27FC236}">
                  <a16:creationId xmlns:a16="http://schemas.microsoft.com/office/drawing/2014/main" id="{4C7B7318-6217-87B9-ADAF-6DD14ADFCBFC}"/>
                </a:ext>
              </a:extLst>
            </p:cNvPr>
            <p:cNvSpPr/>
            <p:nvPr/>
          </p:nvSpPr>
          <p:spPr>
            <a:xfrm>
              <a:off x="8119430" y="1851606"/>
              <a:ext cx="365760" cy="33533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9F3B9F7-944F-D669-8964-B8795700229C}"/>
                </a:ext>
              </a:extLst>
            </p:cNvPr>
            <p:cNvSpPr/>
            <p:nvPr/>
          </p:nvSpPr>
          <p:spPr>
            <a:xfrm>
              <a:off x="3889691" y="1851606"/>
              <a:ext cx="365760" cy="33533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373DA3D7-CD52-B322-74FA-0A0D97189D6E}"/>
              </a:ext>
            </a:extLst>
          </p:cNvPr>
          <p:cNvSpPr txBox="1"/>
          <p:nvPr/>
        </p:nvSpPr>
        <p:spPr>
          <a:xfrm>
            <a:off x="5403894" y="1643779"/>
            <a:ext cx="325041" cy="338554"/>
          </a:xfrm>
          <a:prstGeom prst="rect">
            <a:avLst/>
          </a:prstGeom>
          <a:noFill/>
        </p:spPr>
        <p:txBody>
          <a:bodyPr wrap="square">
            <a:spAutoFit/>
          </a:bodyPr>
          <a:lstStyle/>
          <a:p>
            <a:r>
              <a:rPr lang="en-US" sz="1600" b="1" dirty="0"/>
              <a:t>A</a:t>
            </a:r>
          </a:p>
        </p:txBody>
      </p:sp>
      <p:sp>
        <p:nvSpPr>
          <p:cNvPr id="20" name="TextBox 19">
            <a:extLst>
              <a:ext uri="{FF2B5EF4-FFF2-40B4-BE49-F238E27FC236}">
                <a16:creationId xmlns:a16="http://schemas.microsoft.com/office/drawing/2014/main" id="{41D6C259-546C-678D-B285-DBA04262AD26}"/>
              </a:ext>
            </a:extLst>
          </p:cNvPr>
          <p:cNvSpPr txBox="1"/>
          <p:nvPr/>
        </p:nvSpPr>
        <p:spPr>
          <a:xfrm>
            <a:off x="7637654" y="1650809"/>
            <a:ext cx="325041" cy="338554"/>
          </a:xfrm>
          <a:prstGeom prst="rect">
            <a:avLst/>
          </a:prstGeom>
          <a:noFill/>
        </p:spPr>
        <p:txBody>
          <a:bodyPr wrap="square">
            <a:spAutoFit/>
          </a:bodyPr>
          <a:lstStyle/>
          <a:p>
            <a:r>
              <a:rPr lang="en-US" sz="1600" b="1" dirty="0"/>
              <a:t>B</a:t>
            </a:r>
          </a:p>
        </p:txBody>
      </p:sp>
      <p:sp>
        <p:nvSpPr>
          <p:cNvPr id="22" name="TextBox 21">
            <a:extLst>
              <a:ext uri="{FF2B5EF4-FFF2-40B4-BE49-F238E27FC236}">
                <a16:creationId xmlns:a16="http://schemas.microsoft.com/office/drawing/2014/main" id="{A6E60013-EF77-A648-E8C7-9E2CF72FC519}"/>
              </a:ext>
            </a:extLst>
          </p:cNvPr>
          <p:cNvSpPr txBox="1"/>
          <p:nvPr/>
        </p:nvSpPr>
        <p:spPr>
          <a:xfrm>
            <a:off x="9630189" y="3926948"/>
            <a:ext cx="2497517" cy="2123658"/>
          </a:xfrm>
          <a:prstGeom prst="rect">
            <a:avLst/>
          </a:prstGeom>
          <a:noFill/>
        </p:spPr>
        <p:txBody>
          <a:bodyPr wrap="square">
            <a:spAutoFit/>
          </a:bodyPr>
          <a:lstStyle/>
          <a:p>
            <a:r>
              <a:rPr lang="en-US" sz="1100" b="1" dirty="0">
                <a:solidFill>
                  <a:prstClr val="black"/>
                </a:solidFill>
                <a:latin typeface="Calibri" panose="020F0502020204030204"/>
              </a:rPr>
              <a:t>Figure Caption: </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A, B</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side view and top view of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bundlemer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nanoparticles (each 2 nm diameter x 4 nm in length) stacking and organizing into a liquid crystal phase in simulations</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  C, D, 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polarized optical microscopy, cryogenic transmission electron microscopy/</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cryoTEM</a:t>
            </a:r>
            <a:r>
              <a:rPr lang="en-US" sz="1100" dirty="0">
                <a:solidFill>
                  <a:prstClr val="black"/>
                </a:solidFill>
                <a:latin typeface="Calibri" panose="020F0502020204030204"/>
              </a:rPr>
              <a:t>, and small-angle x-ray scattering/SAXS all clearly showing the liquid crystal behavior via birefringence (C), chains in solution (</a:t>
            </a:r>
            <a:r>
              <a:rPr lang="en-US" sz="1100" dirty="0" err="1">
                <a:solidFill>
                  <a:prstClr val="black"/>
                </a:solidFill>
                <a:latin typeface="Calibri" panose="020F0502020204030204"/>
              </a:rPr>
              <a:t>cryoTEM</a:t>
            </a:r>
            <a:r>
              <a:rPr lang="en-US" sz="1100" dirty="0">
                <a:solidFill>
                  <a:prstClr val="black"/>
                </a:solidFill>
                <a:latin typeface="Calibri" panose="020F0502020204030204"/>
              </a:rPr>
              <a:t>), and diffraction from hexagonal packing (SAXS).</a:t>
            </a:r>
            <a:endParaRPr lang="en-US" sz="1100" dirty="0"/>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3313</TotalTime>
  <Words>890</Words>
  <Application>Microsoft Office PowerPoint</Application>
  <PresentationFormat>Widescreen</PresentationFormat>
  <Paragraphs>23</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-apple-system</vt:lpstr>
      <vt:lpstr>Arial</vt:lpstr>
      <vt:lpstr>Calibri</vt:lpstr>
      <vt:lpstr>Calibri Light</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Gregory, Gwendolyn</cp:lastModifiedBy>
  <cp:revision>283</cp:revision>
  <cp:lastPrinted>2018-03-20T12:31:18Z</cp:lastPrinted>
  <dcterms:created xsi:type="dcterms:W3CDTF">2017-10-05T17:34:54Z</dcterms:created>
  <dcterms:modified xsi:type="dcterms:W3CDTF">2025-01-06T16:45:47Z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