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7"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7171"/>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16" autoAdjust="0"/>
    <p:restoredTop sz="92903" autoAdjust="0"/>
  </p:normalViewPr>
  <p:slideViewPr>
    <p:cSldViewPr snapToGrid="0" snapToObjects="1">
      <p:cViewPr varScale="1">
        <p:scale>
          <a:sx n="77" d="100"/>
          <a:sy n="77" d="100"/>
        </p:scale>
        <p:origin x="1022" y="72"/>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1/2/2025</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1/2/2025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doi.org/10.1002/adom.202402374"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00">
              <a:defRPr sz="1400">
                <a:latin typeface="Helvetica Neue"/>
                <a:ea typeface="Helvetica Neue"/>
                <a:cs typeface="Helvetica Neue"/>
                <a:sym typeface="Helvetica Neue"/>
              </a:defRPr>
            </a:pPr>
            <a:r>
              <a:rPr lang="en-US" sz="1200" b="1" dirty="0">
                <a:solidFill>
                  <a:schemeClr val="tx1"/>
                </a:solidFill>
                <a:latin typeface="+mn-lt"/>
              </a:rPr>
              <a:t>What Has Been Achieved: </a:t>
            </a:r>
            <a:r>
              <a:rPr lang="en-US" sz="1200" dirty="0"/>
              <a:t>We developed and implemented a hybrid THz radiation source that combines a conventional III-V semiconductor-based photoconductive antenna with a spintronic emitter integrated into a single device. This hybrid emitter leverages the unique properties of both components: the wavelength sensitivity of the semiconductor material and the wavelength insensitivity of the spintronic heterostructure. Using this novel hybrid emitter, we achieved unprecedented control over key THz properties, including pulse shape, spectrum, polarization, and chirality, all without the need for external modulators.</a:t>
            </a:r>
            <a:endParaRPr lang="en-US" sz="1200" dirty="0">
              <a:solidFill>
                <a:schemeClr val="tx1"/>
              </a:solidFill>
              <a:latin typeface="+mn-lt"/>
            </a:endParaRPr>
          </a:p>
          <a:p>
            <a:pPr defTabSz="914400">
              <a:defRPr sz="1400">
                <a:latin typeface="Helvetica Neue"/>
                <a:ea typeface="Helvetica Neue"/>
                <a:cs typeface="Helvetica Neue"/>
                <a:sym typeface="Helvetica Neue"/>
              </a:defRPr>
            </a:pPr>
            <a:r>
              <a:rPr lang="en-US" sz="1200" b="1" dirty="0">
                <a:solidFill>
                  <a:schemeClr val="tx1"/>
                </a:solidFill>
                <a:latin typeface="+mn-lt"/>
              </a:rPr>
              <a:t>Importance of the Achievement: </a:t>
            </a:r>
            <a:r>
              <a:rPr lang="en-US" sz="1200" dirty="0"/>
              <a:t>The demonstrated on-chip </a:t>
            </a:r>
            <a:r>
              <a:rPr lang="en-US" sz="1200"/>
              <a:t>hybrid THz </a:t>
            </a:r>
            <a:r>
              <a:rPr lang="en-US" sz="1200" dirty="0"/>
              <a:t>emitter provides a powerful platform for engineered THz radiation with wide-ranging potential applications.</a:t>
            </a:r>
            <a:endParaRPr lang="en-US" sz="120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200" b="0" dirty="0">
                <a:solidFill>
                  <a:schemeClr val="tx1"/>
                </a:solidFill>
                <a:latin typeface="+mn-lt"/>
              </a:rPr>
              <a:t>One of the primary goals of this IRG is to understand and control the integration of different material classes to tailor emergent THz functionalities. By combining the unique properties of semiconducting and magnetic materials, we successfully manipulated key THz functionalities such as THz pulse shape and chirality.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rPr>
              <a:t>Where the findings are published: </a:t>
            </a:r>
            <a:r>
              <a:rPr lang="en-US" b="0" i="1" dirty="0">
                <a:solidFill>
                  <a:srgbClr val="1C1D1E"/>
                </a:solidFill>
                <a:effectLst/>
                <a:latin typeface="Open Sans" panose="020B0606030504020204" pitchFamily="34" charset="0"/>
              </a:rPr>
              <a:t>Adv. Optical Mater.</a:t>
            </a:r>
            <a:r>
              <a:rPr lang="en-US" b="0" i="0" dirty="0">
                <a:solidFill>
                  <a:srgbClr val="1C1D1E"/>
                </a:solidFill>
                <a:effectLst/>
                <a:latin typeface="Open Sans" panose="020B0606030504020204" pitchFamily="34" charset="0"/>
              </a:rPr>
              <a:t> 2024, 2402374. </a:t>
            </a:r>
            <a:r>
              <a:rPr lang="en-US" i="0" u="none" strike="noStrike" dirty="0">
                <a:effectLst/>
                <a:latin typeface="Open Sans" panose="020B0606030504020204" pitchFamily="34" charset="0"/>
                <a:hlinkClick r:id="rId3"/>
              </a:rPr>
              <a:t>https://doi.org/10.1002/adom.202402374</a:t>
            </a:r>
            <a:r>
              <a:rPr lang="en-US" sz="1200" b="0" dirty="0">
                <a:solidFill>
                  <a:schemeClr val="tx1"/>
                </a:solidFill>
                <a:latin typeface="+mn-lt"/>
              </a:rPr>
              <a:t>.</a:t>
            </a:r>
          </a:p>
          <a:p>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148418" y="807282"/>
            <a:ext cx="8043581" cy="560382"/>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1/2/2025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12"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6.png"/><Relationship Id="rId11" Type="http://schemas.openxmlformats.org/officeDocument/2006/relationships/image" Target="../media/image5.png"/><Relationship Id="rId10" Type="http://schemas.openxmlformats.org/officeDocument/2006/relationships/image" Target="../media/image4.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344194" y="5716214"/>
            <a:ext cx="661720" cy="1703851"/>
          </a:xfrm>
          <a:prstGeom prst="rect">
            <a:avLst/>
          </a:prstGeom>
        </p:spPr>
      </p:pic>
      <p:sp>
        <p:nvSpPr>
          <p:cNvPr id="6" name="Title 1">
            <a:extLst>
              <a:ext uri="{FF2B5EF4-FFF2-40B4-BE49-F238E27FC236}">
                <a16:creationId xmlns:a16="http://schemas.microsoft.com/office/drawing/2014/main" id="{6F59F56C-CEF7-F252-EC1B-9B65C3815178}"/>
              </a:ext>
            </a:extLst>
          </p:cNvPr>
          <p:cNvSpPr txBox="1">
            <a:spLocks/>
          </p:cNvSpPr>
          <p:nvPr/>
        </p:nvSpPr>
        <p:spPr>
          <a:xfrm>
            <a:off x="3688597" y="151087"/>
            <a:ext cx="8511350" cy="566719"/>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a:solidFill>
                  <a:srgbClr val="C00000"/>
                </a:solidFill>
                <a:latin typeface="Arial" panose="020B0604020202020204" pitchFamily="34" charset="0"/>
                <a:cs typeface="Arial" panose="020B0604020202020204" pitchFamily="34" charset="0"/>
              </a:rPr>
              <a:t>Hybrid terahertz emitter for pulse shaping and chirality control</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3042228" cy="553998"/>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University of Delaware MRSEC </a:t>
            </a:r>
          </a:p>
          <a:p>
            <a:r>
              <a:rPr lang="en-US" sz="1400" b="1" dirty="0">
                <a:latin typeface="Arial" panose="020B0604020202020204" pitchFamily="34" charset="0"/>
                <a:cs typeface="Arial" panose="020B0604020202020204" pitchFamily="34" charset="0"/>
              </a:rPr>
              <a:t>DMR-2011824</a:t>
            </a:r>
            <a:r>
              <a:rPr lang="en-US" sz="1600" b="1" dirty="0">
                <a:latin typeface="Arial" panose="020B0604020202020204" pitchFamily="34" charset="0"/>
                <a:cs typeface="Arial" panose="020B0604020202020204" pitchFamily="34" charset="0"/>
              </a:rPr>
              <a:t>	</a:t>
            </a:r>
          </a:p>
        </p:txBody>
      </p:sp>
      <p:sp>
        <p:nvSpPr>
          <p:cNvPr id="10" name="TextBox 9">
            <a:extLst>
              <a:ext uri="{FF2B5EF4-FFF2-40B4-BE49-F238E27FC236}">
                <a16:creationId xmlns:a16="http://schemas.microsoft.com/office/drawing/2014/main" id="{A3FA201F-7E38-222E-3666-0F5295187A8C}"/>
              </a:ext>
            </a:extLst>
          </p:cNvPr>
          <p:cNvSpPr txBox="1"/>
          <p:nvPr/>
        </p:nvSpPr>
        <p:spPr>
          <a:xfrm>
            <a:off x="4169040" y="768975"/>
            <a:ext cx="8224434" cy="661720"/>
          </a:xfrm>
          <a:prstGeom prst="rect">
            <a:avLst/>
          </a:prstGeom>
          <a:noFill/>
        </p:spPr>
        <p:txBody>
          <a:bodyPr wrap="square" rtlCol="0">
            <a:spAutoFit/>
          </a:bodyPr>
          <a:lstStyle/>
          <a:p>
            <a:pPr algn="ctr"/>
            <a:r>
              <a:rPr lang="en-US" sz="1300" b="1" dirty="0">
                <a:latin typeface="Arial" panose="020B0604020202020204" pitchFamily="34" charset="0"/>
                <a:cs typeface="Arial" panose="020B0604020202020204" pitchFamily="34" charset="0"/>
              </a:rPr>
              <a:t>W. Wu</a:t>
            </a:r>
            <a:r>
              <a:rPr lang="en-US" sz="1300" b="1" baseline="30000" dirty="0">
                <a:latin typeface="Arial" panose="020B0604020202020204" pitchFamily="34" charset="0"/>
                <a:cs typeface="Arial" panose="020B0604020202020204" pitchFamily="34" charset="0"/>
              </a:rPr>
              <a:t>1</a:t>
            </a:r>
            <a:r>
              <a:rPr lang="en-US" sz="1300" b="1" dirty="0">
                <a:latin typeface="Arial" panose="020B0604020202020204" pitchFamily="34" charset="0"/>
                <a:cs typeface="Arial" panose="020B0604020202020204" pitchFamily="34" charset="0"/>
              </a:rPr>
              <a:t>, W. Acuna</a:t>
            </a:r>
            <a:r>
              <a:rPr lang="en-US" sz="1300" b="1" baseline="30000" dirty="0">
                <a:latin typeface="Arial" panose="020B0604020202020204" pitchFamily="34" charset="0"/>
                <a:cs typeface="Arial" panose="020B0604020202020204" pitchFamily="34" charset="0"/>
              </a:rPr>
              <a:t>2</a:t>
            </a:r>
            <a:r>
              <a:rPr lang="en-US" sz="1300" b="1" dirty="0">
                <a:latin typeface="Arial" panose="020B0604020202020204" pitchFamily="34" charset="0"/>
                <a:cs typeface="Arial" panose="020B0604020202020204" pitchFamily="34" charset="0"/>
              </a:rPr>
              <a:t>, Z. Huang</a:t>
            </a:r>
            <a:r>
              <a:rPr lang="en-US" sz="1300" b="1" baseline="30000" dirty="0">
                <a:latin typeface="Arial" panose="020B0604020202020204" pitchFamily="34" charset="0"/>
                <a:cs typeface="Arial" panose="020B0604020202020204" pitchFamily="34" charset="0"/>
              </a:rPr>
              <a:t>2</a:t>
            </a:r>
            <a:r>
              <a:rPr lang="en-US" sz="1300" b="1" dirty="0">
                <a:latin typeface="Arial" panose="020B0604020202020204" pitchFamily="34" charset="0"/>
                <a:cs typeface="Arial" panose="020B0604020202020204" pitchFamily="34" charset="0"/>
              </a:rPr>
              <a:t>, X. Wang</a:t>
            </a:r>
            <a:r>
              <a:rPr lang="en-US" sz="1300" b="1" baseline="30000" dirty="0">
                <a:latin typeface="Arial" panose="020B0604020202020204" pitchFamily="34" charset="0"/>
                <a:cs typeface="Arial" panose="020B0604020202020204" pitchFamily="34" charset="0"/>
              </a:rPr>
              <a:t>2</a:t>
            </a:r>
            <a:r>
              <a:rPr lang="en-US" sz="1300" b="1" dirty="0">
                <a:latin typeface="Arial" panose="020B0604020202020204" pitchFamily="34" charset="0"/>
                <a:cs typeface="Arial" panose="020B0604020202020204" pitchFamily="34" charset="0"/>
              </a:rPr>
              <a:t>, L. Gundlach</a:t>
            </a:r>
            <a:r>
              <a:rPr lang="en-US" sz="1300" b="1" baseline="30000" dirty="0">
                <a:latin typeface="Arial" panose="020B0604020202020204" pitchFamily="34" charset="0"/>
                <a:cs typeface="Arial" panose="020B0604020202020204" pitchFamily="34" charset="0"/>
              </a:rPr>
              <a:t>3</a:t>
            </a:r>
            <a:r>
              <a:rPr lang="en-US" sz="1300" b="1" dirty="0">
                <a:latin typeface="Arial" panose="020B0604020202020204" pitchFamily="34" charset="0"/>
                <a:cs typeface="Arial" panose="020B0604020202020204" pitchFamily="34" charset="0"/>
              </a:rPr>
              <a:t>, M. F. Doty</a:t>
            </a:r>
            <a:r>
              <a:rPr lang="en-US" sz="1300" b="1" baseline="30000" dirty="0">
                <a:latin typeface="Arial" panose="020B0604020202020204" pitchFamily="34" charset="0"/>
                <a:cs typeface="Arial" panose="020B0604020202020204" pitchFamily="34" charset="0"/>
              </a:rPr>
              <a:t>2</a:t>
            </a:r>
            <a:r>
              <a:rPr lang="en-US" sz="1300" b="1" dirty="0">
                <a:latin typeface="Arial" panose="020B0604020202020204" pitchFamily="34" charset="0"/>
                <a:cs typeface="Arial" panose="020B0604020202020204" pitchFamily="34" charset="0"/>
              </a:rPr>
              <a:t>, J. M. O. Zide</a:t>
            </a:r>
            <a:r>
              <a:rPr lang="en-US" sz="1300" b="1" baseline="30000" dirty="0">
                <a:latin typeface="Arial" panose="020B0604020202020204" pitchFamily="34" charset="0"/>
                <a:cs typeface="Arial" panose="020B0604020202020204" pitchFamily="34" charset="0"/>
              </a:rPr>
              <a:t>2</a:t>
            </a:r>
            <a:r>
              <a:rPr lang="en-US" sz="1300" b="1" dirty="0">
                <a:latin typeface="Arial" panose="020B0604020202020204" pitchFamily="34" charset="0"/>
                <a:cs typeface="Arial" panose="020B0604020202020204" pitchFamily="34" charset="0"/>
              </a:rPr>
              <a:t>, M. B. Jungfleisch</a:t>
            </a:r>
            <a:r>
              <a:rPr lang="en-US" sz="1300" b="1" baseline="30000" dirty="0">
                <a:latin typeface="Arial" panose="020B0604020202020204" pitchFamily="34" charset="0"/>
                <a:cs typeface="Arial" panose="020B0604020202020204" pitchFamily="34" charset="0"/>
              </a:rPr>
              <a:t>1</a:t>
            </a:r>
          </a:p>
          <a:p>
            <a:pPr algn="ctr"/>
            <a:r>
              <a:rPr lang="en-US" sz="1200" b="1" baseline="30000" dirty="0">
                <a:latin typeface="Arial" panose="020B0604020202020204" pitchFamily="34" charset="0"/>
                <a:cs typeface="Arial" panose="020B0604020202020204" pitchFamily="34" charset="0"/>
              </a:rPr>
              <a:t>1</a:t>
            </a:r>
            <a:r>
              <a:rPr lang="en-US" sz="1200" b="1" dirty="0">
                <a:latin typeface="Arial" panose="020B0604020202020204" pitchFamily="34" charset="0"/>
                <a:cs typeface="Arial" panose="020B0604020202020204" pitchFamily="34" charset="0"/>
              </a:rPr>
              <a:t>Department of Physics and Astronomy, </a:t>
            </a:r>
            <a:r>
              <a:rPr lang="en-US" sz="1200" b="1" baseline="30000" dirty="0">
                <a:latin typeface="Arial" panose="020B0604020202020204" pitchFamily="34" charset="0"/>
                <a:cs typeface="Arial" panose="020B0604020202020204" pitchFamily="34" charset="0"/>
              </a:rPr>
              <a:t>2</a:t>
            </a:r>
            <a:r>
              <a:rPr lang="en-US" sz="1200" b="1" dirty="0">
                <a:latin typeface="Arial" panose="020B0604020202020204" pitchFamily="34" charset="0"/>
                <a:cs typeface="Arial" panose="020B0604020202020204" pitchFamily="34" charset="0"/>
              </a:rPr>
              <a:t>Department of Materials Science and Engineering, </a:t>
            </a:r>
            <a:br>
              <a:rPr lang="en-US" sz="1200" b="1" dirty="0">
                <a:latin typeface="Arial" panose="020B0604020202020204" pitchFamily="34" charset="0"/>
                <a:cs typeface="Arial" panose="020B0604020202020204" pitchFamily="34" charset="0"/>
              </a:rPr>
            </a:br>
            <a:r>
              <a:rPr lang="en-US" sz="1200" b="1" baseline="30000" dirty="0">
                <a:latin typeface="Arial" panose="020B0604020202020204" pitchFamily="34" charset="0"/>
                <a:cs typeface="Arial" panose="020B0604020202020204" pitchFamily="34" charset="0"/>
              </a:rPr>
              <a:t>3</a:t>
            </a:r>
            <a:r>
              <a:rPr lang="en-US" sz="1200" b="1" dirty="0">
                <a:latin typeface="Arial" panose="020B0604020202020204" pitchFamily="34" charset="0"/>
                <a:cs typeface="Arial" panose="020B0604020202020204" pitchFamily="34" charset="0"/>
              </a:rPr>
              <a:t>Department of Chemistry and Biochemistry</a:t>
            </a:r>
            <a:endParaRPr lang="en-US" sz="1200" b="1" baseline="30000" dirty="0">
              <a:latin typeface="Arial" panose="020B0604020202020204" pitchFamily="34" charset="0"/>
              <a:cs typeface="Arial" panose="020B0604020202020204" pitchFamily="34" charset="0"/>
            </a:endParaRP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147782" y="1680943"/>
            <a:ext cx="6131416" cy="4001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85750" indent="-285750">
              <a:buFont typeface="Arial" panose="020B0604020202020204" pitchFamily="34" charset="0"/>
              <a:buChar char="•"/>
            </a:pPr>
            <a:r>
              <a:rPr lang="en-US" sz="1600" b="1" dirty="0"/>
              <a:t>Realization of a hybrid THz source with improved polarization control that combines the distinct characteristics of two THz emitters integrated into one single device.</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a:t>This emitter takes advantage of the unique material properties of the spintronic and semiconducting components.</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a:t>Polarization control between linear and elliptical THz emission and manipulation of the spectrum.</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a:t>Output THz wave was created by combining the two individual THz pulses, enabling unprecedented pulse shaping and chirality control without external modulators.</a:t>
            </a:r>
          </a:p>
          <a:p>
            <a:pPr algn="just" eaLnBrk="1" hangingPunct="1"/>
            <a:endParaRPr lang="en-US" sz="1400" b="1" dirty="0"/>
          </a:p>
        </p:txBody>
      </p:sp>
      <p:sp>
        <p:nvSpPr>
          <p:cNvPr id="13" name="Rectangle 37">
            <a:extLst>
              <a:ext uri="{FF2B5EF4-FFF2-40B4-BE49-F238E27FC236}">
                <a16:creationId xmlns:a16="http://schemas.microsoft.com/office/drawing/2014/main" id="{42533880-C9A3-31C5-2550-1719D9FB82EC}"/>
              </a:ext>
            </a:extLst>
          </p:cNvPr>
          <p:cNvSpPr>
            <a:spLocks noChangeArrowheads="1"/>
          </p:cNvSpPr>
          <p:nvPr/>
        </p:nvSpPr>
        <p:spPr bwMode="auto">
          <a:xfrm>
            <a:off x="6296296" y="1543121"/>
            <a:ext cx="5133703" cy="45446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B918F2C-1B31-019E-1950-70148B2D0769}"/>
                  </a:ext>
                </a:extLst>
              </p:cNvPr>
              <p:cNvSpPr txBox="1"/>
              <p:nvPr/>
            </p:nvSpPr>
            <p:spPr>
              <a:xfrm>
                <a:off x="6462041" y="5208930"/>
                <a:ext cx="4925078" cy="830997"/>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Fig.</a:t>
                </a:r>
                <a:r>
                  <a:rPr lang="en-US" sz="1200" dirty="0">
                    <a:latin typeface="Arial" panose="020B0604020202020204" pitchFamily="34" charset="0"/>
                    <a:cs typeface="Arial" panose="020B0604020202020204" pitchFamily="34" charset="0"/>
                  </a:rPr>
                  <a:t> (a) Illustration of the spintronic/III-V semiconductor hybrid THz emitter; (b)-(c) Representative THz pulses generated using the hybrid emitter in (a) with left-handed elliptical polarization (</a:t>
                </a:r>
                <a14:m>
                  <m:oMath xmlns:m="http://schemas.openxmlformats.org/officeDocument/2006/math">
                    <m:r>
                      <a:rPr lang="en-US" sz="1200" b="0" i="1" smtClean="0">
                        <a:latin typeface="Cambria Math" panose="02040503050406030204" pitchFamily="18" charset="0"/>
                        <a:cs typeface="Arial" panose="020B0604020202020204" pitchFamily="34" charset="0"/>
                      </a:rPr>
                      <m:t>𝜎</m:t>
                    </m:r>
                    <m:r>
                      <a:rPr lang="en-US" sz="1200" b="0" i="1" smtClean="0">
                        <a:latin typeface="Cambria Math" panose="02040503050406030204" pitchFamily="18" charset="0"/>
                        <a:cs typeface="Arial" panose="020B0604020202020204" pitchFamily="34" charset="0"/>
                      </a:rPr>
                      <m:t>=−1</m:t>
                    </m:r>
                  </m:oMath>
                </a14:m>
                <a:r>
                  <a:rPr lang="en-US" sz="1200" dirty="0">
                    <a:latin typeface="Arial" panose="020B0604020202020204" pitchFamily="34" charset="0"/>
                    <a:cs typeface="Arial" panose="020B0604020202020204" pitchFamily="34" charset="0"/>
                  </a:rPr>
                  <a:t>)</a:t>
                </a:r>
                <a:r>
                  <a:rPr lang="en-US" sz="1200" b="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and right-handed elliptical polarization ((</a:t>
                </a:r>
                <a14:m>
                  <m:oMath xmlns:m="http://schemas.openxmlformats.org/officeDocument/2006/math">
                    <m:r>
                      <a:rPr lang="en-US" sz="1200" i="1">
                        <a:latin typeface="Cambria Math" panose="02040503050406030204" pitchFamily="18" charset="0"/>
                        <a:cs typeface="Arial" panose="020B0604020202020204" pitchFamily="34" charset="0"/>
                      </a:rPr>
                      <m:t>𝜎</m:t>
                    </m:r>
                    <m:r>
                      <a:rPr lang="en-US" sz="1200" i="1">
                        <a:latin typeface="Cambria Math" panose="02040503050406030204" pitchFamily="18" charset="0"/>
                        <a:cs typeface="Arial" panose="020B0604020202020204" pitchFamily="34" charset="0"/>
                      </a:rPr>
                      <m:t>=+1</m:t>
                    </m:r>
                  </m:oMath>
                </a14:m>
                <a:r>
                  <a:rPr lang="en-US" sz="1200" dirty="0">
                    <a:latin typeface="Arial" panose="020B0604020202020204" pitchFamily="34" charset="0"/>
                    <a:cs typeface="Arial" panose="020B0604020202020204" pitchFamily="34" charset="0"/>
                  </a:rPr>
                  <a:t>).</a:t>
                </a:r>
                <a:endParaRPr lang="en-US" sz="1200" b="1" dirty="0">
                  <a:latin typeface="Arial" panose="020B0604020202020204" pitchFamily="34" charset="0"/>
                  <a:cs typeface="Arial" panose="020B0604020202020204" pitchFamily="34" charset="0"/>
                </a:endParaRPr>
              </a:p>
            </p:txBody>
          </p:sp>
        </mc:Choice>
        <mc:Fallback xmlns="">
          <p:sp>
            <p:nvSpPr>
              <p:cNvPr id="12" name="TextBox 11">
                <a:extLst>
                  <a:ext uri="{FF2B5EF4-FFF2-40B4-BE49-F238E27FC236}">
                    <a16:creationId xmlns:a16="http://schemas.microsoft.com/office/drawing/2014/main" id="{9B918F2C-1B31-019E-1950-70148B2D0769}"/>
                  </a:ext>
                </a:extLst>
              </p:cNvPr>
              <p:cNvSpPr txBox="1">
                <a:spLocks noRot="1" noChangeAspect="1" noMove="1" noResize="1" noEditPoints="1" noAdjustHandles="1" noChangeArrowheads="1" noChangeShapeType="1" noTextEdit="1"/>
              </p:cNvSpPr>
              <p:nvPr/>
            </p:nvSpPr>
            <p:spPr>
              <a:xfrm>
                <a:off x="6462041" y="5208930"/>
                <a:ext cx="4925078" cy="830997"/>
              </a:xfrm>
              <a:prstGeom prst="rect">
                <a:avLst/>
              </a:prstGeom>
              <a:blipFill>
                <a:blip r:embed="rId9"/>
                <a:stretch>
                  <a:fillRect t="-730" b="-3650"/>
                </a:stretch>
              </a:blipFill>
            </p:spPr>
            <p:txBody>
              <a:bodyPr/>
              <a:lstStyle/>
              <a:p>
                <a:r>
                  <a:rPr lang="en-US">
                    <a:noFill/>
                  </a:rPr>
                  <a:t> </a:t>
                </a:r>
              </a:p>
            </p:txBody>
          </p:sp>
        </mc:Fallback>
      </mc:AlternateContent>
      <p:grpSp>
        <p:nvGrpSpPr>
          <p:cNvPr id="16" name="Group 15" descr="Illustration of the spintronic/III-V semiconductor hybrid THz emitter and time-domain traces of two pepresentative THz pulses generated using the hybrid emitter in which left-handed elliptical polarization (𝜎=−1) and right-handed elliptical polarization (𝜎=+1) is created.">
            <a:extLst>
              <a:ext uri="{FF2B5EF4-FFF2-40B4-BE49-F238E27FC236}">
                <a16:creationId xmlns:a16="http://schemas.microsoft.com/office/drawing/2014/main" id="{D690B38B-9A5C-CF34-4959-E4A1105AE935}"/>
              </a:ext>
            </a:extLst>
          </p:cNvPr>
          <p:cNvGrpSpPr/>
          <p:nvPr/>
        </p:nvGrpSpPr>
        <p:grpSpPr>
          <a:xfrm>
            <a:off x="6312296" y="1543122"/>
            <a:ext cx="5084604" cy="3665808"/>
            <a:chOff x="6312296" y="1543122"/>
            <a:chExt cx="5084604" cy="3665808"/>
          </a:xfrm>
        </p:grpSpPr>
        <p:grpSp>
          <p:nvGrpSpPr>
            <p:cNvPr id="2" name="Group 1">
              <a:extLst>
                <a:ext uri="{FF2B5EF4-FFF2-40B4-BE49-F238E27FC236}">
                  <a16:creationId xmlns:a16="http://schemas.microsoft.com/office/drawing/2014/main" id="{735BB068-0FAA-ED3C-234B-99383A46B35F}"/>
                </a:ext>
              </a:extLst>
            </p:cNvPr>
            <p:cNvGrpSpPr/>
            <p:nvPr/>
          </p:nvGrpSpPr>
          <p:grpSpPr>
            <a:xfrm>
              <a:off x="8763721" y="3536801"/>
              <a:ext cx="2633179" cy="1672129"/>
              <a:chOff x="5956631" y="3575481"/>
              <a:chExt cx="4921860" cy="3125493"/>
            </a:xfrm>
          </p:grpSpPr>
          <p:pic>
            <p:nvPicPr>
              <p:cNvPr id="3" name="Picture 2">
                <a:extLst>
                  <a:ext uri="{FF2B5EF4-FFF2-40B4-BE49-F238E27FC236}">
                    <a16:creationId xmlns:a16="http://schemas.microsoft.com/office/drawing/2014/main" id="{5F3DA2C7-18DD-573E-8DB5-73A41167352A}"/>
                  </a:ext>
                </a:extLst>
              </p:cNvPr>
              <p:cNvPicPr>
                <a:picLocks noChangeAspect="1"/>
              </p:cNvPicPr>
              <p:nvPr/>
            </p:nvPicPr>
            <p:blipFill>
              <a:blip r:embed="rId10">
                <a:extLst>
                  <a:ext uri="{28A0092B-C50C-407E-A947-70E740481C1C}">
                    <a14:useLocalDpi xmlns:a14="http://schemas.microsoft.com/office/drawing/2010/main" val="0"/>
                  </a:ext>
                </a:extLst>
              </a:blip>
              <a:srcRect/>
              <a:stretch/>
            </p:blipFill>
            <p:spPr>
              <a:xfrm>
                <a:off x="5956631" y="3575481"/>
                <a:ext cx="4921860" cy="3125493"/>
              </a:xfrm>
              <a:prstGeom prst="rect">
                <a:avLst/>
              </a:prstGeom>
            </p:spPr>
          </p:pic>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DAA004F1-7642-9F3E-5B13-B0FBF1892E54}"/>
                      </a:ext>
                    </a:extLst>
                  </p:cNvPr>
                  <p:cNvSpPr txBox="1"/>
                  <p:nvPr/>
                </p:nvSpPr>
                <p:spPr>
                  <a:xfrm>
                    <a:off x="8417560" y="4343196"/>
                    <a:ext cx="1958356" cy="5752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400" b="1" i="1" smtClean="0">
                              <a:latin typeface="Cambria Math" panose="02040503050406030204" pitchFamily="18" charset="0"/>
                            </a:rPr>
                            <m:t>𝝈</m:t>
                          </m:r>
                          <m:r>
                            <a:rPr lang="en-US" sz="1400" b="1" i="1" smtClean="0">
                              <a:latin typeface="Cambria Math" panose="02040503050406030204" pitchFamily="18" charset="0"/>
                            </a:rPr>
                            <m:t>=+</m:t>
                          </m:r>
                          <m:r>
                            <a:rPr lang="en-US" sz="1400" b="1" i="1" smtClean="0">
                              <a:latin typeface="Cambria Math" panose="02040503050406030204" pitchFamily="18" charset="0"/>
                            </a:rPr>
                            <m:t>𝟏</m:t>
                          </m:r>
                        </m:oMath>
                      </m:oMathPara>
                    </a14:m>
                    <a:endParaRPr lang="en-US" sz="1400" b="1" dirty="0"/>
                  </a:p>
                </p:txBody>
              </p:sp>
            </mc:Choice>
            <mc:Fallback xmlns="">
              <p:sp>
                <p:nvSpPr>
                  <p:cNvPr id="4" name="TextBox 3">
                    <a:extLst>
                      <a:ext uri="{FF2B5EF4-FFF2-40B4-BE49-F238E27FC236}">
                        <a16:creationId xmlns:a16="http://schemas.microsoft.com/office/drawing/2014/main" id="{DAA004F1-7642-9F3E-5B13-B0FBF1892E54}"/>
                      </a:ext>
                    </a:extLst>
                  </p:cNvPr>
                  <p:cNvSpPr txBox="1">
                    <a:spLocks noRot="1" noChangeAspect="1" noMove="1" noResize="1" noEditPoints="1" noAdjustHandles="1" noChangeArrowheads="1" noChangeShapeType="1" noTextEdit="1"/>
                  </p:cNvSpPr>
                  <p:nvPr/>
                </p:nvSpPr>
                <p:spPr>
                  <a:xfrm>
                    <a:off x="8417560" y="4343196"/>
                    <a:ext cx="1958356" cy="575287"/>
                  </a:xfrm>
                  <a:prstGeom prst="rect">
                    <a:avLst/>
                  </a:prstGeom>
                  <a:blipFill>
                    <a:blip r:embed="rId6"/>
                    <a:stretch>
                      <a:fillRect/>
                    </a:stretch>
                  </a:blipFill>
                </p:spPr>
                <p:txBody>
                  <a:bodyPr/>
                  <a:lstStyle/>
                  <a:p>
                    <a:r>
                      <a:rPr lang="en-US">
                        <a:noFill/>
                      </a:rPr>
                      <a:t> </a:t>
                    </a:r>
                  </a:p>
                </p:txBody>
              </p:sp>
            </mc:Fallback>
          </mc:AlternateContent>
        </p:grpSp>
        <p:grpSp>
          <p:nvGrpSpPr>
            <p:cNvPr id="5" name="Group 4">
              <a:extLst>
                <a:ext uri="{FF2B5EF4-FFF2-40B4-BE49-F238E27FC236}">
                  <a16:creationId xmlns:a16="http://schemas.microsoft.com/office/drawing/2014/main" id="{A5880992-EB4A-858F-1E6C-450CBEB30E25}"/>
                </a:ext>
              </a:extLst>
            </p:cNvPr>
            <p:cNvGrpSpPr/>
            <p:nvPr/>
          </p:nvGrpSpPr>
          <p:grpSpPr>
            <a:xfrm>
              <a:off x="6312296" y="3490552"/>
              <a:ext cx="2586614" cy="1673068"/>
              <a:chOff x="1716191" y="3573727"/>
              <a:chExt cx="4834818" cy="3127247"/>
            </a:xfrm>
          </p:grpSpPr>
          <p:pic>
            <p:nvPicPr>
              <p:cNvPr id="7" name="Picture 6">
                <a:extLst>
                  <a:ext uri="{FF2B5EF4-FFF2-40B4-BE49-F238E27FC236}">
                    <a16:creationId xmlns:a16="http://schemas.microsoft.com/office/drawing/2014/main" id="{9EF35876-72A8-584C-E992-17275EA071C3}"/>
                  </a:ext>
                </a:extLst>
              </p:cNvPr>
              <p:cNvPicPr>
                <a:picLocks noChangeAspect="1"/>
              </p:cNvPicPr>
              <p:nvPr/>
            </p:nvPicPr>
            <p:blipFill>
              <a:blip r:embed="rId11">
                <a:extLst>
                  <a:ext uri="{28A0092B-C50C-407E-A947-70E740481C1C}">
                    <a14:useLocalDpi xmlns:a14="http://schemas.microsoft.com/office/drawing/2010/main" val="0"/>
                  </a:ext>
                </a:extLst>
              </a:blip>
              <a:srcRect/>
              <a:stretch/>
            </p:blipFill>
            <p:spPr>
              <a:xfrm>
                <a:off x="1716191" y="3573727"/>
                <a:ext cx="4834818" cy="3127247"/>
              </a:xfrm>
              <a:prstGeom prst="rect">
                <a:avLst/>
              </a:prstGeom>
            </p:spPr>
          </p:pic>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12105CB6-62D2-3CA7-FFFF-BC2A3D005E3C}"/>
                      </a:ext>
                    </a:extLst>
                  </p:cNvPr>
                  <p:cNvSpPr txBox="1"/>
                  <p:nvPr/>
                </p:nvSpPr>
                <p:spPr>
                  <a:xfrm>
                    <a:off x="4641014" y="4340393"/>
                    <a:ext cx="1657304" cy="5752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400" b="1" i="1" smtClean="0">
                              <a:latin typeface="Cambria Math" panose="02040503050406030204" pitchFamily="18" charset="0"/>
                            </a:rPr>
                            <m:t>𝝈</m:t>
                          </m:r>
                          <m:r>
                            <a:rPr lang="en-US" sz="1400" b="1" i="1" smtClean="0">
                              <a:latin typeface="Cambria Math" panose="02040503050406030204" pitchFamily="18" charset="0"/>
                            </a:rPr>
                            <m:t>=−</m:t>
                          </m:r>
                          <m:r>
                            <a:rPr lang="en-US" sz="1400" b="1" i="1" smtClean="0">
                              <a:latin typeface="Cambria Math" panose="02040503050406030204" pitchFamily="18" charset="0"/>
                            </a:rPr>
                            <m:t>𝟏</m:t>
                          </m:r>
                        </m:oMath>
                      </m:oMathPara>
                    </a14:m>
                    <a:endParaRPr lang="en-US" sz="1400" b="1" dirty="0"/>
                  </a:p>
                </p:txBody>
              </p:sp>
            </mc:Choice>
            <mc:Fallback xmlns="">
              <p:sp>
                <p:nvSpPr>
                  <p:cNvPr id="8" name="TextBox 7">
                    <a:extLst>
                      <a:ext uri="{FF2B5EF4-FFF2-40B4-BE49-F238E27FC236}">
                        <a16:creationId xmlns:a16="http://schemas.microsoft.com/office/drawing/2014/main" id="{12105CB6-62D2-3CA7-FFFF-BC2A3D005E3C}"/>
                      </a:ext>
                    </a:extLst>
                  </p:cNvPr>
                  <p:cNvSpPr txBox="1">
                    <a:spLocks noRot="1" noChangeAspect="1" noMove="1" noResize="1" noEditPoints="1" noAdjustHandles="1" noChangeArrowheads="1" noChangeShapeType="1" noTextEdit="1"/>
                  </p:cNvSpPr>
                  <p:nvPr/>
                </p:nvSpPr>
                <p:spPr>
                  <a:xfrm>
                    <a:off x="4641014" y="4340393"/>
                    <a:ext cx="1657304" cy="575287"/>
                  </a:xfrm>
                  <a:prstGeom prst="rect">
                    <a:avLst/>
                  </a:prstGeom>
                  <a:blipFill>
                    <a:blip r:embed="rId8"/>
                    <a:stretch>
                      <a:fillRect/>
                    </a:stretch>
                  </a:blipFill>
                </p:spPr>
                <p:txBody>
                  <a:bodyPr/>
                  <a:lstStyle/>
                  <a:p>
                    <a:r>
                      <a:rPr lang="en-US">
                        <a:noFill/>
                      </a:rPr>
                      <a:t> </a:t>
                    </a:r>
                  </a:p>
                </p:txBody>
              </p:sp>
            </mc:Fallback>
          </mc:AlternateContent>
        </p:grpSp>
        <p:pic>
          <p:nvPicPr>
            <p:cNvPr id="14" name="Picture 13">
              <a:extLst>
                <a:ext uri="{FF2B5EF4-FFF2-40B4-BE49-F238E27FC236}">
                  <a16:creationId xmlns:a16="http://schemas.microsoft.com/office/drawing/2014/main" id="{D7C62B54-6418-4F35-03D8-FA19D17E0C91}"/>
                </a:ext>
              </a:extLst>
            </p:cNvPr>
            <p:cNvPicPr>
              <a:picLocks noChangeAspect="1"/>
            </p:cNvPicPr>
            <p:nvPr/>
          </p:nvPicPr>
          <p:blipFill>
            <a:blip r:embed="rId12"/>
            <a:stretch>
              <a:fillRect/>
            </a:stretch>
          </p:blipFill>
          <p:spPr>
            <a:xfrm>
              <a:off x="6471822" y="1543122"/>
              <a:ext cx="4925078" cy="2100281"/>
            </a:xfrm>
            <a:prstGeom prst="rect">
              <a:avLst/>
            </a:prstGeom>
          </p:spPr>
        </p:pic>
      </p:grpSp>
      <p:sp>
        <p:nvSpPr>
          <p:cNvPr id="15" name="TextBox 14">
            <a:extLst>
              <a:ext uri="{FF2B5EF4-FFF2-40B4-BE49-F238E27FC236}">
                <a16:creationId xmlns:a16="http://schemas.microsoft.com/office/drawing/2014/main" id="{65096532-CD3A-A5D1-9804-E9A773C09636}"/>
              </a:ext>
            </a:extLst>
          </p:cNvPr>
          <p:cNvSpPr txBox="1"/>
          <p:nvPr/>
        </p:nvSpPr>
        <p:spPr>
          <a:xfrm>
            <a:off x="6675808" y="1663795"/>
            <a:ext cx="495013" cy="307777"/>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(a)</a:t>
            </a:r>
          </a:p>
        </p:txBody>
      </p:sp>
      <p:sp>
        <p:nvSpPr>
          <p:cNvPr id="17" name="TextBox 16">
            <a:extLst>
              <a:ext uri="{FF2B5EF4-FFF2-40B4-BE49-F238E27FC236}">
                <a16:creationId xmlns:a16="http://schemas.microsoft.com/office/drawing/2014/main" id="{32B0F215-7A39-2410-A18F-812BF3DB8836}"/>
              </a:ext>
            </a:extLst>
          </p:cNvPr>
          <p:cNvSpPr txBox="1"/>
          <p:nvPr/>
        </p:nvSpPr>
        <p:spPr>
          <a:xfrm>
            <a:off x="6696434" y="3643403"/>
            <a:ext cx="495013" cy="307777"/>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(b)</a:t>
            </a:r>
          </a:p>
        </p:txBody>
      </p:sp>
      <p:sp>
        <p:nvSpPr>
          <p:cNvPr id="18" name="TextBox 17">
            <a:extLst>
              <a:ext uri="{FF2B5EF4-FFF2-40B4-BE49-F238E27FC236}">
                <a16:creationId xmlns:a16="http://schemas.microsoft.com/office/drawing/2014/main" id="{BBA5286A-B270-7567-3AA5-11C099954E24}"/>
              </a:ext>
            </a:extLst>
          </p:cNvPr>
          <p:cNvSpPr txBox="1"/>
          <p:nvPr/>
        </p:nvSpPr>
        <p:spPr>
          <a:xfrm>
            <a:off x="9242103" y="3681491"/>
            <a:ext cx="495013" cy="307777"/>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(c)</a:t>
            </a:r>
          </a:p>
        </p:txBody>
      </p:sp>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a698667d-8817-4ad9-a7f2-bb287f867e5f}" enabled="0" method="" siteId="{a698667d-8817-4ad9-a7f2-bb287f867e5f}" removed="1"/>
</clbl:labelList>
</file>

<file path=docProps/app.xml><?xml version="1.0" encoding="utf-8"?>
<Properties xmlns="http://schemas.openxmlformats.org/officeDocument/2006/extended-properties" xmlns:vt="http://schemas.openxmlformats.org/officeDocument/2006/docPropsVTypes">
  <Template>Office Theme</Template>
  <TotalTime>3450</TotalTime>
  <Words>435</Words>
  <Application>Microsoft Office PowerPoint</Application>
  <PresentationFormat>Widescreen</PresentationFormat>
  <Paragraphs>24</Paragraphs>
  <Slides>1</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vt:i4>
      </vt:variant>
    </vt:vector>
  </HeadingPairs>
  <TitlesOfParts>
    <vt:vector size="11" baseType="lpstr">
      <vt:lpstr>Arial</vt:lpstr>
      <vt:lpstr>Calibri</vt:lpstr>
      <vt:lpstr>Calibri Light</vt:lpstr>
      <vt:lpstr>Cambria Math</vt:lpstr>
      <vt:lpstr>Microsoft Sans Serif</vt:lpstr>
      <vt:lpstr>Open Sans</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Gregory, Gwendolyn</cp:lastModifiedBy>
  <cp:revision>281</cp:revision>
  <cp:lastPrinted>2018-03-20T12:31:18Z</cp:lastPrinted>
  <dcterms:created xsi:type="dcterms:W3CDTF">2017-10-05T17:34:54Z</dcterms:created>
  <dcterms:modified xsi:type="dcterms:W3CDTF">2025-01-02T15:23:08Z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