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7" autoAdjust="0"/>
    <p:restoredTop sz="95211" autoAdjust="0"/>
  </p:normalViewPr>
  <p:slideViewPr>
    <p:cSldViewPr snapToGrid="0" snapToObjects="1">
      <p:cViewPr varScale="1">
        <p:scale>
          <a:sx n="117" d="100"/>
          <a:sy n="117" d="100"/>
        </p:scale>
        <p:origin x="456" y="18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5/12/23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5/12/23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tx1"/>
                </a:solidFill>
                <a:latin typeface="+mn-lt"/>
              </a:rPr>
              <a:t>What Has Been Achieved: </a:t>
            </a:r>
            <a:r>
              <a:rPr lang="en-US" altLang="zh-CN" sz="1600" dirty="0">
                <a:latin typeface="Times New Roman" panose="02020603050405020304" pitchFamily="18" charset="0"/>
                <a:cs typeface="Times New Roman" panose="02020603050405020304" pitchFamily="18" charset="0"/>
              </a:rPr>
              <a:t>This work demonstrates that the TI </a:t>
            </a:r>
            <a:r>
              <a:rPr lang="en-US" altLang="zh-CN" sz="1600" dirty="0" err="1">
                <a:latin typeface="Times New Roman" panose="02020603050405020304" pitchFamily="18" charset="0"/>
                <a:cs typeface="Times New Roman" panose="02020603050405020304" pitchFamily="18" charset="0"/>
              </a:rPr>
              <a:t>vdW</a:t>
            </a:r>
            <a:r>
              <a:rPr lang="en-US" altLang="zh-CN" sz="1600" dirty="0">
                <a:latin typeface="Times New Roman" panose="02020603050405020304" pitchFamily="18" charset="0"/>
                <a:cs typeface="Times New Roman" panose="02020603050405020304" pitchFamily="18" charset="0"/>
              </a:rPr>
              <a:t> material Bi</a:t>
            </a:r>
            <a:r>
              <a:rPr lang="en-US" altLang="zh-CN" sz="1600" baseline="-25000" dirty="0">
                <a:latin typeface="Times New Roman" panose="02020603050405020304" pitchFamily="18" charset="0"/>
                <a:cs typeface="Times New Roman" panose="02020603050405020304" pitchFamily="18" charset="0"/>
              </a:rPr>
              <a:t>2</a:t>
            </a:r>
            <a:r>
              <a:rPr lang="en-US" altLang="zh-CN" sz="1600" dirty="0">
                <a:latin typeface="Times New Roman" panose="02020603050405020304" pitchFamily="18" charset="0"/>
                <a:cs typeface="Times New Roman" panose="02020603050405020304" pitchFamily="18" charset="0"/>
              </a:rPr>
              <a:t>Se</a:t>
            </a:r>
            <a:r>
              <a:rPr lang="en-US" altLang="zh-CN" sz="1600" baseline="-25000" dirty="0">
                <a:latin typeface="Times New Roman" panose="02020603050405020304" pitchFamily="18" charset="0"/>
                <a:cs typeface="Times New Roman" panose="02020603050405020304" pitchFamily="18" charset="0"/>
              </a:rPr>
              <a:t>3</a:t>
            </a:r>
            <a:r>
              <a:rPr lang="en-US" altLang="zh-CN" sz="1600" dirty="0">
                <a:latin typeface="Times New Roman" panose="02020603050405020304" pitchFamily="18" charset="0"/>
                <a:cs typeface="Times New Roman" panose="02020603050405020304" pitchFamily="18" charset="0"/>
              </a:rPr>
              <a:t> can be grown as a single-crystalline single-orientation film on semiconductor substrates with appropriate substrate pre-treatment conditions.</a:t>
            </a:r>
            <a:r>
              <a:rPr lang="en-US" altLang="zh-CN" sz="2400" dirty="0"/>
              <a:t> In particular, atomically flat substrates are needed to grow smooth</a:t>
            </a:r>
            <a:r>
              <a:rPr lang="en-US" altLang="zh-CN" sz="2400"/>
              <a:t>, single-crystalline </a:t>
            </a:r>
            <a:r>
              <a:rPr lang="en-US" altLang="zh-CN" sz="2400" dirty="0"/>
              <a:t>films, and this condition can be achieved through the use of smoothing SLs after thermal oxide desorption. Using DFT calculations, we determine that the interface is most likely selenium-terminated with a van der Waals gap between the film and substrate. This conclusion is supported by STEM imaging.</a:t>
            </a:r>
            <a:endParaRPr lang="en-US" altLang="zh-CN"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b="1" dirty="0">
                <a:solidFill>
                  <a:schemeClr val="tx1"/>
                </a:solidFill>
                <a:latin typeface="+mn-lt"/>
              </a:rPr>
              <a:t>Importance of the Achievement: </a:t>
            </a:r>
            <a:r>
              <a:rPr lang="en-US" altLang="zh-CN" sz="1600" dirty="0">
                <a:latin typeface="Times New Roman" panose="02020603050405020304" pitchFamily="18" charset="0"/>
                <a:cs typeface="Times New Roman" panose="02020603050405020304" pitchFamily="18" charset="0"/>
              </a:rPr>
              <a:t>Understanding how to grow smooth, single-orientation Bi</a:t>
            </a:r>
            <a:r>
              <a:rPr lang="en-US" altLang="zh-CN" sz="1600" baseline="-25000" dirty="0">
                <a:latin typeface="Times New Roman" panose="02020603050405020304" pitchFamily="18" charset="0"/>
                <a:cs typeface="Times New Roman" panose="02020603050405020304" pitchFamily="18" charset="0"/>
              </a:rPr>
              <a:t>2</a:t>
            </a:r>
            <a:r>
              <a:rPr lang="en-US" altLang="zh-CN" sz="1600" dirty="0">
                <a:latin typeface="Times New Roman" panose="02020603050405020304" pitchFamily="18" charset="0"/>
                <a:cs typeface="Times New Roman" panose="02020603050405020304" pitchFamily="18" charset="0"/>
              </a:rPr>
              <a:t>Se</a:t>
            </a:r>
            <a:r>
              <a:rPr lang="en-US" altLang="zh-CN" sz="1600" baseline="-25000" dirty="0">
                <a:latin typeface="Times New Roman" panose="02020603050405020304" pitchFamily="18" charset="0"/>
                <a:cs typeface="Times New Roman" panose="02020603050405020304" pitchFamily="18" charset="0"/>
              </a:rPr>
              <a:t>3</a:t>
            </a:r>
            <a:r>
              <a:rPr lang="en-US" altLang="zh-CN" sz="1600" dirty="0">
                <a:latin typeface="Times New Roman" panose="02020603050405020304" pitchFamily="18" charset="0"/>
                <a:cs typeface="Times New Roman" panose="02020603050405020304" pitchFamily="18" charset="0"/>
              </a:rPr>
              <a:t> films on technologically relevant III−V materials and understanding the chemical nature of the interface between them is critical for the creation of a THz integrated system design. </a:t>
            </a:r>
            <a:r>
              <a:rPr lang="en-US" altLang="zh-CN" sz="2400" dirty="0"/>
              <a:t>More broadly, the ability to integrate van der Waals materials with good crystal quality on common, commercially available substrates is necessary if we wish to create next-generation optoelectronic devices using these materials. This result is the first step toward that realization.</a:t>
            </a:r>
            <a:endParaRPr lang="en-US" altLang="zh-CN" sz="16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This work is done by 4 different research groups in NIST and University of Delaware. All the groups are involved in the </a:t>
            </a:r>
            <a:r>
              <a:rPr lang="en-US" sz="1200" dirty="0" err="1">
                <a:solidFill>
                  <a:schemeClr val="tx1"/>
                </a:solidFill>
                <a:latin typeface="+mn-lt"/>
              </a:rPr>
              <a:t>UDel</a:t>
            </a:r>
            <a:r>
              <a:rPr lang="en-US" sz="1200" dirty="0">
                <a:solidFill>
                  <a:schemeClr val="tx1"/>
                </a:solidFill>
                <a:latin typeface="+mn-lt"/>
              </a:rPr>
              <a:t> MRSEC IRG2. The IRG2 provide the opportunity to gather these groups and collaborate through the experiments, theoretical calculation, and article writing.</a:t>
            </a:r>
          </a:p>
          <a:p>
            <a:r>
              <a:rPr lang="en-US" sz="1200" b="1" dirty="0">
                <a:solidFill>
                  <a:schemeClr val="tx1"/>
                </a:solidFill>
                <a:latin typeface="+mn-lt"/>
              </a:rPr>
              <a:t>Where the findings are published: </a:t>
            </a:r>
            <a:r>
              <a:rPr lang="en-US" altLang="zh-CN" dirty="0">
                <a:effectLst/>
              </a:rPr>
              <a:t>Liu, Y., Acuna, W., Zhang, H., Ho, D. Q., Hu, R., Wang, Z., </a:t>
            </a:r>
            <a:r>
              <a:rPr lang="en-US" altLang="zh-CN" dirty="0" err="1">
                <a:effectLst/>
              </a:rPr>
              <a:t>Janotti</a:t>
            </a:r>
            <a:r>
              <a:rPr lang="en-US" altLang="zh-CN" dirty="0">
                <a:effectLst/>
              </a:rPr>
              <a:t>, A., Bryant, G., Davydov, A. V., </a:t>
            </a:r>
            <a:r>
              <a:rPr lang="en-US" altLang="zh-CN" dirty="0" err="1">
                <a:effectLst/>
              </a:rPr>
              <a:t>Zide</a:t>
            </a:r>
            <a:r>
              <a:rPr lang="en-US" altLang="zh-CN" dirty="0">
                <a:effectLst/>
              </a:rPr>
              <a:t>, J. M., &amp; Law, S. (2022). Bi</a:t>
            </a:r>
            <a:r>
              <a:rPr lang="en-US" altLang="zh-CN" baseline="-25000" dirty="0">
                <a:effectLst/>
              </a:rPr>
              <a:t>2</a:t>
            </a:r>
            <a:r>
              <a:rPr lang="en-US" altLang="zh-CN" dirty="0">
                <a:effectLst/>
              </a:rPr>
              <a:t>Se</a:t>
            </a:r>
            <a:r>
              <a:rPr lang="en-US" altLang="zh-CN" baseline="-25000" dirty="0">
                <a:effectLst/>
              </a:rPr>
              <a:t>3</a:t>
            </a:r>
            <a:r>
              <a:rPr lang="en-US" altLang="zh-CN" dirty="0">
                <a:effectLst/>
              </a:rPr>
              <a:t> growth on (001) GaAs substrates for Terahertz Integrated Systems. </a:t>
            </a:r>
            <a:r>
              <a:rPr lang="en-US" altLang="zh-CN" i="1" dirty="0">
                <a:effectLst/>
              </a:rPr>
              <a:t>ACS Applied Materials &amp; Interfaces</a:t>
            </a:r>
            <a:r>
              <a:rPr lang="en-US" altLang="zh-CN" dirty="0">
                <a:effectLst/>
              </a:rPr>
              <a:t>, </a:t>
            </a:r>
            <a:r>
              <a:rPr lang="en-US" altLang="zh-CN" i="1" dirty="0">
                <a:effectLst/>
              </a:rPr>
              <a:t>14</a:t>
            </a:r>
            <a:r>
              <a:rPr lang="en-US" altLang="zh-CN" dirty="0">
                <a:effectLst/>
              </a:rPr>
              <a:t>(37), 42683–42691. https://doi.org/10.1021/acsami.2c11135 </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doi.org/10.1021/acsami.2c11135"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318603" y="151087"/>
            <a:ext cx="8813924" cy="5667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dirty="0">
                <a:solidFill>
                  <a:srgbClr val="C00000"/>
                </a:solidFill>
                <a:latin typeface="Arial" panose="020B0604020202020204" pitchFamily="34" charset="0"/>
                <a:cs typeface="Arial" panose="020B0604020202020204" pitchFamily="34" charset="0"/>
              </a:rPr>
              <a:t>Bi</a:t>
            </a:r>
            <a:r>
              <a:rPr lang="en-US" altLang="zh-CN" sz="2000" b="1" baseline="-25000" dirty="0">
                <a:solidFill>
                  <a:srgbClr val="C00000"/>
                </a:solidFill>
                <a:latin typeface="Arial" panose="020B0604020202020204" pitchFamily="34" charset="0"/>
                <a:cs typeface="Arial" panose="020B0604020202020204" pitchFamily="34" charset="0"/>
              </a:rPr>
              <a:t>2</a:t>
            </a:r>
            <a:r>
              <a:rPr lang="en-US" altLang="zh-CN" sz="2000" b="1" dirty="0">
                <a:solidFill>
                  <a:srgbClr val="C00000"/>
                </a:solidFill>
                <a:latin typeface="Arial" panose="020B0604020202020204" pitchFamily="34" charset="0"/>
                <a:cs typeface="Arial" panose="020B0604020202020204" pitchFamily="34" charset="0"/>
              </a:rPr>
              <a:t>Se</a:t>
            </a:r>
            <a:r>
              <a:rPr lang="en-US" altLang="zh-CN" sz="2000" b="1" baseline="-25000" dirty="0">
                <a:solidFill>
                  <a:srgbClr val="C00000"/>
                </a:solidFill>
                <a:latin typeface="Arial" panose="020B0604020202020204" pitchFamily="34" charset="0"/>
                <a:cs typeface="Arial" panose="020B0604020202020204" pitchFamily="34" charset="0"/>
              </a:rPr>
              <a:t>3</a:t>
            </a:r>
            <a:r>
              <a:rPr lang="en-US" altLang="zh-CN" sz="2000" b="1" dirty="0">
                <a:solidFill>
                  <a:srgbClr val="C00000"/>
                </a:solidFill>
                <a:latin typeface="Arial" panose="020B0604020202020204" pitchFamily="34" charset="0"/>
                <a:cs typeface="Arial" panose="020B0604020202020204" pitchFamily="34" charset="0"/>
              </a:rPr>
              <a:t> Growth on (001) GaAs Substrates for Terahertz Integrated Systems</a:t>
            </a:r>
            <a:endParaRPr lang="en-US" sz="2000" b="1"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AC7D99B-1EFC-61F2-9703-F085A3591D9E}"/>
              </a:ext>
            </a:extLst>
          </p:cNvPr>
          <p:cNvSpPr txBox="1"/>
          <p:nvPr/>
        </p:nvSpPr>
        <p:spPr>
          <a:xfrm>
            <a:off x="0" y="200554"/>
            <a:ext cx="2930709" cy="553998"/>
          </a:xfrm>
          <a:prstGeom prst="rect">
            <a:avLst/>
          </a:prstGeom>
          <a:noFill/>
        </p:spPr>
        <p:txBody>
          <a:bodyPr wrap="square" rtlCol="0">
            <a:spAutoFit/>
          </a:bodyPr>
          <a:lstStyle>
            <a:defPPr>
              <a:defRPr lang="en-US"/>
            </a:defPPr>
            <a:lvl1pPr>
              <a:defRPr sz="1400" b="1">
                <a:latin typeface="Arial" panose="020B0604020202020204" pitchFamily="34" charset="0"/>
                <a:cs typeface="Arial" panose="020B0604020202020204" pitchFamily="34" charset="0"/>
              </a:defRPr>
            </a:lvl1pPr>
          </a:lstStyle>
          <a:p>
            <a:r>
              <a:rPr lang="en-US" altLang="zh-CN" dirty="0"/>
              <a:t>University of Delaware </a:t>
            </a:r>
            <a:r>
              <a:rPr lang="en-US" dirty="0"/>
              <a:t>MRSEC </a:t>
            </a:r>
          </a:p>
          <a:p>
            <a:r>
              <a:rPr lang="en-US" dirty="0"/>
              <a:t>DMR-2011824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040351" y="769072"/>
            <a:ext cx="7194767"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Y. Liu</a:t>
            </a:r>
            <a:r>
              <a:rPr lang="en-US" sz="1400" b="1" baseline="30000"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 W. Acuna</a:t>
            </a:r>
            <a:r>
              <a:rPr lang="en-US" altLang="zh-CN" sz="1400" b="1" baseline="30000"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 H. Zhang</a:t>
            </a:r>
            <a:r>
              <a:rPr lang="en-US" sz="1400" b="1" baseline="30000"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D. Q. Ho</a:t>
            </a:r>
            <a:r>
              <a:rPr lang="en-US" altLang="zh-CN" sz="1400" b="1" baseline="30000" dirty="0">
                <a:latin typeface="Times New Roman" panose="02020603050405020304" pitchFamily="18" charset="0"/>
                <a:cs typeface="Times New Roman" panose="02020603050405020304" pitchFamily="18" charset="0"/>
              </a:rPr>
              <a:t>1</a:t>
            </a:r>
            <a:r>
              <a:rPr lang="en-US" altLang="zh-CN" sz="1400" b="1" dirty="0">
                <a:latin typeface="Times New Roman" panose="02020603050405020304" pitchFamily="18" charset="0"/>
                <a:cs typeface="Times New Roman" panose="02020603050405020304" pitchFamily="18" charset="0"/>
              </a:rPr>
              <a:t>, R. Hu</a:t>
            </a:r>
            <a:r>
              <a:rPr lang="en-US" altLang="zh-CN" sz="1400" b="1" baseline="30000" dirty="0">
                <a:latin typeface="Times New Roman" panose="02020603050405020304" pitchFamily="18" charset="0"/>
                <a:cs typeface="Times New Roman" panose="02020603050405020304" pitchFamily="18" charset="0"/>
              </a:rPr>
              <a:t>1</a:t>
            </a:r>
            <a:r>
              <a:rPr lang="en-US" altLang="zh-CN" sz="1400" b="1" dirty="0">
                <a:latin typeface="Times New Roman" panose="02020603050405020304" pitchFamily="18" charset="0"/>
                <a:cs typeface="Times New Roman" panose="02020603050405020304" pitchFamily="18" charset="0"/>
              </a:rPr>
              <a:t>, Z. Wang</a:t>
            </a:r>
            <a:r>
              <a:rPr lang="en-US" altLang="zh-CN" sz="1400" b="1" baseline="30000" dirty="0">
                <a:latin typeface="Times New Roman" panose="02020603050405020304" pitchFamily="18" charset="0"/>
                <a:cs typeface="Times New Roman" panose="02020603050405020304" pitchFamily="18" charset="0"/>
              </a:rPr>
              <a:t>1</a:t>
            </a:r>
            <a:r>
              <a:rPr lang="en-US" altLang="zh-CN" sz="1400" b="1" dirty="0">
                <a:latin typeface="Times New Roman" panose="02020603050405020304" pitchFamily="18" charset="0"/>
                <a:cs typeface="Times New Roman" panose="02020603050405020304" pitchFamily="18" charset="0"/>
              </a:rPr>
              <a:t>, A. Janotti</a:t>
            </a:r>
            <a:r>
              <a:rPr lang="en-US" altLang="zh-CN" sz="1400" b="1" baseline="30000" dirty="0">
                <a:latin typeface="Times New Roman" panose="02020603050405020304" pitchFamily="18" charset="0"/>
                <a:cs typeface="Times New Roman" panose="02020603050405020304" pitchFamily="18" charset="0"/>
              </a:rPr>
              <a:t>1</a:t>
            </a:r>
            <a:r>
              <a:rPr lang="en-US" altLang="zh-CN" sz="1400" b="1" dirty="0">
                <a:latin typeface="Times New Roman" panose="02020603050405020304" pitchFamily="18" charset="0"/>
                <a:cs typeface="Times New Roman" panose="02020603050405020304" pitchFamily="18" charset="0"/>
              </a:rPr>
              <a:t>, G. Bryant</a:t>
            </a:r>
            <a:r>
              <a:rPr lang="en-US" altLang="zh-CN" sz="1400" b="1" baseline="30000" dirty="0">
                <a:latin typeface="Times New Roman" panose="02020603050405020304" pitchFamily="18" charset="0"/>
                <a:cs typeface="Times New Roman" panose="02020603050405020304" pitchFamily="18" charset="0"/>
              </a:rPr>
              <a:t>2</a:t>
            </a:r>
            <a:r>
              <a:rPr lang="en-US" altLang="zh-CN" sz="1400" b="1" dirty="0">
                <a:latin typeface="Times New Roman" panose="02020603050405020304" pitchFamily="18" charset="0"/>
                <a:cs typeface="Times New Roman" panose="02020603050405020304" pitchFamily="18" charset="0"/>
              </a:rPr>
              <a:t>, A. V.</a:t>
            </a:r>
            <a:r>
              <a:rPr lang="zh-CN" altLang="en-US" sz="1400" b="1"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Davydov</a:t>
            </a:r>
            <a:r>
              <a:rPr lang="en-US" altLang="zh-CN" sz="1400" b="1" baseline="30000" dirty="0">
                <a:latin typeface="Times New Roman" panose="02020603050405020304" pitchFamily="18" charset="0"/>
                <a:cs typeface="Times New Roman" panose="02020603050405020304" pitchFamily="18" charset="0"/>
              </a:rPr>
              <a:t>2</a:t>
            </a:r>
            <a:r>
              <a:rPr lang="en-US" altLang="zh-CN" sz="1400" b="1" dirty="0">
                <a:latin typeface="Times New Roman" panose="02020603050405020304" pitchFamily="18" charset="0"/>
                <a:cs typeface="Times New Roman" panose="02020603050405020304" pitchFamily="18" charset="0"/>
              </a:rPr>
              <a:t>,</a:t>
            </a:r>
            <a:r>
              <a:rPr lang="zh-CN" altLang="en-US" sz="1400" b="1"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J. M. O. Zide</a:t>
            </a:r>
            <a:r>
              <a:rPr lang="en-US" altLang="zh-CN" sz="1400" b="1" baseline="30000" dirty="0">
                <a:latin typeface="Times New Roman" panose="02020603050405020304" pitchFamily="18" charset="0"/>
                <a:cs typeface="Times New Roman" panose="02020603050405020304" pitchFamily="18" charset="0"/>
              </a:rPr>
              <a:t>1</a:t>
            </a:r>
            <a:r>
              <a:rPr lang="en-US" altLang="zh-CN" sz="1400" b="1" dirty="0">
                <a:latin typeface="Times New Roman" panose="02020603050405020304" pitchFamily="18" charset="0"/>
                <a:cs typeface="Times New Roman" panose="02020603050405020304" pitchFamily="18" charset="0"/>
              </a:rPr>
              <a:t>, and S. Law</a:t>
            </a:r>
            <a:r>
              <a:rPr lang="en-US" altLang="zh-CN" sz="1400" b="1" baseline="30000" dirty="0">
                <a:latin typeface="Times New Roman" panose="02020603050405020304" pitchFamily="18" charset="0"/>
                <a:cs typeface="Times New Roman" panose="02020603050405020304" pitchFamily="18" charset="0"/>
              </a:rPr>
              <a:t>1</a:t>
            </a:r>
            <a:r>
              <a:rPr lang="en-US" altLang="zh-CN"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en-US" sz="1400" b="1" baseline="30000" dirty="0">
                <a:latin typeface="Times New Roman" panose="02020603050405020304" pitchFamily="18" charset="0"/>
                <a:cs typeface="Times New Roman" panose="02020603050405020304" pitchFamily="18" charset="0"/>
              </a:rPr>
              <a:t>1 </a:t>
            </a:r>
            <a:r>
              <a:rPr lang="en-US" sz="1400" b="1" dirty="0">
                <a:latin typeface="Times New Roman" panose="02020603050405020304" pitchFamily="18" charset="0"/>
                <a:cs typeface="Times New Roman" panose="02020603050405020304" pitchFamily="18" charset="0"/>
              </a:rPr>
              <a:t>University of Delaware </a:t>
            </a:r>
            <a:r>
              <a:rPr lang="en-US" sz="1400" b="1">
                <a:latin typeface="Times New Roman" panose="02020603050405020304" pitchFamily="18" charset="0"/>
                <a:cs typeface="Times New Roman" panose="02020603050405020304" pitchFamily="18" charset="0"/>
              </a:rPr>
              <a:t>(UD); </a:t>
            </a:r>
            <a:r>
              <a:rPr lang="en-US" sz="1400" b="1" baseline="30000"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 NIST)</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6296296" y="1603856"/>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dirty="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dirty="0">
              <a:latin typeface="Times New Roman" panose="02020603050405020304" pitchFamily="18" charset="0"/>
              <a:cs typeface="Times New Roman" panose="02020603050405020304" pitchFamily="18" charset="0"/>
            </a:endParaRPr>
          </a:p>
        </p:txBody>
      </p:sp>
      <p:pic>
        <p:nvPicPr>
          <p:cNvPr id="3" name="图片 2" descr="The image contains four scanning transmission electron microscope images of the interface between Gallium Arsenide and Bismuth Selenide. Sample a, in which the oxide was desorbed from the Gallium Aresnede under Selenium overpressure, has a very rough interface. Samples b and c, in which the oxide was desorbed under Arsenic overpressure, results in multiple Bismuth Selenide domains and thus many domain boundaries. Sample c, in which a Gallium Aresinide Aluminum Arsenide superlattice is used to smooth the surface before growth, results in a smooth interface and a single domain of Bismuth Selenide. ">
            <a:extLst>
              <a:ext uri="{FF2B5EF4-FFF2-40B4-BE49-F238E27FC236}">
                <a16:creationId xmlns:a16="http://schemas.microsoft.com/office/drawing/2014/main" id="{45484BF3-3D4F-9E6C-C1DB-2EB9CA132AB7}"/>
              </a:ext>
            </a:extLst>
          </p:cNvPr>
          <p:cNvPicPr>
            <a:picLocks noChangeAspect="1"/>
          </p:cNvPicPr>
          <p:nvPr/>
        </p:nvPicPr>
        <p:blipFill>
          <a:blip r:embed="rId4"/>
          <a:stretch>
            <a:fillRect/>
          </a:stretch>
        </p:blipFill>
        <p:spPr>
          <a:xfrm>
            <a:off x="6316758" y="1639539"/>
            <a:ext cx="5077948" cy="2600609"/>
          </a:xfrm>
          <a:prstGeom prst="rect">
            <a:avLst/>
          </a:prstGeom>
        </p:spPr>
      </p:pic>
      <p:sp>
        <p:nvSpPr>
          <p:cNvPr id="4" name="文本框 3">
            <a:extLst>
              <a:ext uri="{FF2B5EF4-FFF2-40B4-BE49-F238E27FC236}">
                <a16:creationId xmlns:a16="http://schemas.microsoft.com/office/drawing/2014/main" id="{9BF873CF-3D33-60DD-3F23-924C9CC2B722}"/>
              </a:ext>
            </a:extLst>
          </p:cNvPr>
          <p:cNvSpPr txBox="1"/>
          <p:nvPr/>
        </p:nvSpPr>
        <p:spPr>
          <a:xfrm>
            <a:off x="6472168" y="4411422"/>
            <a:ext cx="4826248" cy="1169551"/>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Cross-section STEM images for samples with different pre-growth treatment. (a) Sample desorbed in Se overpressure. (b) Sample desorbed in As overpressure. (c) Zoom-in image of As-desorbed sample. (d) GaAs/</a:t>
            </a:r>
            <a:r>
              <a:rPr lang="en-US" altLang="zh-CN" sz="1400" dirty="0" err="1">
                <a:latin typeface="Arial" panose="020B0604020202020204" pitchFamily="34" charset="0"/>
                <a:cs typeface="Arial" panose="020B0604020202020204" pitchFamily="34" charset="0"/>
              </a:rPr>
              <a:t>AlAs</a:t>
            </a:r>
            <a:r>
              <a:rPr lang="en-US" altLang="zh-CN" sz="1400" dirty="0">
                <a:latin typeface="Arial" panose="020B0604020202020204" pitchFamily="34" charset="0"/>
                <a:cs typeface="Arial" panose="020B0604020202020204" pitchFamily="34" charset="0"/>
              </a:rPr>
              <a:t> superlattice smoothing layer grown before Bi</a:t>
            </a:r>
            <a:r>
              <a:rPr lang="en-US" altLang="zh-CN" sz="1400" baseline="-25000" dirty="0">
                <a:latin typeface="Arial" panose="020B0604020202020204" pitchFamily="34" charset="0"/>
                <a:cs typeface="Arial" panose="020B0604020202020204" pitchFamily="34" charset="0"/>
              </a:rPr>
              <a:t>2</a:t>
            </a:r>
            <a:r>
              <a:rPr lang="en-US" altLang="zh-CN" sz="1400" dirty="0">
                <a:latin typeface="Arial" panose="020B0604020202020204" pitchFamily="34" charset="0"/>
                <a:cs typeface="Arial" panose="020B0604020202020204" pitchFamily="34" charset="0"/>
              </a:rPr>
              <a:t>Se</a:t>
            </a:r>
            <a:r>
              <a:rPr lang="en-US" altLang="zh-CN" sz="1400" baseline="-25000" dirty="0">
                <a:latin typeface="Arial" panose="020B0604020202020204" pitchFamily="34" charset="0"/>
                <a:cs typeface="Arial" panose="020B0604020202020204" pitchFamily="34" charset="0"/>
              </a:rPr>
              <a:t>3</a:t>
            </a:r>
            <a:r>
              <a:rPr lang="en-US" altLang="zh-CN" sz="1400" dirty="0">
                <a:latin typeface="Arial" panose="020B0604020202020204" pitchFamily="34" charset="0"/>
                <a:cs typeface="Arial" panose="020B0604020202020204" pitchFamily="34" charset="0"/>
              </a:rPr>
              <a:t> thin film growth.</a:t>
            </a:r>
            <a:endParaRPr lang="zh-CN" altLang="en-US" sz="1400" dirty="0">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EA5E2799-8363-9F72-2DB4-AF363A2BC761}"/>
              </a:ext>
            </a:extLst>
          </p:cNvPr>
          <p:cNvSpPr txBox="1"/>
          <p:nvPr/>
        </p:nvSpPr>
        <p:spPr>
          <a:xfrm>
            <a:off x="432667" y="1586544"/>
            <a:ext cx="5370428" cy="3539430"/>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This work demonstrates that the TI </a:t>
            </a:r>
            <a:r>
              <a:rPr lang="en-US" altLang="zh-CN" sz="1600" dirty="0" err="1">
                <a:latin typeface="Arial" panose="020B0604020202020204" pitchFamily="34" charset="0"/>
                <a:cs typeface="Arial" panose="020B0604020202020204" pitchFamily="34" charset="0"/>
              </a:rPr>
              <a:t>vdW</a:t>
            </a:r>
            <a:r>
              <a:rPr lang="en-US" altLang="zh-CN" sz="1600" dirty="0">
                <a:latin typeface="Arial" panose="020B0604020202020204" pitchFamily="34" charset="0"/>
                <a:cs typeface="Arial" panose="020B0604020202020204" pitchFamily="34" charset="0"/>
              </a:rPr>
              <a:t> material Bi</a:t>
            </a:r>
            <a:r>
              <a:rPr lang="en-US" altLang="zh-CN" sz="1600" baseline="-25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Se</a:t>
            </a:r>
            <a:r>
              <a:rPr lang="en-US" altLang="zh-CN" sz="1600" baseline="-25000" dirty="0">
                <a:latin typeface="Arial" panose="020B0604020202020204" pitchFamily="34" charset="0"/>
                <a:cs typeface="Arial" panose="020B0604020202020204" pitchFamily="34" charset="0"/>
              </a:rPr>
              <a:t>3</a:t>
            </a:r>
            <a:r>
              <a:rPr lang="en-US" altLang="zh-CN" sz="1600" dirty="0">
                <a:latin typeface="Arial" panose="020B0604020202020204" pitchFamily="34" charset="0"/>
                <a:cs typeface="Arial" panose="020B0604020202020204" pitchFamily="34" charset="0"/>
              </a:rPr>
              <a:t> can be grown as a single-crystalline single-orientation film on semiconductor substrates with appropriate substrate pre-treatment conditions.</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Understanding how to grow smooth, single-orientation Bi</a:t>
            </a:r>
            <a:r>
              <a:rPr lang="en-US" altLang="zh-CN" sz="1600" baseline="-25000" dirty="0">
                <a:latin typeface="Arial" panose="020B0604020202020204" pitchFamily="34" charset="0"/>
                <a:cs typeface="Arial" panose="020B0604020202020204" pitchFamily="34" charset="0"/>
              </a:rPr>
              <a:t>2</a:t>
            </a:r>
            <a:r>
              <a:rPr lang="en-US" altLang="zh-CN" sz="1600" dirty="0">
                <a:latin typeface="Arial" panose="020B0604020202020204" pitchFamily="34" charset="0"/>
                <a:cs typeface="Arial" panose="020B0604020202020204" pitchFamily="34" charset="0"/>
              </a:rPr>
              <a:t>Se</a:t>
            </a:r>
            <a:r>
              <a:rPr lang="en-US" altLang="zh-CN" sz="1600" baseline="-25000" dirty="0">
                <a:latin typeface="Arial" panose="020B0604020202020204" pitchFamily="34" charset="0"/>
                <a:cs typeface="Arial" panose="020B0604020202020204" pitchFamily="34" charset="0"/>
              </a:rPr>
              <a:t>3</a:t>
            </a:r>
            <a:r>
              <a:rPr lang="en-US" altLang="zh-CN" sz="1600" dirty="0">
                <a:latin typeface="Arial" panose="020B0604020202020204" pitchFamily="34" charset="0"/>
                <a:cs typeface="Arial" panose="020B0604020202020204" pitchFamily="34" charset="0"/>
              </a:rPr>
              <a:t> films on technologically relevant III−V materials and understanding the chemical nature of the interface between them is critical for the creation of a THz integrated system design.</a:t>
            </a:r>
          </a:p>
          <a:p>
            <a:pPr marL="285750" indent="-285750">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This work involved contributions by more than 10 graduate students and advisors in 4 different groups. All these groups are involved in IRG2 of the UD MRSEC. This IRG provided the opportunity for us to collaborate and finish this work together.</a:t>
            </a:r>
          </a:p>
        </p:txBody>
      </p:sp>
      <p:sp>
        <p:nvSpPr>
          <p:cNvPr id="2" name="文本框 1">
            <a:extLst>
              <a:ext uri="{FF2B5EF4-FFF2-40B4-BE49-F238E27FC236}">
                <a16:creationId xmlns:a16="http://schemas.microsoft.com/office/drawing/2014/main" id="{93758654-65A5-9840-0385-695B89762F07}"/>
              </a:ext>
            </a:extLst>
          </p:cNvPr>
          <p:cNvSpPr txBox="1"/>
          <p:nvPr/>
        </p:nvSpPr>
        <p:spPr>
          <a:xfrm>
            <a:off x="673534" y="5865634"/>
            <a:ext cx="5129561" cy="523220"/>
          </a:xfrm>
          <a:prstGeom prst="rect">
            <a:avLst/>
          </a:prstGeom>
          <a:noFill/>
        </p:spPr>
        <p:txBody>
          <a:bodyPr wrap="square" rtlCol="0">
            <a:spAutoFit/>
          </a:bodyPr>
          <a:lstStyle/>
          <a:p>
            <a:r>
              <a:rPr lang="en-US" altLang="zh-CN" sz="900" dirty="0">
                <a:effectLst/>
                <a:latin typeface="Times New Roman" panose="02020603050405020304" pitchFamily="18" charset="0"/>
                <a:cs typeface="Times New Roman" panose="02020603050405020304" pitchFamily="18" charset="0"/>
              </a:rPr>
              <a:t>Liu, Y. </a:t>
            </a:r>
            <a:r>
              <a:rPr lang="en-US" altLang="zh-CN" sz="900" i="1" dirty="0">
                <a:effectLst/>
                <a:latin typeface="Times New Roman" panose="02020603050405020304" pitchFamily="18" charset="0"/>
                <a:cs typeface="Times New Roman" panose="02020603050405020304" pitchFamily="18" charset="0"/>
              </a:rPr>
              <a:t>et al.</a:t>
            </a:r>
            <a:r>
              <a:rPr lang="en-US" altLang="zh-CN" sz="900" dirty="0">
                <a:effectLst/>
                <a:latin typeface="Times New Roman" panose="02020603050405020304" pitchFamily="18" charset="0"/>
                <a:cs typeface="Times New Roman" panose="02020603050405020304" pitchFamily="18" charset="0"/>
              </a:rPr>
              <a:t> Bi</a:t>
            </a:r>
            <a:r>
              <a:rPr lang="en-US" altLang="zh-CN" sz="900" baseline="-25000" dirty="0">
                <a:effectLst/>
                <a:latin typeface="Times New Roman" panose="02020603050405020304" pitchFamily="18" charset="0"/>
                <a:cs typeface="Times New Roman" panose="02020603050405020304" pitchFamily="18" charset="0"/>
              </a:rPr>
              <a:t>2</a:t>
            </a:r>
            <a:r>
              <a:rPr lang="en-US" altLang="zh-CN" sz="900" dirty="0">
                <a:effectLst/>
                <a:latin typeface="Times New Roman" panose="02020603050405020304" pitchFamily="18" charset="0"/>
                <a:cs typeface="Times New Roman" panose="02020603050405020304" pitchFamily="18" charset="0"/>
              </a:rPr>
              <a:t>Se</a:t>
            </a:r>
            <a:r>
              <a:rPr lang="en-US" altLang="zh-CN" sz="900" baseline="-25000" dirty="0">
                <a:effectLst/>
                <a:latin typeface="Times New Roman" panose="02020603050405020304" pitchFamily="18" charset="0"/>
                <a:cs typeface="Times New Roman" panose="02020603050405020304" pitchFamily="18" charset="0"/>
              </a:rPr>
              <a:t>3</a:t>
            </a:r>
            <a:r>
              <a:rPr lang="en-US" altLang="zh-CN" sz="900" dirty="0">
                <a:effectLst/>
                <a:latin typeface="Times New Roman" panose="02020603050405020304" pitchFamily="18" charset="0"/>
                <a:cs typeface="Times New Roman" panose="02020603050405020304" pitchFamily="18" charset="0"/>
              </a:rPr>
              <a:t> growth on (001) </a:t>
            </a:r>
            <a:r>
              <a:rPr lang="en-US" altLang="zh-CN" sz="900" dirty="0">
                <a:latin typeface="Times New Roman" panose="02020603050405020304" pitchFamily="18" charset="0"/>
                <a:cs typeface="Times New Roman" panose="02020603050405020304" pitchFamily="18" charset="0"/>
              </a:rPr>
              <a:t>G</a:t>
            </a:r>
            <a:r>
              <a:rPr lang="en-US" altLang="zh-CN" sz="900" dirty="0">
                <a:effectLst/>
                <a:latin typeface="Times New Roman" panose="02020603050405020304" pitchFamily="18" charset="0"/>
                <a:cs typeface="Times New Roman" panose="02020603050405020304" pitchFamily="18" charset="0"/>
              </a:rPr>
              <a:t>aAs substrates for Terahertz Integrated Systems. </a:t>
            </a:r>
            <a:r>
              <a:rPr lang="en-US" altLang="zh-CN" sz="900" i="1" dirty="0">
                <a:effectLst/>
                <a:latin typeface="Times New Roman" panose="02020603050405020304" pitchFamily="18" charset="0"/>
                <a:cs typeface="Times New Roman" panose="02020603050405020304" pitchFamily="18" charset="0"/>
              </a:rPr>
              <a:t>ACS Applied Materials &amp; Interfaces</a:t>
            </a:r>
            <a:r>
              <a:rPr lang="en-US" altLang="zh-CN" sz="900" dirty="0">
                <a:effectLst/>
                <a:latin typeface="Times New Roman" panose="02020603050405020304" pitchFamily="18" charset="0"/>
                <a:cs typeface="Times New Roman" panose="02020603050405020304" pitchFamily="18" charset="0"/>
              </a:rPr>
              <a:t> </a:t>
            </a:r>
            <a:r>
              <a:rPr lang="en-US" altLang="zh-CN" sz="900" b="1" dirty="0">
                <a:effectLst/>
                <a:latin typeface="Times New Roman" panose="02020603050405020304" pitchFamily="18" charset="0"/>
                <a:cs typeface="Times New Roman" panose="02020603050405020304" pitchFamily="18" charset="0"/>
              </a:rPr>
              <a:t>14,</a:t>
            </a:r>
            <a:r>
              <a:rPr lang="en-US" altLang="zh-CN" sz="900" dirty="0">
                <a:effectLst/>
                <a:latin typeface="Times New Roman" panose="02020603050405020304" pitchFamily="18" charset="0"/>
                <a:cs typeface="Times New Roman" panose="02020603050405020304" pitchFamily="18" charset="0"/>
              </a:rPr>
              <a:t> 42683–42691 (2022). </a:t>
            </a:r>
            <a:r>
              <a:rPr lang="en-US" altLang="zh-CN" sz="900" b="0" i="0" u="none" strike="noStrike" dirty="0">
                <a:solidFill>
                  <a:srgbClr val="95989A"/>
                </a:solidFill>
                <a:effectLst/>
                <a:latin typeface="Times New Roman" panose="02020603050405020304" pitchFamily="18" charset="0"/>
                <a:cs typeface="Times New Roman" panose="02020603050405020304" pitchFamily="18" charset="0"/>
                <a:hlinkClick r:id="rId5" tooltip="DOI URL"/>
              </a:rPr>
              <a:t>https://doi.org/10.1021/acsami.2c11135</a:t>
            </a:r>
            <a:endParaRPr lang="en-US" altLang="zh-CN" sz="900" dirty="0">
              <a:effectLst/>
              <a:latin typeface="Times New Roman" panose="02020603050405020304" pitchFamily="18" charset="0"/>
              <a:cs typeface="Times New Roman" panose="02020603050405020304" pitchFamily="18" charset="0"/>
            </a:endParaRPr>
          </a:p>
          <a:p>
            <a:endParaRPr lang="zh-CN"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5648</TotalTime>
  <Words>632</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Epps, Thomas</cp:lastModifiedBy>
  <cp:revision>291</cp:revision>
  <cp:lastPrinted>2018-03-20T12:31:18Z</cp:lastPrinted>
  <dcterms:created xsi:type="dcterms:W3CDTF">2017-10-05T17:34:54Z</dcterms:created>
  <dcterms:modified xsi:type="dcterms:W3CDTF">2023-05-12T13:21:59Z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