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4" autoAdjust="0"/>
    <p:restoredTop sz="94635"/>
  </p:normalViewPr>
  <p:slideViewPr>
    <p:cSldViewPr snapToGrid="0" snapToObjects="1">
      <p:cViewPr varScale="1">
        <p:scale>
          <a:sx n="110" d="100"/>
          <a:sy n="110" d="100"/>
        </p:scale>
        <p:origin x="174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6/27/17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pPr algn="ctr"/>
            <a:r>
              <a:rPr lang="en-US" sz="1800" b="1" dirty="0">
                <a:solidFill>
                  <a:schemeClr val="tx1"/>
                </a:solidFill>
              </a:rPr>
              <a:t>Efficient Generation of Long-lived Triplet Excitons in 2D Hybrid Perovskites</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smtClean="0">
                <a:solidFill>
                  <a:schemeClr val="bg1"/>
                </a:solidFill>
              </a:rPr>
              <a:t>Stefan </a:t>
            </a:r>
            <a:r>
              <a:rPr lang="en-US" sz="1200" b="1" dirty="0" err="1" smtClean="0">
                <a:solidFill>
                  <a:schemeClr val="bg1"/>
                </a:solidFill>
              </a:rPr>
              <a:t>Zauscher</a:t>
            </a:r>
            <a:r>
              <a:rPr lang="en-US" sz="1200" b="1" dirty="0" smtClean="0">
                <a:solidFill>
                  <a:schemeClr val="bg1"/>
                </a:solidFill>
              </a:rPr>
              <a:t>, Director, Research Triangle MRSEC</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smtClean="0">
                <a:solidFill>
                  <a:schemeClr val="bg1"/>
                </a:solidFill>
              </a:rPr>
              <a:t>MRSEC 1121107</a:t>
            </a:r>
            <a:endParaRPr lang="en-US" sz="1200" b="1" dirty="0">
              <a:solidFill>
                <a:schemeClr val="bg1"/>
              </a:solidFill>
            </a:endParaRPr>
          </a:p>
        </p:txBody>
      </p:sp>
      <p:sp>
        <p:nvSpPr>
          <p:cNvPr id="9" name="Text Box 28"/>
          <p:cNvSpPr txBox="1">
            <a:spLocks noChangeArrowheads="1"/>
          </p:cNvSpPr>
          <p:nvPr/>
        </p:nvSpPr>
        <p:spPr bwMode="auto">
          <a:xfrm>
            <a:off x="178036" y="1221617"/>
            <a:ext cx="3892550"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ea typeface="Arial" charset="0"/>
                <a:cs typeface="Arial" charset="0"/>
              </a:rPr>
              <a:t>Triplet Excitons in Hybrid Perovskites</a:t>
            </a:r>
          </a:p>
          <a:p>
            <a:pPr algn="ctr"/>
            <a:endParaRPr lang="en-US" sz="800" dirty="0">
              <a:ea typeface="Arial" charset="0"/>
              <a:cs typeface="Arial" charset="0"/>
            </a:endParaRPr>
          </a:p>
          <a:p>
            <a:pPr algn="just"/>
            <a:r>
              <a:rPr lang="en-US" sz="1400" dirty="0">
                <a:ea typeface="Arial" charset="0"/>
                <a:cs typeface="Arial" charset="0"/>
              </a:rPr>
              <a:t>Most recent work on hybrid organic-inorganic perovskites is focused on solar cell applications. Hybrid perovskites, however, provide a flexible platform for materials design, with prospects for many different applications. </a:t>
            </a:r>
            <a:r>
              <a:rPr lang="en-US" sz="1400" dirty="0" err="1">
                <a:ea typeface="Arial" charset="0"/>
                <a:cs typeface="Arial" charset="0"/>
              </a:rPr>
              <a:t>MAPb</a:t>
            </a:r>
            <a:r>
              <a:rPr lang="en-US" sz="1400" dirty="0">
                <a:ea typeface="Arial" charset="0"/>
                <a:cs typeface="Arial" charset="0"/>
              </a:rPr>
              <a:t>(SCN)</a:t>
            </a:r>
            <a:r>
              <a:rPr lang="en-US" sz="1400" baseline="-25000" dirty="0">
                <a:ea typeface="Arial" charset="0"/>
                <a:cs typeface="Arial" charset="0"/>
              </a:rPr>
              <a:t>2</a:t>
            </a:r>
            <a:r>
              <a:rPr lang="en-US" sz="1400" dirty="0">
                <a:ea typeface="Arial" charset="0"/>
                <a:cs typeface="Arial" charset="0"/>
              </a:rPr>
              <a:t>I</a:t>
            </a:r>
            <a:r>
              <a:rPr lang="en-US" sz="1400" baseline="-25000" dirty="0">
                <a:ea typeface="Arial" charset="0"/>
                <a:cs typeface="Arial" charset="0"/>
              </a:rPr>
              <a:t>2</a:t>
            </a:r>
            <a:r>
              <a:rPr lang="en-US" sz="1400" dirty="0">
                <a:ea typeface="Arial" charset="0"/>
                <a:cs typeface="Arial" charset="0"/>
              </a:rPr>
              <a:t> is a 2D layered perovskite structure, with thiocyanate anions replacing some of the halide ions from the standard structure. Interestingly, optical absorption in this material results in triplet exciton generation with high efficiency. We show that these triplet excitons can diffuse across the material for about 150 nm and can be collected by a triplet acceptor molecule adsorbed on the surface. Moreover we observe annihilation of triplet excitons to form singlets in the </a:t>
            </a:r>
            <a:r>
              <a:rPr lang="en-US" sz="1400" dirty="0" err="1">
                <a:ea typeface="Arial" charset="0"/>
                <a:cs typeface="Arial" charset="0"/>
              </a:rPr>
              <a:t>upconverting</a:t>
            </a:r>
            <a:r>
              <a:rPr lang="en-US" sz="1400" dirty="0">
                <a:ea typeface="Arial" charset="0"/>
                <a:cs typeface="Arial" charset="0"/>
              </a:rPr>
              <a:t> molecules. These observations suggest perovskites may be used in applications such as triplet sensitizers and singlet oxygen generation for photodynamic therapy. </a:t>
            </a:r>
          </a:p>
        </p:txBody>
      </p:sp>
      <p:sp>
        <p:nvSpPr>
          <p:cNvPr id="12" name="Rectangle 11"/>
          <p:cNvSpPr/>
          <p:nvPr/>
        </p:nvSpPr>
        <p:spPr>
          <a:xfrm>
            <a:off x="152400" y="691579"/>
            <a:ext cx="683623" cy="276999"/>
          </a:xfrm>
          <a:prstGeom prst="rect">
            <a:avLst/>
          </a:prstGeom>
        </p:spPr>
        <p:txBody>
          <a:bodyPr wrap="square" anchor="ctr">
            <a:spAutoFit/>
          </a:bodyPr>
          <a:lstStyle/>
          <a:p>
            <a:r>
              <a:rPr lang="en-US" sz="1200" b="1" dirty="0" smtClean="0">
                <a:solidFill>
                  <a:srgbClr val="002060"/>
                </a:solidFill>
              </a:rPr>
              <a:t>2016</a:t>
            </a:r>
            <a:endParaRPr lang="en-US" sz="1200" b="1" dirty="0">
              <a:solidFill>
                <a:srgbClr val="002060"/>
              </a:solidFill>
            </a:endParaRPr>
          </a:p>
        </p:txBody>
      </p:sp>
      <p:pic>
        <p:nvPicPr>
          <p:cNvPr id="13" name="Picture 12" descr=" Top Left Panel A. Crystal structure, and b) normalized absorption, photoluminescence (Excitation = 2.16 eV) and photoluminescence excitation spectra (Emission = 1.64 eV) of (MA)2Pb(SCN)2I2 at room temperature. The low energy absorption tail, which extends below the exciton transition, is due to diffuse scattering in the ﬁlm along with weak defect absorption features" title="Perovskite structure and optical characterization."/>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056776" y="1662083"/>
            <a:ext cx="5006836" cy="1982179"/>
          </a:xfrm>
          <a:prstGeom prst="rect">
            <a:avLst/>
          </a:prstGeom>
        </p:spPr>
      </p:pic>
      <p:pic>
        <p:nvPicPr>
          <p:cNvPr id="14" name="Picture 13" descr="Schematic outlining the exciton diffusion and TTET at the perovskite/rubrene interface" title="Bottom Right Panel"/>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87966" y="3488253"/>
            <a:ext cx="2151509" cy="2302932"/>
          </a:xfrm>
          <a:prstGeom prst="rect">
            <a:avLst/>
          </a:prstGeom>
        </p:spPr>
      </p:pic>
      <p:pic>
        <p:nvPicPr>
          <p:cNvPr id="15" name="Picture 14" descr="Proposed mechanism for efﬁcient inter-system crossing in (MA)2Pb(SCN)2I2 for the HT-Phase (&gt;160 K) and the LT-Phase (&lt;160 K).  The thin-dashed arrow from SE to TE1 indicates a less efﬁcient ISC pathway. For the HT-Phase, the TTET into the organic molecule TE state (3acceptor) and the resulting TTA-UC process to the SE state (1acceptor) is shown" title="Bottom Left Panel"/>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047239" y="3848050"/>
            <a:ext cx="2872861" cy="1583338"/>
          </a:xfrm>
          <a:prstGeom prst="rect">
            <a:avLst/>
          </a:prstGeom>
        </p:spPr>
      </p:pic>
      <p:sp>
        <p:nvSpPr>
          <p:cNvPr id="3" name="TextBox 2"/>
          <p:cNvSpPr txBox="1"/>
          <p:nvPr/>
        </p:nvSpPr>
        <p:spPr>
          <a:xfrm>
            <a:off x="4093918" y="5600966"/>
            <a:ext cx="4937760" cy="1200329"/>
          </a:xfrm>
          <a:prstGeom prst="rect">
            <a:avLst/>
          </a:prstGeom>
          <a:noFill/>
        </p:spPr>
        <p:txBody>
          <a:bodyPr wrap="square" rtlCol="0">
            <a:spAutoFit/>
          </a:bodyPr>
          <a:lstStyle/>
          <a:p>
            <a:r>
              <a:rPr lang="en-US" sz="1200" dirty="0" smtClean="0"/>
              <a:t>Top Panel: Crystal Structure and normalized absorption, photoluminescence emission spectra of the proposed perovskite.</a:t>
            </a:r>
          </a:p>
          <a:p>
            <a:r>
              <a:rPr lang="en-US" sz="1200" dirty="0" smtClean="0"/>
              <a:t>Bottom Panel: Left: Proposed mechanism for efficient inter-system crossing for the HT-Phase and LT-Phase. Right: Schematic outlining the exciton diffusion and TTET at the perovskite/</a:t>
            </a:r>
            <a:r>
              <a:rPr lang="en-US" sz="1200" dirty="0" err="1" smtClean="0"/>
              <a:t>rubrene</a:t>
            </a:r>
            <a:r>
              <a:rPr lang="en-US" sz="1200" dirty="0" smtClean="0"/>
              <a:t> interface.</a:t>
            </a:r>
            <a:endParaRPr lang="en-US" sz="1200" dirty="0"/>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pPr algn="ctr"/>
            <a:r>
              <a:rPr lang="en-US" sz="1800" b="1" dirty="0">
                <a:solidFill>
                  <a:schemeClr val="tx1"/>
                </a:solidFill>
              </a:rPr>
              <a:t>Efficient Generation of Long-lived Triplet Excitons in 2D Hybrid Perovskites</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Stefan </a:t>
            </a:r>
            <a:r>
              <a:rPr lang="en-US" sz="1200" b="1" dirty="0" err="1">
                <a:solidFill>
                  <a:schemeClr val="bg1"/>
                </a:solidFill>
              </a:rPr>
              <a:t>Zauscher</a:t>
            </a:r>
            <a:r>
              <a:rPr lang="en-US" sz="1200" b="1" dirty="0">
                <a:solidFill>
                  <a:schemeClr val="bg1"/>
                </a:solidFill>
              </a:rPr>
              <a:t>, Director, Research Triangle MRSEC</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MRSEC 1121107</a:t>
            </a:r>
          </a:p>
        </p:txBody>
      </p:sp>
      <p:sp>
        <p:nvSpPr>
          <p:cNvPr id="12" name="Rectangle 11"/>
          <p:cNvSpPr/>
          <p:nvPr/>
        </p:nvSpPr>
        <p:spPr>
          <a:xfrm>
            <a:off x="152400" y="706651"/>
            <a:ext cx="748937" cy="276999"/>
          </a:xfrm>
          <a:prstGeom prst="rect">
            <a:avLst/>
          </a:prstGeom>
        </p:spPr>
        <p:txBody>
          <a:bodyPr wrap="square" anchor="ctr">
            <a:spAutoFit/>
          </a:bodyPr>
          <a:lstStyle/>
          <a:p>
            <a:r>
              <a:rPr lang="en-US" sz="1200" b="1" dirty="0" smtClean="0">
                <a:solidFill>
                  <a:srgbClr val="002060"/>
                </a:solidFill>
              </a:rPr>
              <a:t>2016</a:t>
            </a:r>
            <a:endParaRPr lang="en-US" sz="1200" b="1" dirty="0">
              <a:solidFill>
                <a:srgbClr val="002060"/>
              </a:solidFill>
            </a:endParaRPr>
          </a:p>
        </p:txBody>
      </p:sp>
      <p:sp>
        <p:nvSpPr>
          <p:cNvPr id="13" name="Text Box 4"/>
          <p:cNvSpPr txBox="1">
            <a:spLocks noChangeArrowheads="1"/>
          </p:cNvSpPr>
          <p:nvPr/>
        </p:nvSpPr>
        <p:spPr bwMode="auto">
          <a:xfrm>
            <a:off x="583668" y="1637161"/>
            <a:ext cx="3529363" cy="372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smtClean="0"/>
              <a:t>We hosted a group of high school students in our labs at NC State University. The goal of the outreach was to promote careers in scientific areas, with specific emphasis on condensed matter physics and material science.</a:t>
            </a:r>
          </a:p>
          <a:p>
            <a:pPr algn="just" eaLnBrk="1" hangingPunct="1"/>
            <a:endParaRPr lang="en-US" sz="1400" dirty="0"/>
          </a:p>
          <a:p>
            <a:pPr algn="just" eaLnBrk="1" hangingPunct="1"/>
            <a:r>
              <a:rPr lang="en-US" sz="1400" dirty="0" smtClean="0"/>
              <a:t>45 students from diverse backgrounds split into groups and visited labs and performed experiments with the guidance of graduate students. They learned about superconductivity, photovoltaics, light emitting diode processing, laser spectroscopy and friction at the nanoscale.  </a:t>
            </a:r>
            <a:endParaRPr lang="en-US" sz="1600" dirty="0"/>
          </a:p>
          <a:p>
            <a:pPr eaLnBrk="1" hangingPunct="1"/>
            <a:endParaRPr lang="en-US" sz="1000" dirty="0"/>
          </a:p>
          <a:p>
            <a:pPr eaLnBrk="1" hangingPunct="1"/>
            <a:endParaRPr lang="en-US" sz="1600" b="1" dirty="0"/>
          </a:p>
        </p:txBody>
      </p:sp>
      <p:sp>
        <p:nvSpPr>
          <p:cNvPr id="15" name="Rectangle 15"/>
          <p:cNvSpPr>
            <a:spLocks noChangeArrowheads="1"/>
          </p:cNvSpPr>
          <p:nvPr/>
        </p:nvSpPr>
        <p:spPr bwMode="auto">
          <a:xfrm>
            <a:off x="4836600" y="1711744"/>
            <a:ext cx="3534833" cy="444775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pic>
        <p:nvPicPr>
          <p:cNvPr id="4" name="Picture 3" descr="High school students touring the facilities at NC State University." title="High School Student Lab Tou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027101" y="1711744"/>
            <a:ext cx="3344334" cy="2215078"/>
          </a:xfrm>
          <a:prstGeom prst="rect">
            <a:avLst/>
          </a:prstGeom>
        </p:spPr>
      </p:pic>
      <p:pic>
        <p:nvPicPr>
          <p:cNvPr id="6" name="Picture 5" descr="Students doing hands on activities with the guidance of graduate students at NC State University." title="High School Student Outreach"/>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027101" y="3946128"/>
            <a:ext cx="3341756" cy="2213371"/>
          </a:xfrm>
          <a:prstGeom prst="rect">
            <a:avLst/>
          </a:prstGeom>
        </p:spPr>
      </p:pic>
    </p:spTree>
    <p:extLst>
      <p:ext uri="{BB962C8B-B14F-4D97-AF65-F5344CB8AC3E}">
        <p14:creationId xmlns:p14="http://schemas.microsoft.com/office/powerpoint/2010/main" val="738467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11741</TotalTime>
  <Words>313</Words>
  <Application>Microsoft Macintosh PowerPoint</Application>
  <PresentationFormat>On-screen Show (4:3)</PresentationFormat>
  <Paragraphs>16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News Gothic MT</vt:lpstr>
      <vt:lpstr>Wingdings 2</vt:lpstr>
      <vt:lpstr>Arial</vt:lpstr>
      <vt:lpstr>Breeze</vt:lpstr>
      <vt:lpstr>Efficient Generation of Long-lived Triplet Excitons in 2D Hybrid Perovskites</vt:lpstr>
      <vt:lpstr>Efficient Generation of Long-lived Triplet Excitons in 2D Hybrid Perovskites</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26</cp:revision>
  <cp:lastPrinted>2016-08-01T15:14:13Z</cp:lastPrinted>
  <dcterms:created xsi:type="dcterms:W3CDTF">2016-07-19T18:16:54Z</dcterms:created>
  <dcterms:modified xsi:type="dcterms:W3CDTF">2017-06-27T20:27:11Z</dcterms:modified>
  <cp:category/>
</cp:coreProperties>
</file>