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7" autoAdjust="0"/>
    <p:restoredTop sz="64970" autoAdjust="0"/>
  </p:normalViewPr>
  <p:slideViewPr>
    <p:cSldViewPr>
      <p:cViewPr>
        <p:scale>
          <a:sx n="122" d="100"/>
          <a:sy n="122" d="100"/>
        </p:scale>
        <p:origin x="-128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196C3-4043-4B3E-8E73-7E3D454BAB98}" type="datetimeFigureOut">
              <a:rPr lang="en-US" smtClean="0"/>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49349-957A-4099-B078-17AFBC2F2288}" type="slidenum">
              <a:rPr lang="en-US" smtClean="0"/>
              <a:t>‹#›</a:t>
            </a:fld>
            <a:endParaRPr lang="en-US"/>
          </a:p>
        </p:txBody>
      </p:sp>
    </p:spTree>
    <p:extLst>
      <p:ext uri="{BB962C8B-B14F-4D97-AF65-F5344CB8AC3E}">
        <p14:creationId xmlns:p14="http://schemas.microsoft.com/office/powerpoint/2010/main" val="241255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Arial" pitchFamily="34" charset="0"/>
                <a:ea typeface="+mn-ea"/>
                <a:cs typeface="Arial" pitchFamily="34" charset="0"/>
              </a:rPr>
              <a:t>Nanodays</a:t>
            </a:r>
            <a:r>
              <a:rPr lang="en-US" sz="1200" b="1" kern="1200" dirty="0" smtClean="0">
                <a:solidFill>
                  <a:schemeClr val="tx1"/>
                </a:solidFill>
                <a:effectLst/>
                <a:latin typeface="Arial" pitchFamily="34" charset="0"/>
                <a:ea typeface="+mn-ea"/>
                <a:cs typeface="Arial" pitchFamily="34" charset="0"/>
              </a:rPr>
              <a:t> at the Museum of Life and Science in Durham  </a:t>
            </a:r>
            <a:endParaRPr lang="en-US" sz="1200" kern="1200" dirty="0" smtClean="0">
              <a:solidFill>
                <a:schemeClr val="tx1"/>
              </a:solidFill>
              <a:effectLst/>
              <a:latin typeface="Arial" pitchFamily="34" charset="0"/>
              <a:ea typeface="+mn-ea"/>
              <a:cs typeface="Arial" pitchFamily="34" charset="0"/>
            </a:endParaRPr>
          </a:p>
          <a:p>
            <a:pPr algn="just"/>
            <a:r>
              <a:rPr lang="en-US" sz="1200" kern="1200" dirty="0" smtClean="0">
                <a:solidFill>
                  <a:schemeClr val="tx1"/>
                </a:solidFill>
                <a:effectLst/>
                <a:latin typeface="+mn-lt"/>
                <a:ea typeface="+mn-ea"/>
                <a:cs typeface="+mn-cs"/>
              </a:rPr>
              <a:t>A major objective of the ΔMRSEC program in public education is to provide informal educational opportunities about soft matter and </a:t>
            </a:r>
            <a:r>
              <a:rPr lang="en-US" sz="1200" kern="1200" dirty="0" err="1" smtClean="0">
                <a:solidFill>
                  <a:schemeClr val="tx1"/>
                </a:solidFill>
                <a:effectLst/>
                <a:latin typeface="+mn-lt"/>
                <a:ea typeface="+mn-ea"/>
                <a:cs typeface="+mn-cs"/>
              </a:rPr>
              <a:t>nano</a:t>
            </a:r>
            <a:r>
              <a:rPr lang="en-US" sz="1200" kern="1200" dirty="0" smtClean="0">
                <a:solidFill>
                  <a:schemeClr val="tx1"/>
                </a:solidFill>
                <a:effectLst/>
                <a:latin typeface="+mn-lt"/>
                <a:ea typeface="+mn-ea"/>
                <a:cs typeface="+mn-cs"/>
              </a:rPr>
              <a:t> materials science to the broader public. To this end, ΔMRSEC has partnered with the NC Museum of Life and Science (MLS) in Durham. Through the MLS, which serves as ΔMRSEC’s principle outreach partner, ΔMRSEC can leverage MLS’s projects in the </a:t>
            </a:r>
            <a:r>
              <a:rPr lang="en-US" sz="1200" kern="1200" dirty="0" err="1" smtClean="0">
                <a:solidFill>
                  <a:schemeClr val="tx1"/>
                </a:solidFill>
                <a:effectLst/>
                <a:latin typeface="+mn-lt"/>
                <a:ea typeface="+mn-ea"/>
                <a:cs typeface="+mn-cs"/>
              </a:rPr>
              <a:t>Nanoscale</a:t>
            </a:r>
            <a:r>
              <a:rPr lang="en-US" sz="1200" kern="1200" dirty="0" smtClean="0">
                <a:solidFill>
                  <a:schemeClr val="tx1"/>
                </a:solidFill>
                <a:effectLst/>
                <a:latin typeface="+mn-lt"/>
                <a:ea typeface="+mn-ea"/>
                <a:cs typeface="+mn-cs"/>
              </a:rPr>
              <a:t> Informal Science Education Network (NISE Net). On March 24, 2012, seventeen ΔMRSEC Fellows, ΔMRSEC Director Lopez, executive Director </a:t>
            </a:r>
            <a:r>
              <a:rPr lang="en-US" sz="1200" kern="1200" dirty="0" err="1" smtClean="0">
                <a:solidFill>
                  <a:schemeClr val="tx1"/>
                </a:solidFill>
                <a:effectLst/>
                <a:latin typeface="+mn-lt"/>
                <a:ea typeface="+mn-ea"/>
                <a:cs typeface="+mn-cs"/>
              </a:rPr>
              <a:t>Boutaud</a:t>
            </a:r>
            <a:r>
              <a:rPr lang="en-US" sz="1200" kern="1200" dirty="0" smtClean="0">
                <a:solidFill>
                  <a:schemeClr val="tx1"/>
                </a:solidFill>
                <a:effectLst/>
                <a:latin typeface="+mn-lt"/>
                <a:ea typeface="+mn-ea"/>
                <a:cs typeface="+mn-cs"/>
              </a:rPr>
              <a:t>, and Education Director </a:t>
            </a:r>
            <a:r>
              <a:rPr lang="en-US" sz="1200" kern="1200" dirty="0" err="1" smtClean="0">
                <a:solidFill>
                  <a:schemeClr val="tx1"/>
                </a:solidFill>
                <a:effectLst/>
                <a:latin typeface="+mn-lt"/>
                <a:ea typeface="+mn-ea"/>
                <a:cs typeface="+mn-cs"/>
              </a:rPr>
              <a:t>Zauscher</a:t>
            </a:r>
            <a:r>
              <a:rPr lang="en-US" sz="1200" kern="1200" dirty="0" smtClean="0">
                <a:solidFill>
                  <a:schemeClr val="tx1"/>
                </a:solidFill>
                <a:effectLst/>
                <a:latin typeface="+mn-lt"/>
                <a:ea typeface="+mn-ea"/>
                <a:cs typeface="+mn-cs"/>
              </a:rPr>
              <a:t>, participated in the MLS </a:t>
            </a:r>
            <a:r>
              <a:rPr lang="en-US" sz="1200" kern="1200" dirty="0" err="1" smtClean="0">
                <a:solidFill>
                  <a:schemeClr val="tx1"/>
                </a:solidFill>
                <a:effectLst/>
                <a:latin typeface="+mn-lt"/>
                <a:ea typeface="+mn-ea"/>
                <a:cs typeface="+mn-cs"/>
              </a:rPr>
              <a:t>NanoDays</a:t>
            </a:r>
            <a:r>
              <a:rPr lang="en-US" sz="1200" kern="1200" dirty="0" smtClean="0">
                <a:solidFill>
                  <a:schemeClr val="tx1"/>
                </a:solidFill>
                <a:effectLst/>
                <a:latin typeface="+mn-lt"/>
                <a:ea typeface="+mn-ea"/>
                <a:cs typeface="+mn-cs"/>
              </a:rPr>
              <a:t> (March 24, 2012). ΔMRSEC was able to reach hundreds of children and adults by presenting ΔMRSEC relevant experiments from the 2012 </a:t>
            </a:r>
            <a:r>
              <a:rPr lang="en-US" sz="1200" kern="1200" dirty="0" err="1" smtClean="0">
                <a:solidFill>
                  <a:schemeClr val="tx1"/>
                </a:solidFill>
                <a:effectLst/>
                <a:latin typeface="+mn-lt"/>
                <a:ea typeface="+mn-ea"/>
                <a:cs typeface="+mn-cs"/>
              </a:rPr>
              <a:t>NanoDays</a:t>
            </a:r>
            <a:r>
              <a:rPr lang="en-US" sz="1200" kern="1200" dirty="0" smtClean="0">
                <a:solidFill>
                  <a:schemeClr val="tx1"/>
                </a:solidFill>
                <a:effectLst/>
                <a:latin typeface="+mn-lt"/>
                <a:ea typeface="+mn-ea"/>
                <a:cs typeface="+mn-cs"/>
              </a:rPr>
              <a:t> kits. The ΔMRSEC participants were trained by museum staff under leadership of Brad Herring (MLS). Enabled by native Spanish speakers in the ΔMRSEC, some </a:t>
            </a:r>
            <a:r>
              <a:rPr lang="en-US" sz="1200" kern="1200" dirty="0" err="1" smtClean="0">
                <a:solidFill>
                  <a:schemeClr val="tx1"/>
                </a:solidFill>
                <a:effectLst/>
                <a:latin typeface="+mn-lt"/>
                <a:ea typeface="+mn-ea"/>
                <a:cs typeface="+mn-cs"/>
              </a:rPr>
              <a:t>NanoDay</a:t>
            </a:r>
            <a:r>
              <a:rPr lang="en-US" sz="1200" kern="1200" dirty="0" smtClean="0">
                <a:solidFill>
                  <a:schemeClr val="tx1"/>
                </a:solidFill>
                <a:effectLst/>
                <a:latin typeface="+mn-lt"/>
                <a:ea typeface="+mn-ea"/>
                <a:cs typeface="+mn-cs"/>
              </a:rPr>
              <a:t> kits were presented in Spanish. The activities found enthusiastic reception by Fellows, NCLMS staff, and visitors alike, and form the foundation for additional outreach </a:t>
            </a:r>
            <a:r>
              <a:rPr lang="en-US" sz="1200" kern="1200" smtClean="0">
                <a:solidFill>
                  <a:schemeClr val="tx1"/>
                </a:solidFill>
                <a:effectLst/>
                <a:latin typeface="+mn-lt"/>
                <a:ea typeface="+mn-ea"/>
                <a:cs typeface="+mn-cs"/>
              </a:rPr>
              <a:t>activities.</a:t>
            </a:r>
            <a:endParaRPr lang="en-US" sz="1200" kern="1200" baseline="0" dirty="0" smtClean="0">
              <a:solidFill>
                <a:schemeClr val="tx1"/>
              </a:solidFill>
              <a:effectLst/>
              <a:latin typeface="Arial" pitchFamily="34" charset="0"/>
              <a:ea typeface="+mn-ea"/>
              <a:cs typeface="Arial" pitchFamily="34" charset="0"/>
            </a:endParaRPr>
          </a:p>
          <a:p>
            <a:pPr algn="just"/>
            <a:r>
              <a:rPr lang="en-US" sz="1200" b="1" kern="1200" dirty="0" smtClean="0">
                <a:solidFill>
                  <a:schemeClr val="tx1"/>
                </a:solidFill>
                <a:effectLst/>
                <a:latin typeface="Arial" pitchFamily="34" charset="0"/>
                <a:ea typeface="+mn-ea"/>
                <a:cs typeface="Arial" pitchFamily="34" charset="0"/>
              </a:rPr>
              <a:t> </a:t>
            </a:r>
            <a:endParaRPr lang="en-US"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D8F49349-957A-4099-B078-17AFBC2F2288}" type="slidenum">
              <a:rPr lang="en-US" smtClean="0"/>
              <a:t>1</a:t>
            </a:fld>
            <a:endParaRPr lang="en-US"/>
          </a:p>
        </p:txBody>
      </p:sp>
    </p:spTree>
    <p:extLst>
      <p:ext uri="{BB962C8B-B14F-4D97-AF65-F5344CB8AC3E}">
        <p14:creationId xmlns:p14="http://schemas.microsoft.com/office/powerpoint/2010/main" val="27280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160683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58216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148005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03907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28F3E-68F4-412A-BBC8-C7208EAE939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303346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B28F3E-68F4-412A-BBC8-C7208EAE9393}"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43961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28F3E-68F4-412A-BBC8-C7208EAE9393}" type="datetimeFigureOut">
              <a:rPr lang="en-US" smtClean="0"/>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129463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B28F3E-68F4-412A-BBC8-C7208EAE9393}" type="datetimeFigureOut">
              <a:rPr lang="en-US" smtClean="0"/>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49578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28F3E-68F4-412A-BBC8-C7208EAE9393}" type="datetimeFigureOut">
              <a:rPr lang="en-US" smtClean="0"/>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95623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28F3E-68F4-412A-BBC8-C7208EAE9393}"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403334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28F3E-68F4-412A-BBC8-C7208EAE9393}"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409386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28F3E-68F4-412A-BBC8-C7208EAE9393}" type="datetimeFigureOut">
              <a:rPr lang="en-US" smtClean="0"/>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4E4DC-5D30-41AF-B283-A3E765F08EA8}" type="slidenum">
              <a:rPr lang="en-US" smtClean="0"/>
              <a:t>‹#›</a:t>
            </a:fld>
            <a:endParaRPr lang="en-US"/>
          </a:p>
        </p:txBody>
      </p:sp>
    </p:spTree>
    <p:extLst>
      <p:ext uri="{BB962C8B-B14F-4D97-AF65-F5344CB8AC3E}">
        <p14:creationId xmlns:p14="http://schemas.microsoft.com/office/powerpoint/2010/main" val="293373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615" y="4371876"/>
            <a:ext cx="8492665" cy="2308324"/>
          </a:xfrm>
          <a:prstGeom prst="rect">
            <a:avLst/>
          </a:prstGeom>
        </p:spPr>
        <p:txBody>
          <a:bodyPr wrap="square">
            <a:spAutoFit/>
          </a:bodyPr>
          <a:lstStyle/>
          <a:p>
            <a:pPr algn="just"/>
            <a:r>
              <a:rPr lang="en-US" sz="1600" dirty="0" smtClean="0"/>
              <a:t>In an effort, spearheaded by Triangle MRSEC, we received support through the NSF-MRI </a:t>
            </a:r>
            <a:r>
              <a:rPr lang="en-US" sz="1600" dirty="0"/>
              <a:t>program for the purchase of Small Angle X-Ray Scattering (SAXS) </a:t>
            </a:r>
            <a:r>
              <a:rPr lang="en-US" sz="1600" dirty="0" smtClean="0"/>
              <a:t>instrumentation. The state-of-the-art instruments will </a:t>
            </a:r>
            <a:r>
              <a:rPr lang="en-US" sz="1600" dirty="0"/>
              <a:t>serve the greater Research Triangle community </a:t>
            </a:r>
            <a:r>
              <a:rPr lang="en-US" sz="1600" dirty="0" smtClean="0"/>
              <a:t>for research and education, and </a:t>
            </a:r>
            <a:r>
              <a:rPr lang="en-US" sz="1600" dirty="0"/>
              <a:t>will be housed in Duke's Shared Materials Instrumentation Facility (SMIF). </a:t>
            </a:r>
            <a:endParaRPr lang="en-US" sz="1600" dirty="0" smtClean="0"/>
          </a:p>
          <a:p>
            <a:pPr algn="just"/>
            <a:r>
              <a:rPr lang="en-US" sz="1600" dirty="0" smtClean="0"/>
              <a:t>Two</a:t>
            </a:r>
            <a:r>
              <a:rPr lang="en-US" sz="1600" dirty="0"/>
              <a:t>, complementary instruments are on order: </a:t>
            </a:r>
            <a:r>
              <a:rPr lang="en-US" sz="1600" dirty="0" smtClean="0"/>
              <a:t>a </a:t>
            </a:r>
            <a:r>
              <a:rPr lang="en-US" sz="1600" dirty="0"/>
              <a:t>slit-collimated </a:t>
            </a:r>
            <a:r>
              <a:rPr lang="en-US" sz="1600" dirty="0" err="1"/>
              <a:t>SAXSess</a:t>
            </a:r>
            <a:r>
              <a:rPr lang="en-US" sz="1600" dirty="0"/>
              <a:t> MC</a:t>
            </a:r>
            <a:r>
              <a:rPr lang="en-US" sz="1600" baseline="30000" dirty="0"/>
              <a:t>2 </a:t>
            </a:r>
            <a:r>
              <a:rPr lang="en-US" sz="1600" dirty="0" smtClean="0"/>
              <a:t>from </a:t>
            </a:r>
            <a:r>
              <a:rPr lang="en-US" sz="1600" dirty="0"/>
              <a:t>Anton </a:t>
            </a:r>
            <a:r>
              <a:rPr lang="en-US" sz="1600" dirty="0" err="1"/>
              <a:t>Paar</a:t>
            </a:r>
            <a:r>
              <a:rPr lang="en-US" sz="1600" dirty="0"/>
              <a:t>, and a point collimated </a:t>
            </a:r>
            <a:r>
              <a:rPr lang="en-US" sz="1600" dirty="0" smtClean="0"/>
              <a:t>GANESHA 300XL+ from </a:t>
            </a:r>
            <a:r>
              <a:rPr lang="en-US" sz="1600" dirty="0" err="1"/>
              <a:t>SAXSlab</a:t>
            </a:r>
            <a:r>
              <a:rPr lang="en-US" sz="1600" dirty="0"/>
              <a:t>. </a:t>
            </a:r>
            <a:r>
              <a:rPr lang="en-US" sz="1600" dirty="0" smtClean="0"/>
              <a:t>The </a:t>
            </a:r>
            <a:r>
              <a:rPr lang="en-US" sz="1600" dirty="0" err="1"/>
              <a:t>SAXSess</a:t>
            </a:r>
            <a:r>
              <a:rPr lang="en-US" sz="1600" dirty="0"/>
              <a:t> MC</a:t>
            </a:r>
            <a:r>
              <a:rPr lang="en-US" sz="1600" baseline="30000" dirty="0"/>
              <a:t>2 </a:t>
            </a:r>
            <a:r>
              <a:rPr lang="en-US" sz="1600" dirty="0" smtClean="0"/>
              <a:t>instrument </a:t>
            </a:r>
            <a:r>
              <a:rPr lang="en-US" sz="1600" dirty="0"/>
              <a:t>has very high flux at the sample and will be </a:t>
            </a:r>
            <a:r>
              <a:rPr lang="en-US" sz="1600" dirty="0" smtClean="0"/>
              <a:t>used </a:t>
            </a:r>
            <a:r>
              <a:rPr lang="en-US" sz="1600" dirty="0"/>
              <a:t>for scattering from solutions. The </a:t>
            </a:r>
            <a:r>
              <a:rPr lang="en-US" sz="1600" dirty="0" smtClean="0"/>
              <a:t>GANESHA 300XL+ is fully automated to cover a </a:t>
            </a:r>
            <a:r>
              <a:rPr lang="en-US" sz="1600" dirty="0"/>
              <a:t>broad q-range, and will be used for SAXS, MAXS (medium angle </a:t>
            </a:r>
            <a:r>
              <a:rPr lang="en-US" sz="1600" dirty="0" smtClean="0"/>
              <a:t>X-ray </a:t>
            </a:r>
            <a:r>
              <a:rPr lang="en-US" sz="1600" dirty="0"/>
              <a:t>scattering), WAXS (wide angle </a:t>
            </a:r>
            <a:r>
              <a:rPr lang="en-US" sz="1600" dirty="0" smtClean="0"/>
              <a:t>X-ray </a:t>
            </a:r>
            <a:r>
              <a:rPr lang="en-US" sz="1600" dirty="0"/>
              <a:t>scattering), and GISAXS (grazing incidence </a:t>
            </a:r>
            <a:r>
              <a:rPr lang="en-US" sz="1600" dirty="0" smtClean="0"/>
              <a:t>X-ray </a:t>
            </a:r>
            <a:r>
              <a:rPr lang="en-US" sz="1600" dirty="0"/>
              <a:t>scattering) measurements</a:t>
            </a:r>
            <a:r>
              <a:rPr lang="en-US" sz="1600" dirty="0" smtClean="0"/>
              <a:t>.</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8175"/>
            <a:ext cx="1304455" cy="837025"/>
          </a:xfrm>
          <a:prstGeom prst="rect">
            <a:avLst/>
          </a:prstGeom>
        </p:spPr>
      </p:pic>
      <p:sp>
        <p:nvSpPr>
          <p:cNvPr id="5" name="Rectangle 4"/>
          <p:cNvSpPr/>
          <p:nvPr/>
        </p:nvSpPr>
        <p:spPr>
          <a:xfrm>
            <a:off x="1770744" y="128175"/>
            <a:ext cx="5943600" cy="830997"/>
          </a:xfrm>
          <a:prstGeom prst="rect">
            <a:avLst/>
          </a:prstGeom>
        </p:spPr>
        <p:txBody>
          <a:bodyPr wrap="square">
            <a:spAutoFit/>
          </a:bodyPr>
          <a:lstStyle/>
          <a:p>
            <a:pPr algn="ctr"/>
            <a:r>
              <a:rPr lang="en-US" sz="2400" b="1" u="sng" dirty="0" smtClean="0">
                <a:solidFill>
                  <a:schemeClr val="tx2">
                    <a:lumMod val="50000"/>
                  </a:schemeClr>
                </a:solidFill>
                <a:latin typeface="Arial" pitchFamily="34" charset="0"/>
                <a:cs typeface="Arial" pitchFamily="34" charset="0"/>
              </a:rPr>
              <a:t>Triangle Small Angle X-Ray </a:t>
            </a:r>
          </a:p>
          <a:p>
            <a:pPr algn="ctr"/>
            <a:r>
              <a:rPr lang="en-US" sz="2400" b="1" u="sng" dirty="0" smtClean="0">
                <a:solidFill>
                  <a:schemeClr val="tx2">
                    <a:lumMod val="50000"/>
                  </a:schemeClr>
                </a:solidFill>
                <a:latin typeface="Arial" pitchFamily="34" charset="0"/>
                <a:cs typeface="Arial" pitchFamily="34" charset="0"/>
              </a:rPr>
              <a:t>Scattering Facility</a:t>
            </a:r>
            <a:endParaRPr lang="en-US" sz="2400" b="1" u="sng" dirty="0">
              <a:solidFill>
                <a:schemeClr val="tx2">
                  <a:lumMod val="50000"/>
                </a:schemeClr>
              </a:solidFill>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0744" y="222953"/>
            <a:ext cx="737981" cy="742247"/>
          </a:xfrm>
          <a:prstGeom prst="rect">
            <a:avLst/>
          </a:prstGeom>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379" y="296817"/>
            <a:ext cx="18288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a:grpSpLocks noChangeAspect="1"/>
          </p:cNvGrpSpPr>
          <p:nvPr/>
        </p:nvGrpSpPr>
        <p:grpSpPr>
          <a:xfrm>
            <a:off x="38100" y="1066800"/>
            <a:ext cx="9029700" cy="3276600"/>
            <a:chOff x="38100" y="1066800"/>
            <a:chExt cx="9029700" cy="3276600"/>
          </a:xfrm>
        </p:grpSpPr>
        <p:sp>
          <p:nvSpPr>
            <p:cNvPr id="9" name="Line 42"/>
            <p:cNvSpPr>
              <a:spLocks noChangeShapeType="1"/>
            </p:cNvSpPr>
            <p:nvPr/>
          </p:nvSpPr>
          <p:spPr bwMode="auto">
            <a:xfrm>
              <a:off x="38100" y="1066800"/>
              <a:ext cx="90297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p>
          </p:txBody>
        </p:sp>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448" t="17661" r="27458" b="8587"/>
            <a:stretch/>
          </p:blipFill>
          <p:spPr bwMode="auto">
            <a:xfrm>
              <a:off x="920589" y="1219200"/>
              <a:ext cx="2463799"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Documents and Settings\Zauscher\My Documents\Dropbox\NSF MRI SAXS\Molmex\IMAG010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5846" y="1219200"/>
              <a:ext cx="4114800" cy="2463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1377" y="3758625"/>
              <a:ext cx="2502223" cy="584775"/>
            </a:xfrm>
            <a:prstGeom prst="rect">
              <a:avLst/>
            </a:prstGeom>
            <a:noFill/>
          </p:spPr>
          <p:txBody>
            <a:bodyPr wrap="none" rtlCol="0">
              <a:spAutoFit/>
            </a:bodyPr>
            <a:lstStyle/>
            <a:p>
              <a:pPr algn="ctr"/>
              <a:r>
                <a:rPr lang="en-US" dirty="0" smtClean="0"/>
                <a:t>Anton </a:t>
              </a:r>
              <a:r>
                <a:rPr lang="en-US" dirty="0" err="1" smtClean="0"/>
                <a:t>Paar</a:t>
              </a:r>
              <a:r>
                <a:rPr lang="en-US" dirty="0" smtClean="0"/>
                <a:t> </a:t>
              </a:r>
              <a:r>
                <a:rPr lang="en-US" dirty="0" err="1" smtClean="0"/>
                <a:t>SAXSess</a:t>
              </a:r>
              <a:r>
                <a:rPr lang="en-US" dirty="0" smtClean="0"/>
                <a:t> MC</a:t>
              </a:r>
              <a:r>
                <a:rPr lang="en-US" baseline="30000" dirty="0" smtClean="0"/>
                <a:t>2</a:t>
              </a:r>
            </a:p>
            <a:p>
              <a:pPr algn="ctr"/>
              <a:r>
                <a:rPr lang="en-US" sz="1400" dirty="0" smtClean="0"/>
                <a:t>With </a:t>
              </a:r>
              <a:r>
                <a:rPr lang="en-US" sz="1400" dirty="0" err="1" smtClean="0"/>
                <a:t>Autosampler</a:t>
              </a:r>
              <a:endParaRPr lang="en-US" sz="1400" dirty="0"/>
            </a:p>
          </p:txBody>
        </p:sp>
        <p:sp>
          <p:nvSpPr>
            <p:cNvPr id="14" name="TextBox 13"/>
            <p:cNvSpPr txBox="1"/>
            <p:nvPr/>
          </p:nvSpPr>
          <p:spPr>
            <a:xfrm>
              <a:off x="4704662" y="3758625"/>
              <a:ext cx="2642326" cy="369332"/>
            </a:xfrm>
            <a:prstGeom prst="rect">
              <a:avLst/>
            </a:prstGeom>
            <a:noFill/>
          </p:spPr>
          <p:txBody>
            <a:bodyPr wrap="none" rtlCol="0">
              <a:spAutoFit/>
            </a:bodyPr>
            <a:lstStyle/>
            <a:p>
              <a:r>
                <a:rPr lang="en-US" dirty="0" err="1" smtClean="0"/>
                <a:t>SAXSlab</a:t>
              </a:r>
              <a:r>
                <a:rPr lang="en-US" dirty="0" smtClean="0"/>
                <a:t> GANESHA 300XL+</a:t>
              </a:r>
              <a:endParaRPr lang="en-US" baseline="30000" dirty="0"/>
            </a:p>
          </p:txBody>
        </p:sp>
      </p:grpSp>
    </p:spTree>
    <p:extLst>
      <p:ext uri="{BB962C8B-B14F-4D97-AF65-F5344CB8AC3E}">
        <p14:creationId xmlns:p14="http://schemas.microsoft.com/office/powerpoint/2010/main" val="307472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104</Words>
  <Application>Microsoft Office PowerPoint</Application>
  <PresentationFormat>On-screen Show (4:3)</PresentationFormat>
  <Paragraphs>11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dc:creator>
  <cp:lastModifiedBy>Elaine C Fulton</cp:lastModifiedBy>
  <cp:revision>27</cp:revision>
  <dcterms:created xsi:type="dcterms:W3CDTF">2012-03-06T20:52:11Z</dcterms:created>
  <dcterms:modified xsi:type="dcterms:W3CDTF">2013-01-30T17:54:20Z</dcterms:modified>
</cp:coreProperties>
</file>