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94463" autoAdjust="0"/>
  </p:normalViewPr>
  <p:slideViewPr>
    <p:cSldViewPr snapToGrid="0" snapToObjects="1">
      <p:cViewPr varScale="1">
        <p:scale>
          <a:sx n="149" d="100"/>
          <a:sy n="149" d="100"/>
        </p:scale>
        <p:origin x="-6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6/10/19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a:p>
        </p:txBody>
      </p:sp>
    </p:spTree>
    <p:extLst>
      <p:ext uri="{BB962C8B-B14F-4D97-AF65-F5344CB8AC3E}">
        <p14:creationId xmlns:p14="http://schemas.microsoft.com/office/powerpoint/2010/main" val="243991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431" y="241207"/>
            <a:ext cx="6098569" cy="803867"/>
          </a:xfrm>
        </p:spPr>
        <p:txBody>
          <a:bodyPr anchor="ctr"/>
          <a:lstStyle/>
          <a:p>
            <a:pPr algn="ctr"/>
            <a:r>
              <a:rPr lang="en-US" sz="1800" b="1" dirty="0">
                <a:solidFill>
                  <a:schemeClr val="tx1"/>
                </a:solidFill>
              </a:rPr>
              <a:t>Building Enduring Pathways in STEM: Incorporating Traditional Ways of Knowing in Materials </a:t>
            </a:r>
            <a:r>
              <a:rPr lang="en-US" sz="1800" b="1" dirty="0" smtClean="0">
                <a:solidFill>
                  <a:schemeClr val="tx1"/>
                </a:solidFill>
              </a:rPr>
              <a:t>Research</a:t>
            </a:r>
            <a:br>
              <a:rPr lang="en-US" sz="1800" b="1" dirty="0" smtClean="0">
                <a:solidFill>
                  <a:schemeClr val="tx1"/>
                </a:solidFill>
              </a:rPr>
            </a:br>
            <a:r>
              <a:rPr lang="en-US" sz="1600" b="1" i="1" dirty="0" smtClean="0">
                <a:solidFill>
                  <a:schemeClr val="tx1"/>
                </a:solidFill>
              </a:rPr>
              <a:t>Seed PREM: Navajo Tech University – Harvard MRSEC</a:t>
            </a:r>
            <a:r>
              <a:rPr lang="en-US" sz="1800" b="1" dirty="0" smtClean="0">
                <a:solidFill>
                  <a:schemeClr val="tx1"/>
                </a:solidFill>
              </a:rPr>
              <a:t/>
            </a:r>
            <a:br>
              <a:rPr lang="en-US" sz="1800" b="1" dirty="0" smtClean="0">
                <a:solidFill>
                  <a:schemeClr val="tx1"/>
                </a:solidFill>
              </a:rPr>
            </a:br>
            <a:endParaRPr lang="en-US" sz="1800" b="1" dirty="0">
              <a:solidFill>
                <a:schemeClr val="tx1"/>
              </a:solidFill>
            </a:endParaRPr>
          </a:p>
        </p:txBody>
      </p:sp>
      <p:sp>
        <p:nvSpPr>
          <p:cNvPr id="7" name="Rectangle 6"/>
          <p:cNvSpPr/>
          <p:nvPr/>
        </p:nvSpPr>
        <p:spPr>
          <a:xfrm>
            <a:off x="4381289" y="1019955"/>
            <a:ext cx="4692577" cy="461665"/>
          </a:xfrm>
          <a:prstGeom prst="rect">
            <a:avLst/>
          </a:prstGeom>
        </p:spPr>
        <p:txBody>
          <a:bodyPr wrap="square" anchor="ctr">
            <a:spAutoFit/>
          </a:bodyPr>
          <a:lstStyle/>
          <a:p>
            <a:pPr algn="ctr"/>
            <a:r>
              <a:rPr lang="en-US" sz="1200" b="1" dirty="0">
                <a:solidFill>
                  <a:schemeClr val="bg1"/>
                </a:solidFill>
              </a:rPr>
              <a:t>David A. Weitz (Physics and </a:t>
            </a:r>
            <a:r>
              <a:rPr lang="en-US" sz="1200" b="1" dirty="0" err="1" smtClean="0">
                <a:solidFill>
                  <a:schemeClr val="bg1"/>
                </a:solidFill>
              </a:rPr>
              <a:t>AppPhy</a:t>
            </a:r>
            <a:r>
              <a:rPr lang="en-US" sz="1200" b="1" dirty="0" smtClean="0">
                <a:solidFill>
                  <a:schemeClr val="bg1"/>
                </a:solidFill>
              </a:rPr>
              <a:t>) and </a:t>
            </a:r>
          </a:p>
          <a:p>
            <a:pPr algn="ctr"/>
            <a:r>
              <a:rPr lang="en-US" sz="1200" b="1" dirty="0" err="1" smtClean="0">
                <a:solidFill>
                  <a:schemeClr val="bg1"/>
                </a:solidFill>
              </a:rPr>
              <a:t>Thiagarajan</a:t>
            </a:r>
            <a:r>
              <a:rPr lang="en-US" sz="1200" b="1" dirty="0" smtClean="0">
                <a:solidFill>
                  <a:schemeClr val="bg1"/>
                </a:solidFill>
              </a:rPr>
              <a:t> </a:t>
            </a:r>
            <a:r>
              <a:rPr lang="en-US" sz="1200" b="1" dirty="0" err="1" smtClean="0">
                <a:solidFill>
                  <a:schemeClr val="bg1"/>
                </a:solidFill>
              </a:rPr>
              <a:t>Soundappan</a:t>
            </a:r>
            <a:r>
              <a:rPr lang="en-US" sz="1200" b="1" dirty="0" smtClean="0">
                <a:solidFill>
                  <a:schemeClr val="bg1"/>
                </a:solidFill>
              </a:rPr>
              <a:t> (Navajo Tech </a:t>
            </a:r>
            <a:r>
              <a:rPr lang="en-US" sz="1200" b="1" dirty="0" err="1" smtClean="0">
                <a:solidFill>
                  <a:schemeClr val="bg1"/>
                </a:solidFill>
              </a:rPr>
              <a:t>Univ</a:t>
            </a:r>
            <a:r>
              <a:rPr lang="en-US" sz="1200" b="1" dirty="0" smtClean="0">
                <a:solidFill>
                  <a:schemeClr val="bg1"/>
                </a:solidFill>
              </a:rPr>
              <a:t>, </a:t>
            </a:r>
            <a:r>
              <a:rPr lang="en-US" sz="1200" b="1" dirty="0" err="1" smtClean="0">
                <a:solidFill>
                  <a:schemeClr val="bg1"/>
                </a:solidFill>
              </a:rPr>
              <a:t>Chem</a:t>
            </a:r>
            <a:r>
              <a:rPr lang="en-US" sz="1200" b="1" dirty="0" smtClean="0">
                <a:solidFill>
                  <a:schemeClr val="bg1"/>
                </a:solidFill>
              </a:rPr>
              <a:t>)</a:t>
            </a:r>
            <a:endParaRPr lang="en-US" sz="1200" b="1" dirty="0">
              <a:solidFill>
                <a:schemeClr val="bg1"/>
              </a:solidFill>
            </a:endParaRPr>
          </a:p>
        </p:txBody>
      </p:sp>
      <p:sp>
        <p:nvSpPr>
          <p:cNvPr id="8" name="Rectangle 7"/>
          <p:cNvSpPr/>
          <p:nvPr/>
        </p:nvSpPr>
        <p:spPr>
          <a:xfrm>
            <a:off x="152399" y="223808"/>
            <a:ext cx="2954681" cy="523220"/>
          </a:xfrm>
          <a:prstGeom prst="rect">
            <a:avLst/>
          </a:prstGeom>
        </p:spPr>
        <p:txBody>
          <a:bodyPr wrap="square" anchor="ctr">
            <a:spAutoFit/>
          </a:bodyPr>
          <a:lstStyle/>
          <a:p>
            <a:r>
              <a:rPr lang="en-US" sz="1400" dirty="0">
                <a:solidFill>
                  <a:schemeClr val="bg1"/>
                </a:solidFill>
                <a:latin typeface="Arial"/>
                <a:cs typeface="Arial"/>
              </a:rPr>
              <a:t>Harvard MRSEC</a:t>
            </a:r>
          </a:p>
          <a:p>
            <a:r>
              <a:rPr lang="en-US" altLang="en-US" sz="1400" dirty="0">
                <a:solidFill>
                  <a:schemeClr val="bg1"/>
                </a:solidFill>
                <a:latin typeface="Arial"/>
                <a:cs typeface="Arial"/>
              </a:rPr>
              <a:t>DMR-1420570</a:t>
            </a:r>
            <a:endParaRPr lang="en-US" sz="1400" dirty="0">
              <a:solidFill>
                <a:schemeClr val="bg1"/>
              </a:solidFill>
              <a:latin typeface="Arial"/>
              <a:cs typeface="Arial"/>
            </a:endParaRPr>
          </a:p>
        </p:txBody>
      </p:sp>
      <p:sp>
        <p:nvSpPr>
          <p:cNvPr id="9" name="Text Box 28"/>
          <p:cNvSpPr txBox="1">
            <a:spLocks noChangeArrowheads="1"/>
          </p:cNvSpPr>
          <p:nvPr/>
        </p:nvSpPr>
        <p:spPr bwMode="auto">
          <a:xfrm>
            <a:off x="0" y="1153702"/>
            <a:ext cx="430104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This unique partnership between Navajo Technical University (NTU) and the Harvard MRSEC will build enduring pathways for undergraduate Native American students into STEM by including traditional tribal perspectives and methods of scientific inquiry in materials science research and education. This </a:t>
            </a:r>
            <a:r>
              <a:rPr lang="en-US" sz="1400" dirty="0" smtClean="0"/>
              <a:t>new Seed PREM award </a:t>
            </a:r>
            <a:r>
              <a:rPr lang="en-US" sz="1400" dirty="0"/>
              <a:t>enables collaborations between NTU and the MRSEC in microfluidics and low-cost sensing to engage students in materials science research that can be used to address health and environment issues relevant to the Navajo Nation. NTU is rapidly growing its STEM undergraduate programs, and the partnership will support research exchanges, internships, and development of classroom and K12 outreach activities that incorporate Navajo traditional ways of knowing. </a:t>
            </a:r>
          </a:p>
        </p:txBody>
      </p:sp>
      <p:sp>
        <p:nvSpPr>
          <p:cNvPr id="12" name="Rectangle 11"/>
          <p:cNvSpPr/>
          <p:nvPr/>
        </p:nvSpPr>
        <p:spPr>
          <a:xfrm>
            <a:off x="152399" y="747028"/>
            <a:ext cx="1109241" cy="275726"/>
          </a:xfrm>
          <a:prstGeom prst="rect">
            <a:avLst/>
          </a:prstGeom>
        </p:spPr>
        <p:txBody>
          <a:bodyPr wrap="square" anchor="ctr">
            <a:spAutoFit/>
          </a:bodyPr>
          <a:lstStyle/>
          <a:p>
            <a:r>
              <a:rPr lang="en-US" sz="1200" b="1" dirty="0">
                <a:solidFill>
                  <a:srgbClr val="002060"/>
                </a:solidFill>
              </a:rPr>
              <a:t>2018-2019</a:t>
            </a:r>
          </a:p>
        </p:txBody>
      </p:sp>
      <p:sp>
        <p:nvSpPr>
          <p:cNvPr id="15" name="Text Box 28">
            <a:extLst>
              <a:ext uri="{FF2B5EF4-FFF2-40B4-BE49-F238E27FC236}">
                <a16:creationId xmlns:a16="http://schemas.microsoft.com/office/drawing/2014/main" xmlns="" id="{160DA8C0-2ACD-114B-9024-4E8D9B8C9A13}"/>
              </a:ext>
            </a:extLst>
          </p:cNvPr>
          <p:cNvSpPr txBox="1">
            <a:spLocks noChangeArrowheads="1"/>
          </p:cNvSpPr>
          <p:nvPr/>
        </p:nvSpPr>
        <p:spPr bwMode="auto">
          <a:xfrm>
            <a:off x="0" y="4843370"/>
            <a:ext cx="44750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050" i="1" dirty="0"/>
              <a:t>Top: </a:t>
            </a:r>
            <a:r>
              <a:rPr lang="en-US" sz="1050" dirty="0"/>
              <a:t>Wesley Thomas of the </a:t>
            </a:r>
            <a:r>
              <a:rPr lang="en-US" sz="1050" dirty="0" err="1"/>
              <a:t>Diné</a:t>
            </a:r>
            <a:r>
              <a:rPr lang="en-US" sz="1050" dirty="0"/>
              <a:t> Studies program meets with Dean Frank Doyle (Harvard SEAS), NTU faculty, and Harvard team at the NTU </a:t>
            </a:r>
            <a:r>
              <a:rPr lang="en-US" sz="1050" dirty="0" err="1"/>
              <a:t>Hooghan</a:t>
            </a:r>
            <a:r>
              <a:rPr lang="en-US" sz="1050" dirty="0"/>
              <a:t>. </a:t>
            </a:r>
            <a:r>
              <a:rPr lang="en-US" sz="1050" i="1" dirty="0"/>
              <a:t>Middle left. </a:t>
            </a:r>
            <a:r>
              <a:rPr lang="en-US" sz="1050" dirty="0"/>
              <a:t>NTU faculty </a:t>
            </a:r>
            <a:r>
              <a:rPr lang="en-US" sz="1050" dirty="0" err="1"/>
              <a:t>Monsuru</a:t>
            </a:r>
            <a:r>
              <a:rPr lang="en-US" sz="1050" dirty="0"/>
              <a:t> </a:t>
            </a:r>
            <a:r>
              <a:rPr lang="en-US" sz="1050" dirty="0" err="1"/>
              <a:t>Ramoni</a:t>
            </a:r>
            <a:r>
              <a:rPr lang="en-US" sz="1050" dirty="0"/>
              <a:t> and Irene </a:t>
            </a:r>
            <a:r>
              <a:rPr lang="en-US" sz="1050" dirty="0" err="1"/>
              <a:t>Anyangwe</a:t>
            </a:r>
            <a:r>
              <a:rPr lang="en-US" sz="1050" dirty="0"/>
              <a:t> learn microfluidic techniques from </a:t>
            </a:r>
            <a:r>
              <a:rPr lang="en-US" sz="1050" dirty="0" err="1"/>
              <a:t>Yuting</a:t>
            </a:r>
            <a:r>
              <a:rPr lang="en-US" sz="1050" dirty="0"/>
              <a:t> Huang at Harvard. </a:t>
            </a:r>
            <a:r>
              <a:rPr lang="en-US" sz="1050" i="1" dirty="0"/>
              <a:t>Middle right.</a:t>
            </a:r>
            <a:r>
              <a:rPr lang="en-US" sz="1050" b="1" i="1" dirty="0"/>
              <a:t> </a:t>
            </a:r>
            <a:r>
              <a:rPr lang="en-US" sz="1050" b="1" dirty="0"/>
              <a:t>David Weitz</a:t>
            </a:r>
            <a:r>
              <a:rPr lang="en-US" sz="1050" dirty="0"/>
              <a:t> presents on science &amp; cooking at NTU. </a:t>
            </a:r>
            <a:r>
              <a:rPr lang="en-US" sz="1050" i="1" dirty="0"/>
              <a:t>Bottom left. </a:t>
            </a:r>
            <a:r>
              <a:rPr lang="en-US" sz="1050" dirty="0" err="1"/>
              <a:t>Maral</a:t>
            </a:r>
            <a:r>
              <a:rPr lang="en-US" sz="1050" dirty="0"/>
              <a:t> Mousavi of the </a:t>
            </a:r>
            <a:r>
              <a:rPr lang="en-US" sz="1050" b="1" dirty="0" err="1"/>
              <a:t>Whitesides</a:t>
            </a:r>
            <a:r>
              <a:rPr lang="en-US" sz="1050" dirty="0"/>
              <a:t> group leads a training on paper electrochemical devices for NTU students. Bottom right: </a:t>
            </a:r>
            <a:r>
              <a:rPr lang="en-US" sz="1050" b="1" dirty="0"/>
              <a:t>Jennifer Lewis </a:t>
            </a:r>
            <a:r>
              <a:rPr lang="en-US" sz="1050" dirty="0"/>
              <a:t>speaks with </a:t>
            </a:r>
            <a:r>
              <a:rPr lang="en-US" sz="1050" dirty="0" smtClean="0"/>
              <a:t>NTU-PI </a:t>
            </a:r>
            <a:r>
              <a:rPr lang="en-US" sz="1050" b="1" dirty="0"/>
              <a:t>Thiagarajan </a:t>
            </a:r>
            <a:r>
              <a:rPr lang="en-US" sz="1050" b="1" dirty="0" err="1"/>
              <a:t>Soundappan</a:t>
            </a:r>
            <a:r>
              <a:rPr lang="en-US" sz="1050" b="1" dirty="0"/>
              <a:t>.</a:t>
            </a:r>
            <a:endParaRPr lang="en-US" sz="1050" dirty="0"/>
          </a:p>
          <a:p>
            <a:pPr algn="just"/>
            <a:endParaRPr lang="en-US" sz="1100" dirty="0"/>
          </a:p>
        </p:txBody>
      </p:sp>
      <p:pic>
        <p:nvPicPr>
          <p:cNvPr id="4" name="Picture 3" descr="Members of the Harvard Materials Center have partnered with faculty and students at Navajo Technical University in New Mexico to promote research exchanges, internships, new classroom materials and inspiring outreach activities to K12 students on the Navajo Nation.  Each of these activities are incorporating Navajo traditional ways of knowing." title="Partnership between Navajo Technical University and Harvarda Univer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057" y="1502998"/>
            <a:ext cx="4434840" cy="4681728"/>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14706</TotalTime>
  <Words>256</Words>
  <Application>Microsoft Macintosh PowerPoint</Application>
  <PresentationFormat>On-screen Show (4:3)</PresentationFormat>
  <Paragraphs>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Building Enduring Pathways in STEM: Incorporating Traditional Ways of Knowing in Materials Research Seed PREM: Navajo Tech University – Harvard MRSEC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Robert Graham</cp:lastModifiedBy>
  <cp:revision>82</cp:revision>
  <cp:lastPrinted>2019-06-04T18:43:20Z</cp:lastPrinted>
  <dcterms:created xsi:type="dcterms:W3CDTF">2016-07-19T18:16:54Z</dcterms:created>
  <dcterms:modified xsi:type="dcterms:W3CDTF">2019-06-10T18:01:27Z</dcterms:modified>
  <cp:category/>
</cp:coreProperties>
</file>