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47" autoAdjust="0"/>
    <p:restoredTop sz="81612" autoAdjust="0"/>
  </p:normalViewPr>
  <p:slideViewPr>
    <p:cSldViewPr snapToGrid="0" snapToObjects="1">
      <p:cViewPr>
        <p:scale>
          <a:sx n="150" d="100"/>
          <a:sy n="150" d="100"/>
        </p:scale>
        <p:origin x="-664" y="328"/>
      </p:cViewPr>
      <p:guideLst>
        <p:guide orient="horz" pos="2160"/>
        <p:guide pos="2880"/>
      </p:guideLst>
    </p:cSldViewPr>
  </p:slideViewPr>
  <p:notesTextViewPr>
    <p:cViewPr>
      <p:scale>
        <a:sx n="110" d="100"/>
        <a:sy n="11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CD261C3-91FD-B34C-9335-731A610C6CB4}" type="datetimeFigureOut">
              <a:rPr lang="en-US" smtClean="0"/>
              <a:t>6/10/19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6FD2D69-3CFB-0E4A-A0DB-E1FEB3E612EC}" type="slidenum">
              <a:rPr lang="en-US" smtClean="0"/>
              <a:t>‹#›</a:t>
            </a:fld>
            <a:endParaRPr lang="en-US"/>
          </a:p>
        </p:txBody>
      </p:sp>
    </p:spTree>
    <p:extLst>
      <p:ext uri="{BB962C8B-B14F-4D97-AF65-F5344CB8AC3E}">
        <p14:creationId xmlns:p14="http://schemas.microsoft.com/office/powerpoint/2010/main" val="34170243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 </a:t>
            </a:r>
          </a:p>
          <a:p>
            <a:pPr marL="0" marR="0" indent="0" algn="just" defTabSz="457200" rtl="0" eaLnBrk="1" fontAlgn="auto" latinLnBrk="0" hangingPunct="1">
              <a:lnSpc>
                <a:spcPct val="100000"/>
              </a:lnSpc>
              <a:spcBef>
                <a:spcPts val="0"/>
              </a:spcBef>
              <a:spcAft>
                <a:spcPts val="0"/>
              </a:spcAft>
              <a:buClrTx/>
              <a:buSzTx/>
              <a:buFontTx/>
              <a:buNone/>
              <a:tabLst/>
              <a:defRPr/>
            </a:pPr>
            <a:r>
              <a:rPr lang="en-US" sz="1200" dirty="0" smtClean="0"/>
              <a:t>A </a:t>
            </a:r>
            <a:r>
              <a:rPr lang="en-US" sz="1200" dirty="0"/>
              <a:t>team at the Harvard MRSEC led</a:t>
            </a:r>
            <a:r>
              <a:rPr lang="en-US" sz="1200" b="1" dirty="0"/>
              <a:t> Lewis </a:t>
            </a:r>
            <a:r>
              <a:rPr lang="en-US" sz="1200" dirty="0"/>
              <a:t>developed a new method for printing soft materials by harnessing sound. </a:t>
            </a:r>
            <a:r>
              <a:rPr lang="en-US" sz="1200" kern="1200" dirty="0">
                <a:solidFill>
                  <a:schemeClr val="tx1"/>
                </a:solidFill>
                <a:effectLst/>
                <a:latin typeface="+mn-lt"/>
                <a:ea typeface="+mn-ea"/>
                <a:cs typeface="+mn-cs"/>
              </a:rPr>
              <a:t>Acoustophoretic printing harnesses nonlinear acoustic forces to print droplets on demand (Figure 1). Importantly, the drop detachment process is independent of viscosity, so that materials spanning more than four orders of magnitude in viscosity can be patterned using this method. Importantly, our approach opens new avenues for the digital fabrication of functional, structural, and biological materials in voxel-by-voxel manner.</a:t>
            </a:r>
            <a:r>
              <a:rPr lang="en-US" dirty="0">
                <a:effectLst/>
              </a:rPr>
              <a:t> </a:t>
            </a:r>
            <a:endParaRPr lang="en-US" dirty="0" smtClean="0">
              <a:effectLst/>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200" dirty="0" smtClean="0">
              <a:effectLst/>
            </a:endParaRPr>
          </a:p>
          <a:p>
            <a:r>
              <a:rPr lang="en-US" dirty="0" smtClean="0"/>
              <a:t>Published in Science Advances:</a:t>
            </a:r>
          </a:p>
          <a:p>
            <a:endParaRPr lang="en-US" dirty="0" smtClean="0"/>
          </a:p>
          <a:p>
            <a:r>
              <a:rPr lang="en-US" sz="1200" kern="1200" dirty="0" smtClean="0">
                <a:solidFill>
                  <a:schemeClr val="tx1"/>
                </a:solidFill>
                <a:effectLst/>
                <a:latin typeface="+mn-lt"/>
                <a:ea typeface="+mn-ea"/>
                <a:cs typeface="+mn-cs"/>
              </a:rPr>
              <a:t>Daniele </a:t>
            </a:r>
            <a:r>
              <a:rPr lang="en-US" sz="1200" kern="1200" dirty="0" err="1" smtClean="0">
                <a:solidFill>
                  <a:schemeClr val="tx1"/>
                </a:solidFill>
                <a:effectLst/>
                <a:latin typeface="+mn-lt"/>
                <a:ea typeface="+mn-ea"/>
                <a:cs typeface="+mn-cs"/>
              </a:rPr>
              <a:t>Foresti</a:t>
            </a:r>
            <a:r>
              <a:rPr lang="en-US" sz="1200" kern="1200" dirty="0" smtClean="0">
                <a:solidFill>
                  <a:schemeClr val="tx1"/>
                </a:solidFill>
                <a:effectLst/>
                <a:latin typeface="+mn-lt"/>
                <a:ea typeface="+mn-ea"/>
                <a:cs typeface="+mn-cs"/>
              </a:rPr>
              <a:t>, Katharina T. Kroll, Robert </a:t>
            </a:r>
            <a:r>
              <a:rPr lang="en-US" sz="1200" kern="1200" dirty="0" err="1" smtClean="0">
                <a:solidFill>
                  <a:schemeClr val="tx1"/>
                </a:solidFill>
                <a:effectLst/>
                <a:latin typeface="+mn-lt"/>
                <a:ea typeface="+mn-ea"/>
                <a:cs typeface="+mn-cs"/>
              </a:rPr>
              <a:t>Amissah</a:t>
            </a:r>
            <a:r>
              <a:rPr lang="en-US" sz="1200" kern="1200" dirty="0" smtClean="0">
                <a:solidFill>
                  <a:schemeClr val="tx1"/>
                </a:solidFill>
                <a:effectLst/>
                <a:latin typeface="+mn-lt"/>
                <a:ea typeface="+mn-ea"/>
                <a:cs typeface="+mn-cs"/>
              </a:rPr>
              <a:t>, Francesco </a:t>
            </a:r>
            <a:r>
              <a:rPr lang="en-US" sz="1200" kern="1200" dirty="0" err="1" smtClean="0">
                <a:solidFill>
                  <a:schemeClr val="tx1"/>
                </a:solidFill>
                <a:effectLst/>
                <a:latin typeface="+mn-lt"/>
                <a:ea typeface="+mn-ea"/>
                <a:cs typeface="+mn-cs"/>
              </a:rPr>
              <a:t>Sillani</a:t>
            </a:r>
            <a:r>
              <a:rPr lang="en-US" sz="1200" kern="1200" dirty="0" smtClean="0">
                <a:solidFill>
                  <a:schemeClr val="tx1"/>
                </a:solidFill>
                <a:effectLst/>
                <a:latin typeface="+mn-lt"/>
                <a:ea typeface="+mn-ea"/>
                <a:cs typeface="+mn-cs"/>
              </a:rPr>
              <a:t>, Kimberly A. Homan,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Dimos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Poulikakos</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Jennifer A. Lewis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Acoustophoretic</a:t>
            </a:r>
            <a:r>
              <a:rPr lang="en-US" sz="1200" kern="1200" dirty="0" smtClean="0">
                <a:solidFill>
                  <a:schemeClr val="tx1"/>
                </a:solidFill>
                <a:effectLst/>
                <a:latin typeface="+mn-lt"/>
                <a:ea typeface="+mn-ea"/>
                <a:cs typeface="+mn-cs"/>
              </a:rPr>
              <a:t> printing,” </a:t>
            </a:r>
            <a:r>
              <a:rPr lang="en-US" sz="1200" i="1" kern="1200" dirty="0" smtClean="0">
                <a:solidFill>
                  <a:schemeClr val="tx1"/>
                </a:solidFill>
                <a:effectLst/>
                <a:latin typeface="+mn-lt"/>
                <a:ea typeface="+mn-ea"/>
                <a:cs typeface="+mn-cs"/>
              </a:rPr>
              <a:t>Sci. Adv</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4</a:t>
            </a:r>
            <a:r>
              <a:rPr lang="en-US" sz="1200" kern="1200" baseline="0" dirty="0" smtClean="0">
                <a:solidFill>
                  <a:schemeClr val="tx1"/>
                </a:solidFill>
                <a:effectLst/>
                <a:latin typeface="+mn-lt"/>
                <a:ea typeface="+mn-ea"/>
                <a:cs typeface="+mn-cs"/>
              </a:rPr>
              <a:t> (8) </a:t>
            </a:r>
            <a:r>
              <a:rPr lang="en-US" sz="1200" kern="1200" dirty="0" smtClean="0">
                <a:solidFill>
                  <a:schemeClr val="tx1"/>
                </a:solidFill>
                <a:effectLst/>
                <a:latin typeface="+mn-lt"/>
                <a:ea typeface="+mn-ea"/>
                <a:cs typeface="+mn-cs"/>
              </a:rPr>
              <a:t> eaat1659 (2018).</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66FD2D69-3CFB-0E4A-A0DB-E1FEB3E612EC}" type="slidenum">
              <a:rPr lang="en-US" smtClean="0"/>
              <a:t>1</a:t>
            </a:fld>
            <a:endParaRPr lang="en-US"/>
          </a:p>
        </p:txBody>
      </p:sp>
    </p:spTree>
    <p:extLst>
      <p:ext uri="{BB962C8B-B14F-4D97-AF65-F5344CB8AC3E}">
        <p14:creationId xmlns:p14="http://schemas.microsoft.com/office/powerpoint/2010/main" val="2439917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6/10/19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6/10/19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6/10/19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6/10/19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6/10/19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6.jpeg"/><Relationship Id="rId12" Type="http://schemas.openxmlformats.org/officeDocument/2006/relationships/image" Target="../media/image7.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2.jpeg"/><Relationship Id="rId8" Type="http://schemas.openxmlformats.org/officeDocument/2006/relationships/image" Target="../media/image3.jpeg"/><Relationship Id="rId9" Type="http://schemas.openxmlformats.org/officeDocument/2006/relationships/image" Target="../media/image4.jpeg"/><Relationship Id="rId10"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6/10/19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a:p>
        </p:txBody>
      </p:sp>
      <p:pic>
        <p:nvPicPr>
          <p:cNvPr id="7" name="Picture 6" descr="DMR Templates BMAT.jpg"/>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DMR Templates MMN.jpg"/>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9" name="Picture 8" descr="DMR Templates CER.jpg"/>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0" name="Picture 9" descr="DMR Templates CMMT.jpg"/>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1" name="Picture 10" descr="DMR Templates D.jpg"/>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2" name="Picture 11" descr="DMR Templates 88P.jpg"/>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270" y="110532"/>
            <a:ext cx="6010550" cy="803867"/>
          </a:xfrm>
        </p:spPr>
        <p:txBody>
          <a:bodyPr anchor="ctr"/>
          <a:lstStyle/>
          <a:p>
            <a:pPr algn="ctr"/>
            <a:r>
              <a:rPr lang="en-US" sz="1800" b="1" dirty="0">
                <a:solidFill>
                  <a:schemeClr val="tx1"/>
                </a:solidFill>
              </a:rPr>
              <a:t>Acoustophoretic Printing: </a:t>
            </a:r>
            <a:br>
              <a:rPr lang="en-US" sz="1800" b="1" dirty="0">
                <a:solidFill>
                  <a:schemeClr val="tx1"/>
                </a:solidFill>
              </a:rPr>
            </a:br>
            <a:r>
              <a:rPr lang="en-US" sz="1800" b="1" dirty="0">
                <a:solidFill>
                  <a:schemeClr val="tx1"/>
                </a:solidFill>
              </a:rPr>
              <a:t>Printing </a:t>
            </a:r>
            <a:r>
              <a:rPr lang="en-US" sz="1800" b="1" dirty="0" smtClean="0">
                <a:solidFill>
                  <a:schemeClr val="tx1"/>
                </a:solidFill>
              </a:rPr>
              <a:t>Soft Materials </a:t>
            </a:r>
            <a:r>
              <a:rPr lang="en-US" sz="1800" b="1" dirty="0">
                <a:solidFill>
                  <a:schemeClr val="tx1"/>
                </a:solidFill>
              </a:rPr>
              <a:t>with </a:t>
            </a:r>
            <a:r>
              <a:rPr lang="en-US" sz="1800" b="1" dirty="0" smtClean="0">
                <a:solidFill>
                  <a:schemeClr val="tx1"/>
                </a:solidFill>
              </a:rPr>
              <a:t>Sound</a:t>
            </a:r>
            <a:endParaRPr lang="en-US" sz="1800" b="1" dirty="0">
              <a:solidFill>
                <a:schemeClr val="tx1"/>
              </a:solidFill>
            </a:endParaRPr>
          </a:p>
        </p:txBody>
      </p:sp>
      <p:sp>
        <p:nvSpPr>
          <p:cNvPr id="8" name="Rectangle 7"/>
          <p:cNvSpPr/>
          <p:nvPr/>
        </p:nvSpPr>
        <p:spPr>
          <a:xfrm>
            <a:off x="152400" y="223808"/>
            <a:ext cx="2759824" cy="523220"/>
          </a:xfrm>
          <a:prstGeom prst="rect">
            <a:avLst/>
          </a:prstGeom>
        </p:spPr>
        <p:txBody>
          <a:bodyPr wrap="square" anchor="ctr">
            <a:spAutoFit/>
          </a:bodyPr>
          <a:lstStyle/>
          <a:p>
            <a:r>
              <a:rPr lang="en-US" sz="1400" dirty="0">
                <a:solidFill>
                  <a:schemeClr val="bg1"/>
                </a:solidFill>
                <a:latin typeface="Arial"/>
                <a:cs typeface="Arial"/>
              </a:rPr>
              <a:t>Harvard MRSEC</a:t>
            </a:r>
          </a:p>
          <a:p>
            <a:r>
              <a:rPr lang="en-US" altLang="en-US" sz="1400" dirty="0">
                <a:solidFill>
                  <a:schemeClr val="bg1"/>
                </a:solidFill>
                <a:latin typeface="Arial"/>
                <a:cs typeface="Arial"/>
              </a:rPr>
              <a:t>DMR-1420570 </a:t>
            </a:r>
            <a:endParaRPr lang="en-US" sz="1400" dirty="0">
              <a:solidFill>
                <a:schemeClr val="bg1"/>
              </a:solidFill>
              <a:latin typeface="Arial"/>
              <a:cs typeface="Arial"/>
            </a:endParaRPr>
          </a:p>
        </p:txBody>
      </p:sp>
      <p:sp>
        <p:nvSpPr>
          <p:cNvPr id="9" name="Text Box 28"/>
          <p:cNvSpPr txBox="1">
            <a:spLocks noChangeArrowheads="1"/>
          </p:cNvSpPr>
          <p:nvPr/>
        </p:nvSpPr>
        <p:spPr bwMode="auto">
          <a:xfrm>
            <a:off x="242959" y="1464833"/>
            <a:ext cx="4938599"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1400" dirty="0"/>
              <a:t>Thanks to gravity, any liquid can drip — from water dripping out of a faucet to the century-long pitch drop experiment. With gravity alone, droplet size remains large and drop rate difficult to control. Pitch, which has a viscosity roughly 200 billion times that of water, forms a single drop per decade.</a:t>
            </a:r>
          </a:p>
          <a:p>
            <a:pPr algn="just"/>
            <a:r>
              <a:rPr lang="en-US" sz="1400" dirty="0"/>
              <a:t> </a:t>
            </a:r>
          </a:p>
          <a:p>
            <a:pPr algn="just"/>
            <a:r>
              <a:rPr lang="en-US" sz="1400" dirty="0"/>
              <a:t>To enhance drop formation, a team at the Harvard MRSEC led by </a:t>
            </a:r>
            <a:r>
              <a:rPr lang="en-US" sz="1400" b="1" dirty="0"/>
              <a:t>Lewis</a:t>
            </a:r>
            <a:r>
              <a:rPr lang="en-US" sz="1400" dirty="0"/>
              <a:t> created a new printing method that relies on generating sound waves to assist gravity, dubbing this new technique acoustophoretic printing.</a:t>
            </a:r>
          </a:p>
          <a:p>
            <a:pPr algn="just"/>
            <a:r>
              <a:rPr lang="en-US" sz="1400" dirty="0"/>
              <a:t> </a:t>
            </a:r>
          </a:p>
          <a:p>
            <a:pPr algn="just"/>
            <a:r>
              <a:rPr lang="en-US" sz="1400" dirty="0"/>
              <a:t>The researchers built a subwavelength acoustic resonator that generates a highly confined acoustic field at the tip of the nozzle. This pulling force, which can exceed 100x that of normal gravity (1 g) detaches each droplet, when it reaches a specific size and ejects it towards the printing target. The higher the amplitude of the soundwaves, the smaller the drop size, irrespective of the viscosity of the fluid. </a:t>
            </a:r>
          </a:p>
          <a:p>
            <a:pPr algn="just"/>
            <a:endParaRPr lang="en-US" sz="1400" dirty="0"/>
          </a:p>
          <a:p>
            <a:pPr algn="just"/>
            <a:r>
              <a:rPr lang="en-US" sz="1400" dirty="0"/>
              <a:t>Acoustophoretic printing enables a wide range of soft materials to be patterned, including liquid metals, polymers, and even cell-laden hydrogels.</a:t>
            </a:r>
          </a:p>
          <a:p>
            <a:r>
              <a:rPr lang="en-US" sz="1400" dirty="0"/>
              <a:t> </a:t>
            </a:r>
          </a:p>
          <a:p>
            <a:pPr algn="just"/>
            <a:endParaRPr lang="en-US" sz="1400" dirty="0"/>
          </a:p>
        </p:txBody>
      </p:sp>
      <p:sp>
        <p:nvSpPr>
          <p:cNvPr id="12" name="Rectangle 11"/>
          <p:cNvSpPr/>
          <p:nvPr/>
        </p:nvSpPr>
        <p:spPr>
          <a:xfrm>
            <a:off x="152400" y="725054"/>
            <a:ext cx="1416908" cy="276999"/>
          </a:xfrm>
          <a:prstGeom prst="rect">
            <a:avLst/>
          </a:prstGeom>
        </p:spPr>
        <p:txBody>
          <a:bodyPr wrap="square" anchor="ctr">
            <a:spAutoFit/>
          </a:bodyPr>
          <a:lstStyle/>
          <a:p>
            <a:r>
              <a:rPr lang="en-US" sz="1200" b="1" dirty="0">
                <a:solidFill>
                  <a:srgbClr val="002060"/>
                </a:solidFill>
              </a:rPr>
              <a:t>2018-2019</a:t>
            </a:r>
          </a:p>
        </p:txBody>
      </p:sp>
      <p:sp>
        <p:nvSpPr>
          <p:cNvPr id="18" name="Rectangle 17">
            <a:extLst>
              <a:ext uri="{FF2B5EF4-FFF2-40B4-BE49-F238E27FC236}">
                <a16:creationId xmlns="" xmlns:a16="http://schemas.microsoft.com/office/drawing/2014/main" id="{17D66943-68ED-4D34-BE41-E50D75562431}"/>
              </a:ext>
            </a:extLst>
          </p:cNvPr>
          <p:cNvSpPr/>
          <p:nvPr/>
        </p:nvSpPr>
        <p:spPr>
          <a:xfrm>
            <a:off x="4224671" y="1073685"/>
            <a:ext cx="5056552" cy="276999"/>
          </a:xfrm>
          <a:prstGeom prst="rect">
            <a:avLst/>
          </a:prstGeom>
        </p:spPr>
        <p:txBody>
          <a:bodyPr wrap="square" anchor="ctr">
            <a:spAutoFit/>
          </a:bodyPr>
          <a:lstStyle/>
          <a:p>
            <a:pPr algn="ctr"/>
            <a:r>
              <a:rPr lang="en-US" sz="1200" b="1" dirty="0">
                <a:solidFill>
                  <a:schemeClr val="bg1"/>
                </a:solidFill>
              </a:rPr>
              <a:t>Jennifer A. Lewis </a:t>
            </a:r>
            <a:r>
              <a:rPr lang="en-US" sz="1200" b="1" dirty="0" smtClean="0">
                <a:solidFill>
                  <a:schemeClr val="bg1"/>
                </a:solidFill>
              </a:rPr>
              <a:t>(</a:t>
            </a:r>
            <a:r>
              <a:rPr lang="en-US" sz="1200" b="1" dirty="0" err="1" smtClean="0">
                <a:solidFill>
                  <a:schemeClr val="bg1"/>
                </a:solidFill>
              </a:rPr>
              <a:t>BioEng</a:t>
            </a:r>
            <a:r>
              <a:rPr lang="en-US" sz="1200" b="1" dirty="0" smtClean="0">
                <a:solidFill>
                  <a:schemeClr val="bg1"/>
                </a:solidFill>
              </a:rPr>
              <a:t> and </a:t>
            </a:r>
            <a:r>
              <a:rPr lang="en-US" sz="1200" b="1" dirty="0" err="1" smtClean="0">
                <a:solidFill>
                  <a:schemeClr val="bg1"/>
                </a:solidFill>
              </a:rPr>
              <a:t>MatSci</a:t>
            </a:r>
            <a:r>
              <a:rPr lang="en-US" sz="1200" b="1" dirty="0" smtClean="0">
                <a:solidFill>
                  <a:schemeClr val="bg1"/>
                </a:solidFill>
              </a:rPr>
              <a:t>)</a:t>
            </a:r>
            <a:endParaRPr lang="en-US" sz="1200" b="1" dirty="0">
              <a:solidFill>
                <a:schemeClr val="bg1"/>
              </a:solidFill>
            </a:endParaRPr>
          </a:p>
        </p:txBody>
      </p:sp>
      <p:grpSp>
        <p:nvGrpSpPr>
          <p:cNvPr id="15" name="Group 14">
            <a:extLst>
              <a:ext uri="{FF2B5EF4-FFF2-40B4-BE49-F238E27FC236}">
                <a16:creationId xmlns="" xmlns:a16="http://schemas.microsoft.com/office/drawing/2014/main" id="{42060223-61BF-8B4B-9B84-4B0D6292555A}"/>
              </a:ext>
            </a:extLst>
          </p:cNvPr>
          <p:cNvGrpSpPr/>
          <p:nvPr/>
        </p:nvGrpSpPr>
        <p:grpSpPr>
          <a:xfrm>
            <a:off x="5221829" y="1607122"/>
            <a:ext cx="3806119" cy="4431935"/>
            <a:chOff x="5221829" y="1607122"/>
            <a:chExt cx="3806119" cy="4431935"/>
          </a:xfrm>
        </p:grpSpPr>
        <p:pic>
          <p:nvPicPr>
            <p:cNvPr id="6" name="Picture 5" descr="Researchers at the Harvard Materials Center have found a new way to use sound to assist in printing drops -- the basis for 3d printing.  This new acoustic printing method enables a wider range of  soft materials to be printed and patterned including liquid metals, polymers, and even cells." title="A new way to print drops with sound.">
              <a:extLst>
                <a:ext uri="{FF2B5EF4-FFF2-40B4-BE49-F238E27FC236}">
                  <a16:creationId xmlns="" xmlns:a16="http://schemas.microsoft.com/office/drawing/2014/main" id="{E3BF1040-8F6A-3047-8146-D96838DE554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253161" y="1607122"/>
              <a:ext cx="3743454" cy="2939478"/>
            </a:xfrm>
            <a:prstGeom prst="rect">
              <a:avLst/>
            </a:prstGeom>
          </p:spPr>
        </p:pic>
        <p:pic>
          <p:nvPicPr>
            <p:cNvPr id="19" name="Picture 18">
              <a:extLst>
                <a:ext uri="{FF2B5EF4-FFF2-40B4-BE49-F238E27FC236}">
                  <a16:creationId xmlns="" xmlns:a16="http://schemas.microsoft.com/office/drawing/2014/main" id="{DD91CFE9-4146-F44B-8E74-A7E314BCAEAC}"/>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262547" y="1607122"/>
              <a:ext cx="1189096" cy="1618678"/>
            </a:xfrm>
            <a:prstGeom prst="rect">
              <a:avLst/>
            </a:prstGeom>
          </p:spPr>
        </p:pic>
        <p:pic>
          <p:nvPicPr>
            <p:cNvPr id="13" name="Picture 12">
              <a:extLst>
                <a:ext uri="{FF2B5EF4-FFF2-40B4-BE49-F238E27FC236}">
                  <a16:creationId xmlns="" xmlns:a16="http://schemas.microsoft.com/office/drawing/2014/main" id="{237A6A08-9022-3E40-AEB8-43297B892A87}"/>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5221829" y="4719449"/>
              <a:ext cx="3806119" cy="1319608"/>
            </a:xfrm>
            <a:prstGeom prst="rect">
              <a:avLst/>
            </a:prstGeom>
          </p:spPr>
        </p:pic>
        <p:sp>
          <p:nvSpPr>
            <p:cNvPr id="14" name="Rectangle 13">
              <a:extLst>
                <a:ext uri="{FF2B5EF4-FFF2-40B4-BE49-F238E27FC236}">
                  <a16:creationId xmlns="" xmlns:a16="http://schemas.microsoft.com/office/drawing/2014/main" id="{D9EF0E1E-CBB7-EB46-8EBB-4A5E958D3B3C}"/>
                </a:ext>
              </a:extLst>
            </p:cNvPr>
            <p:cNvSpPr/>
            <p:nvPr/>
          </p:nvSpPr>
          <p:spPr>
            <a:xfrm>
              <a:off x="5253161" y="4737100"/>
              <a:ext cx="144339" cy="1040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431732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11887</TotalTime>
  <Words>227</Words>
  <Application>Microsoft Macintosh PowerPoint</Application>
  <PresentationFormat>On-screen Show (4:3)</PresentationFormat>
  <Paragraphs>22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Breeze</vt:lpstr>
      <vt:lpstr>Acoustophoretic Printing:  Printing Soft Materials with Sound</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Shmuel Rubinstein</dc:creator>
  <cp:keywords/>
  <dc:description/>
  <cp:lastModifiedBy>Robert Graham</cp:lastModifiedBy>
  <cp:revision>61</cp:revision>
  <cp:lastPrinted>2016-08-01T15:14:13Z</cp:lastPrinted>
  <dcterms:created xsi:type="dcterms:W3CDTF">2016-07-19T18:16:54Z</dcterms:created>
  <dcterms:modified xsi:type="dcterms:W3CDTF">2019-06-10T17:48:25Z</dcterms:modified>
  <cp:category/>
</cp:coreProperties>
</file>