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95" autoAdjust="0"/>
    <p:restoredTop sz="79969" autoAdjust="0"/>
  </p:normalViewPr>
  <p:slideViewPr>
    <p:cSldViewPr snapToGrid="0" snapToObjects="1">
      <p:cViewPr>
        <p:scale>
          <a:sx n="125" d="100"/>
          <a:sy n="125" d="100"/>
        </p:scale>
        <p:origin x="-1512"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CD261C3-91FD-B34C-9335-731A610C6CB4}" type="datetimeFigureOut">
              <a:rPr lang="en-US" smtClean="0"/>
              <a:t>6/9/20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FD2D69-3CFB-0E4A-A0DB-E1FEB3E612EC}" type="slidenum">
              <a:rPr lang="en-US" smtClean="0"/>
              <a:t>‹#›</a:t>
            </a:fld>
            <a:endParaRPr lang="en-US"/>
          </a:p>
        </p:txBody>
      </p:sp>
    </p:spTree>
    <p:extLst>
      <p:ext uri="{BB962C8B-B14F-4D97-AF65-F5344CB8AC3E}">
        <p14:creationId xmlns:p14="http://schemas.microsoft.com/office/powerpoint/2010/main" val="3417024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Guided by predictive design, </a:t>
            </a:r>
            <a:r>
              <a:rPr lang="en-US" sz="1200" b="1" kern="1200" dirty="0">
                <a:solidFill>
                  <a:schemeClr val="tx1"/>
                </a:solidFill>
                <a:effectLst/>
                <a:latin typeface="+mn-lt"/>
                <a:ea typeface="+mn-ea"/>
                <a:cs typeface="+mn-cs"/>
              </a:rPr>
              <a:t>Mahadevan </a:t>
            </a:r>
            <a:r>
              <a:rPr lang="en-US" sz="1200" b="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Lewis</a:t>
            </a:r>
            <a:r>
              <a:rPr lang="en-US" sz="1200" kern="1200" dirty="0">
                <a:solidFill>
                  <a:schemeClr val="tx1"/>
                </a:solidFill>
                <a:effectLst/>
                <a:latin typeface="+mn-lt"/>
                <a:ea typeface="+mn-ea"/>
                <a:cs typeface="+mn-cs"/>
              </a:rPr>
              <a:t> created shape-morphing structured materials by exploiting a combination of multiple materials, geometry, and 4-dimensional (4D) printing as</a:t>
            </a:r>
            <a:r>
              <a:rPr lang="en-US" sz="1200" kern="1200" baseline="0" dirty="0">
                <a:solidFill>
                  <a:schemeClr val="tx1"/>
                </a:solidFill>
                <a:effectLst/>
                <a:latin typeface="+mn-lt"/>
                <a:ea typeface="+mn-ea"/>
                <a:cs typeface="+mn-cs"/>
              </a:rPr>
              <a:t> reported in PNAS (citation below).</a:t>
            </a:r>
            <a:r>
              <a:rPr lang="en-US" sz="1200" kern="1200" dirty="0">
                <a:solidFill>
                  <a:schemeClr val="tx1"/>
                </a:solidFill>
                <a:effectLst/>
                <a:latin typeface="+mn-lt"/>
                <a:ea typeface="+mn-ea"/>
                <a:cs typeface="+mn-cs"/>
              </a:rPr>
              <a:t> 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first created printable inks composed of elastomeric matrices with tunable cross-link density and anisotropic filler that enable precise control of their elastic modulus (E) and coefficient of thermal expansion (α). The inks are printed in the form of lattices with curved bilayer ribs whose geometry is individually programmed to achieve local control over the metric tensor. For independent control of extrinsic curvature, we created multiplexed bilayer ribs composed of 4 materials, which enables us to encode a wide range of 3-dimensional (3D) shape changes in response to temperature. As an exemplar, they designed and printed multi-material planar lattices that morph into a human face (Gauss) that is geometric complex. </a:t>
            </a:r>
            <a:endParaRPr lang="en-US" sz="1200" b="0" i="0" u="none" strike="noStrike" kern="1200" baseline="0" dirty="0">
              <a:solidFill>
                <a:schemeClr val="tx1"/>
              </a:solidFill>
              <a:latin typeface="Arial"/>
              <a:ea typeface="+mn-ea"/>
              <a:cs typeface="Arial"/>
            </a:endParaRPr>
          </a:p>
          <a:p>
            <a:r>
              <a:rPr lang="en-US" sz="1200" b="0" i="0" u="none" strike="noStrike" kern="1200" baseline="0" dirty="0">
                <a:solidFill>
                  <a:schemeClr val="tx1"/>
                </a:solidFill>
                <a:latin typeface="Arial"/>
                <a:ea typeface="+mn-ea"/>
                <a:cs typeface="Arial"/>
              </a:rPr>
              <a:t>Published in PNAS:</a:t>
            </a:r>
          </a:p>
          <a:p>
            <a:endParaRPr lang="en-US" sz="1200" b="0" i="0" u="none" strike="noStrike" kern="1200" baseline="0" dirty="0">
              <a:solidFill>
                <a:schemeClr val="tx1"/>
              </a:solidFill>
              <a:latin typeface="Arial"/>
              <a:ea typeface="+mn-ea"/>
              <a:cs typeface="Arial"/>
            </a:endParaRPr>
          </a:p>
          <a:p>
            <a:r>
              <a:rPr lang="en-US" sz="1200" kern="1200" dirty="0" err="1">
                <a:solidFill>
                  <a:schemeClr val="tx1"/>
                </a:solidFill>
                <a:effectLst/>
                <a:latin typeface="+mn-lt"/>
                <a:ea typeface="+mn-ea"/>
                <a:cs typeface="+mn-cs"/>
              </a:rPr>
              <a:t>Boley</a:t>
            </a:r>
            <a:r>
              <a:rPr lang="en-US" sz="1200" kern="1200" dirty="0">
                <a:solidFill>
                  <a:schemeClr val="tx1"/>
                </a:solidFill>
                <a:effectLst/>
                <a:latin typeface="+mn-lt"/>
                <a:ea typeface="+mn-ea"/>
                <a:cs typeface="+mn-cs"/>
              </a:rPr>
              <a:t>, J.W., W.M. van Rees, C. </a:t>
            </a:r>
            <a:r>
              <a:rPr lang="en-US" sz="1200" kern="1200" dirty="0" err="1">
                <a:solidFill>
                  <a:schemeClr val="tx1"/>
                </a:solidFill>
                <a:effectLst/>
                <a:latin typeface="+mn-lt"/>
                <a:ea typeface="+mn-ea"/>
                <a:cs typeface="+mn-cs"/>
              </a:rPr>
              <a:t>Lissandrello</a:t>
            </a:r>
            <a:r>
              <a:rPr lang="en-US" sz="1200" kern="1200" dirty="0">
                <a:solidFill>
                  <a:schemeClr val="tx1"/>
                </a:solidFill>
                <a:effectLst/>
                <a:latin typeface="+mn-lt"/>
                <a:ea typeface="+mn-ea"/>
                <a:cs typeface="+mn-cs"/>
              </a:rPr>
              <a:t>, M.N. </a:t>
            </a:r>
            <a:r>
              <a:rPr lang="en-US" sz="1200" kern="1200" dirty="0" err="1">
                <a:solidFill>
                  <a:schemeClr val="tx1"/>
                </a:solidFill>
                <a:effectLst/>
                <a:latin typeface="+mn-lt"/>
                <a:ea typeface="+mn-ea"/>
                <a:cs typeface="+mn-cs"/>
              </a:rPr>
              <a:t>Horenstein</a:t>
            </a:r>
            <a:r>
              <a:rPr lang="en-US" sz="1200" kern="1200" dirty="0">
                <a:solidFill>
                  <a:schemeClr val="tx1"/>
                </a:solidFill>
                <a:effectLst/>
                <a:latin typeface="+mn-lt"/>
                <a:ea typeface="+mn-ea"/>
                <a:cs typeface="+mn-cs"/>
              </a:rPr>
              <a:t>, R.I. </a:t>
            </a:r>
            <a:r>
              <a:rPr lang="en-US" sz="1200" kern="1200" dirty="0" err="1">
                <a:solidFill>
                  <a:schemeClr val="tx1"/>
                </a:solidFill>
                <a:effectLst/>
                <a:latin typeface="+mn-lt"/>
                <a:ea typeface="+mn-ea"/>
                <a:cs typeface="+mn-cs"/>
              </a:rPr>
              <a:t>Truby</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Kotikian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J.A. Lewis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L. Mahadevan</a:t>
            </a:r>
            <a:r>
              <a:rPr lang="en-US" sz="1200" kern="1200" dirty="0">
                <a:solidFill>
                  <a:schemeClr val="tx1"/>
                </a:solidFill>
                <a:effectLst/>
                <a:latin typeface="+mn-lt"/>
                <a:ea typeface="+mn-ea"/>
                <a:cs typeface="+mn-cs"/>
              </a:rPr>
              <a:t>, “Shape-shifting structured lattices </a:t>
            </a:r>
            <a:r>
              <a:rPr lang="en-US" sz="1200" i="1" kern="1200" dirty="0">
                <a:solidFill>
                  <a:schemeClr val="tx1"/>
                </a:solidFill>
                <a:effectLst/>
                <a:latin typeface="+mn-lt"/>
                <a:ea typeface="+mn-ea"/>
                <a:cs typeface="+mn-cs"/>
              </a:rPr>
              <a:t>via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multimaterial</a:t>
            </a:r>
            <a:r>
              <a:rPr lang="en-US" sz="1200" kern="1200" dirty="0">
                <a:solidFill>
                  <a:schemeClr val="tx1"/>
                </a:solidFill>
                <a:effectLst/>
                <a:latin typeface="+mn-lt"/>
                <a:ea typeface="+mn-ea"/>
                <a:cs typeface="+mn-cs"/>
              </a:rPr>
              <a:t> 4D printing,” </a:t>
            </a:r>
            <a:r>
              <a:rPr lang="en-US" sz="1200" i="1" kern="1200" dirty="0">
                <a:solidFill>
                  <a:schemeClr val="tx1"/>
                </a:solidFill>
                <a:effectLst/>
                <a:latin typeface="+mn-lt"/>
                <a:ea typeface="+mn-ea"/>
                <a:cs typeface="+mn-cs"/>
              </a:rPr>
              <a:t>Proceedings of the National Academy of Sciences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116 </a:t>
            </a:r>
            <a:r>
              <a:rPr lang="en-US" sz="1200" kern="1200" dirty="0">
                <a:solidFill>
                  <a:schemeClr val="tx1"/>
                </a:solidFill>
                <a:effectLst/>
                <a:latin typeface="+mn-lt"/>
                <a:ea typeface="+mn-ea"/>
                <a:cs typeface="+mn-cs"/>
              </a:rPr>
              <a:t>(42), 20856-20862 (2019),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10.1073/pnas.1908806116. </a:t>
            </a:r>
            <a:endParaRPr lang="en-US" dirty="0"/>
          </a:p>
        </p:txBody>
      </p:sp>
      <p:sp>
        <p:nvSpPr>
          <p:cNvPr id="4" name="Slide Number Placeholder 3"/>
          <p:cNvSpPr>
            <a:spLocks noGrp="1"/>
          </p:cNvSpPr>
          <p:nvPr>
            <p:ph type="sldNum" sz="quarter" idx="10"/>
          </p:nvPr>
        </p:nvSpPr>
        <p:spPr/>
        <p:txBody>
          <a:bodyPr/>
          <a:lstStyle/>
          <a:p>
            <a:fld id="{66FD2D69-3CFB-0E4A-A0DB-E1FEB3E612EC}" type="slidenum">
              <a:rPr lang="en-US" smtClean="0"/>
              <a:t>1</a:t>
            </a:fld>
            <a:endParaRPr lang="en-US"/>
          </a:p>
        </p:txBody>
      </p:sp>
    </p:spTree>
    <p:extLst>
      <p:ext uri="{BB962C8B-B14F-4D97-AF65-F5344CB8AC3E}">
        <p14:creationId xmlns:p14="http://schemas.microsoft.com/office/powerpoint/2010/main" val="243991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6/9/20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270" y="110532"/>
            <a:ext cx="6010550" cy="803867"/>
          </a:xfrm>
        </p:spPr>
        <p:txBody>
          <a:bodyPr anchor="ctr"/>
          <a:lstStyle/>
          <a:p>
            <a:pPr algn="ctr"/>
            <a:r>
              <a:rPr lang="en-US" sz="1800" b="1" dirty="0">
                <a:solidFill>
                  <a:schemeClr val="tx1"/>
                </a:solidFill>
              </a:rPr>
              <a:t>Shape-Shifting Lattices via </a:t>
            </a:r>
            <a:br>
              <a:rPr lang="en-US" sz="1800" b="1" dirty="0">
                <a:solidFill>
                  <a:schemeClr val="tx1"/>
                </a:solidFill>
              </a:rPr>
            </a:br>
            <a:r>
              <a:rPr lang="en-US" sz="1800" b="1" dirty="0" err="1">
                <a:solidFill>
                  <a:schemeClr val="tx1"/>
                </a:solidFill>
              </a:rPr>
              <a:t>Multimaterial</a:t>
            </a:r>
            <a:r>
              <a:rPr lang="en-US" sz="1800" b="1" dirty="0">
                <a:solidFill>
                  <a:schemeClr val="tx1"/>
                </a:solidFill>
              </a:rPr>
              <a:t> 4D Printing</a:t>
            </a:r>
          </a:p>
        </p:txBody>
      </p:sp>
      <p:sp>
        <p:nvSpPr>
          <p:cNvPr id="8" name="Rectangle 7"/>
          <p:cNvSpPr/>
          <p:nvPr/>
        </p:nvSpPr>
        <p:spPr>
          <a:xfrm>
            <a:off x="152400" y="223808"/>
            <a:ext cx="2759824" cy="523220"/>
          </a:xfrm>
          <a:prstGeom prst="rect">
            <a:avLst/>
          </a:prstGeom>
        </p:spPr>
        <p:txBody>
          <a:bodyPr wrap="square" anchor="ctr">
            <a:spAutoFit/>
          </a:bodyPr>
          <a:lstStyle/>
          <a:p>
            <a:r>
              <a:rPr lang="en-US" sz="1400" dirty="0">
                <a:solidFill>
                  <a:schemeClr val="bg1"/>
                </a:solidFill>
                <a:latin typeface="Arial"/>
                <a:cs typeface="Arial"/>
              </a:rPr>
              <a:t>Harvard MRSEC</a:t>
            </a:r>
          </a:p>
          <a:p>
            <a:r>
              <a:rPr lang="en-US" altLang="en-US" sz="1400" dirty="0">
                <a:solidFill>
                  <a:schemeClr val="bg1"/>
                </a:solidFill>
                <a:latin typeface="Arial"/>
                <a:cs typeface="Arial"/>
              </a:rPr>
              <a:t>DMR-1420570 </a:t>
            </a:r>
            <a:endParaRPr lang="en-US" sz="1400" dirty="0">
              <a:solidFill>
                <a:schemeClr val="bg1"/>
              </a:solidFill>
              <a:latin typeface="Arial"/>
              <a:cs typeface="Arial"/>
            </a:endParaRPr>
          </a:p>
        </p:txBody>
      </p:sp>
      <p:sp>
        <p:nvSpPr>
          <p:cNvPr id="9" name="Text Box 28"/>
          <p:cNvSpPr txBox="1">
            <a:spLocks noChangeArrowheads="1"/>
          </p:cNvSpPr>
          <p:nvPr/>
        </p:nvSpPr>
        <p:spPr bwMode="auto">
          <a:xfrm>
            <a:off x="152399" y="1239041"/>
            <a:ext cx="336279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A team at the Harvard MRSEC led by </a:t>
            </a:r>
            <a:r>
              <a:rPr lang="en-US" sz="1400" b="1" dirty="0"/>
              <a:t>Mahadevan</a:t>
            </a:r>
            <a:r>
              <a:rPr lang="en-US" sz="1400" dirty="0"/>
              <a:t> and </a:t>
            </a:r>
            <a:r>
              <a:rPr lang="en-US" sz="1400" b="1" dirty="0"/>
              <a:t>Lewis </a:t>
            </a:r>
            <a:r>
              <a:rPr lang="en-US" sz="1400" dirty="0"/>
              <a:t>has created shape-shifting lattices by combining predictive design and </a:t>
            </a:r>
            <a:r>
              <a:rPr lang="en-US" sz="1400" dirty="0" err="1"/>
              <a:t>multimaterial</a:t>
            </a:r>
            <a:r>
              <a:rPr lang="en-US" sz="1400" dirty="0"/>
              <a:t> 4D printing. Inks composed of elastomeric matrices with tunable cross-link density and anisotropic fillers that enable precise control of their elastic modulus (E) and coefficient of thermal expansion (α) are printed in the form of lattices with curved bilayer ribs, whose composition geometry is locally programmed to achieve control over the metric tensor. By patterning bilayer ribs composed of four materials, the team can encode a wide range of 3-dimensional (3D) shape changes in response to temperature. As an exemplar, they designed and printed </a:t>
            </a:r>
            <a:r>
              <a:rPr lang="en-US" sz="1400" dirty="0" err="1"/>
              <a:t>multimaterial</a:t>
            </a:r>
            <a:r>
              <a:rPr lang="en-US" sz="1400" dirty="0"/>
              <a:t> planar lattices that morph into a human face (Gauss) that is geometric complex (see figure). </a:t>
            </a:r>
          </a:p>
        </p:txBody>
      </p:sp>
      <p:sp>
        <p:nvSpPr>
          <p:cNvPr id="12" name="Rectangle 11"/>
          <p:cNvSpPr/>
          <p:nvPr/>
        </p:nvSpPr>
        <p:spPr>
          <a:xfrm>
            <a:off x="152399" y="745755"/>
            <a:ext cx="1261533" cy="276999"/>
          </a:xfrm>
          <a:prstGeom prst="rect">
            <a:avLst/>
          </a:prstGeom>
        </p:spPr>
        <p:txBody>
          <a:bodyPr wrap="square" anchor="ctr">
            <a:spAutoFit/>
          </a:bodyPr>
          <a:lstStyle/>
          <a:p>
            <a:r>
              <a:rPr lang="en-US" sz="1200" b="1" dirty="0">
                <a:solidFill>
                  <a:srgbClr val="002060"/>
                </a:solidFill>
              </a:rPr>
              <a:t>2019-2020</a:t>
            </a:r>
          </a:p>
        </p:txBody>
      </p:sp>
      <p:sp>
        <p:nvSpPr>
          <p:cNvPr id="18" name="Rectangle 17">
            <a:extLst>
              <a:ext uri="{FF2B5EF4-FFF2-40B4-BE49-F238E27FC236}">
                <a16:creationId xmlns:a16="http://schemas.microsoft.com/office/drawing/2014/main" xmlns="" id="{17D66943-68ED-4D34-BE41-E50D75562431}"/>
              </a:ext>
            </a:extLst>
          </p:cNvPr>
          <p:cNvSpPr/>
          <p:nvPr/>
        </p:nvSpPr>
        <p:spPr>
          <a:xfrm>
            <a:off x="4161042" y="1099341"/>
            <a:ext cx="5056552" cy="276999"/>
          </a:xfrm>
          <a:prstGeom prst="rect">
            <a:avLst/>
          </a:prstGeom>
        </p:spPr>
        <p:txBody>
          <a:bodyPr wrap="square" anchor="ctr">
            <a:spAutoFit/>
          </a:bodyPr>
          <a:lstStyle/>
          <a:p>
            <a:pPr algn="ctr"/>
            <a:r>
              <a:rPr lang="en-US" sz="1200" b="1" dirty="0">
                <a:solidFill>
                  <a:schemeClr val="bg1"/>
                </a:solidFill>
              </a:rPr>
              <a:t>L. Mahadevan (Applied Math) &amp; J.A. Lewis (</a:t>
            </a:r>
            <a:r>
              <a:rPr lang="en-US" sz="1200" b="1" dirty="0" err="1">
                <a:solidFill>
                  <a:schemeClr val="bg1"/>
                </a:solidFill>
              </a:rPr>
              <a:t>MatSci</a:t>
            </a:r>
            <a:r>
              <a:rPr lang="en-US" sz="1200" b="1" dirty="0">
                <a:solidFill>
                  <a:schemeClr val="bg1"/>
                </a:solidFill>
              </a:rPr>
              <a:t> &amp;  </a:t>
            </a:r>
            <a:r>
              <a:rPr lang="en-US" sz="1200" b="1" dirty="0" err="1">
                <a:solidFill>
                  <a:schemeClr val="bg1"/>
                </a:solidFill>
              </a:rPr>
              <a:t>BioEng</a:t>
            </a:r>
            <a:r>
              <a:rPr lang="en-US" sz="1200" b="1" dirty="0">
                <a:solidFill>
                  <a:schemeClr val="bg1"/>
                </a:solidFill>
              </a:rPr>
              <a:t>)</a:t>
            </a:r>
          </a:p>
        </p:txBody>
      </p:sp>
      <p:sp>
        <p:nvSpPr>
          <p:cNvPr id="4" name="Rectangle 3"/>
          <p:cNvSpPr/>
          <p:nvPr/>
        </p:nvSpPr>
        <p:spPr>
          <a:xfrm>
            <a:off x="3596040" y="4900204"/>
            <a:ext cx="5547959" cy="553998"/>
          </a:xfrm>
          <a:prstGeom prst="rect">
            <a:avLst/>
          </a:prstGeom>
        </p:spPr>
        <p:txBody>
          <a:bodyPr wrap="square">
            <a:spAutoFit/>
          </a:bodyPr>
          <a:lstStyle/>
          <a:p>
            <a:pPr algn="just"/>
            <a:r>
              <a:rPr lang="en-US" sz="1000" dirty="0">
                <a:latin typeface="Arial"/>
                <a:cs typeface="Arial"/>
              </a:rPr>
              <a:t>(</a:t>
            </a:r>
            <a:r>
              <a:rPr lang="en-US" sz="1000" i="1" dirty="0">
                <a:latin typeface="Arial"/>
                <a:cs typeface="Arial"/>
              </a:rPr>
              <a:t>top</a:t>
            </a:r>
            <a:r>
              <a:rPr lang="en-US" sz="1000" dirty="0">
                <a:latin typeface="Arial"/>
                <a:cs typeface="Arial"/>
              </a:rPr>
              <a:t>) Predictive design method used to guide </a:t>
            </a:r>
            <a:r>
              <a:rPr lang="en-US" sz="1000" dirty="0" err="1">
                <a:latin typeface="Arial"/>
                <a:cs typeface="Arial"/>
              </a:rPr>
              <a:t>multimaterial</a:t>
            </a:r>
            <a:r>
              <a:rPr lang="en-US" sz="1000" dirty="0">
                <a:latin typeface="Arial"/>
                <a:cs typeface="Arial"/>
              </a:rPr>
              <a:t> 4D printing (</a:t>
            </a:r>
            <a:r>
              <a:rPr lang="en-US" sz="1000" i="1" dirty="0">
                <a:latin typeface="Arial"/>
                <a:cs typeface="Arial"/>
              </a:rPr>
              <a:t>bottom left</a:t>
            </a:r>
            <a:r>
              <a:rPr lang="en-US" sz="1000" dirty="0">
                <a:latin typeface="Arial"/>
                <a:cs typeface="Arial"/>
              </a:rPr>
              <a:t>) Transformed 3D shape of a human face (Gauss) and (</a:t>
            </a:r>
            <a:r>
              <a:rPr lang="en-US" sz="1000" i="1" dirty="0">
                <a:latin typeface="Arial"/>
                <a:cs typeface="Arial"/>
              </a:rPr>
              <a:t>bottom right</a:t>
            </a:r>
            <a:r>
              <a:rPr lang="en-US" sz="1000" dirty="0">
                <a:latin typeface="Arial"/>
                <a:cs typeface="Arial"/>
              </a:rPr>
              <a:t>) Image of lattice with bilayer ribs composed of four different materials of varying stiffness and thermal expansion behavior.</a:t>
            </a:r>
          </a:p>
        </p:txBody>
      </p:sp>
      <p:sp>
        <p:nvSpPr>
          <p:cNvPr id="7" name="Rectangle 6"/>
          <p:cNvSpPr/>
          <p:nvPr/>
        </p:nvSpPr>
        <p:spPr>
          <a:xfrm>
            <a:off x="3596040" y="5527826"/>
            <a:ext cx="5547958" cy="646331"/>
          </a:xfrm>
          <a:prstGeom prst="rect">
            <a:avLst/>
          </a:prstGeom>
        </p:spPr>
        <p:txBody>
          <a:bodyPr wrap="square">
            <a:spAutoFit/>
          </a:bodyPr>
          <a:lstStyle/>
          <a:p>
            <a:r>
              <a:rPr lang="en-US" sz="1200" dirty="0" err="1">
                <a:latin typeface="Arial" panose="020B0604020202020204" pitchFamily="34" charset="0"/>
                <a:cs typeface="Arial" panose="020B0604020202020204" pitchFamily="34" charset="0"/>
              </a:rPr>
              <a:t>Boley</a:t>
            </a:r>
            <a:r>
              <a:rPr lang="en-US" sz="1200" dirty="0">
                <a:latin typeface="Arial" panose="020B0604020202020204" pitchFamily="34" charset="0"/>
                <a:cs typeface="Arial" panose="020B0604020202020204" pitchFamily="34" charset="0"/>
              </a:rPr>
              <a:t>, J.W., W.M. van Rees, C. </a:t>
            </a:r>
            <a:r>
              <a:rPr lang="en-US" sz="1200" dirty="0" err="1">
                <a:latin typeface="Arial" panose="020B0604020202020204" pitchFamily="34" charset="0"/>
                <a:cs typeface="Arial" panose="020B0604020202020204" pitchFamily="34" charset="0"/>
              </a:rPr>
              <a:t>Lissandrello</a:t>
            </a:r>
            <a:r>
              <a:rPr lang="en-US" sz="1200" dirty="0">
                <a:latin typeface="Arial" panose="020B0604020202020204" pitchFamily="34" charset="0"/>
                <a:cs typeface="Arial" panose="020B0604020202020204" pitchFamily="34" charset="0"/>
              </a:rPr>
              <a:t>, M.N. </a:t>
            </a:r>
            <a:r>
              <a:rPr lang="en-US" sz="1200" dirty="0" err="1">
                <a:latin typeface="Arial" panose="020B0604020202020204" pitchFamily="34" charset="0"/>
                <a:cs typeface="Arial" panose="020B0604020202020204" pitchFamily="34" charset="0"/>
              </a:rPr>
              <a:t>Horenstein</a:t>
            </a:r>
            <a:r>
              <a:rPr lang="en-US" sz="1200" dirty="0">
                <a:latin typeface="Arial" panose="020B0604020202020204" pitchFamily="34" charset="0"/>
                <a:cs typeface="Arial" panose="020B0604020202020204" pitchFamily="34" charset="0"/>
              </a:rPr>
              <a:t>, R.I. </a:t>
            </a:r>
            <a:r>
              <a:rPr lang="en-US" sz="1200" dirty="0" err="1">
                <a:latin typeface="Arial" panose="020B0604020202020204" pitchFamily="34" charset="0"/>
                <a:cs typeface="Arial" panose="020B0604020202020204" pitchFamily="34" charset="0"/>
              </a:rPr>
              <a:t>Truby</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Kotikian</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J.A. Lewis</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L. Mahadevan</a:t>
            </a:r>
            <a:r>
              <a:rPr lang="en-US" sz="1200" dirty="0">
                <a:latin typeface="Arial" panose="020B0604020202020204" pitchFamily="34" charset="0"/>
                <a:cs typeface="Arial" panose="020B0604020202020204" pitchFamily="34" charset="0"/>
              </a:rPr>
              <a:t>, “Shape-shifting structured lattices via </a:t>
            </a:r>
            <a:r>
              <a:rPr lang="en-US" sz="1200" dirty="0" err="1">
                <a:latin typeface="Arial" panose="020B0604020202020204" pitchFamily="34" charset="0"/>
                <a:cs typeface="Arial" panose="020B0604020202020204" pitchFamily="34" charset="0"/>
              </a:rPr>
              <a:t>multimaterial</a:t>
            </a:r>
            <a:r>
              <a:rPr lang="en-US" sz="1200" dirty="0">
                <a:latin typeface="Arial" panose="020B0604020202020204" pitchFamily="34" charset="0"/>
                <a:cs typeface="Arial" panose="020B0604020202020204" pitchFamily="34" charset="0"/>
              </a:rPr>
              <a:t> 4D printing,” </a:t>
            </a:r>
            <a:r>
              <a:rPr lang="en-US" sz="1200" i="1" dirty="0">
                <a:latin typeface="Arial" panose="020B0604020202020204" pitchFamily="34" charset="0"/>
                <a:cs typeface="Arial" panose="020B0604020202020204" pitchFamily="34" charset="0"/>
              </a:rPr>
              <a:t>PNAS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116</a:t>
            </a:r>
            <a:r>
              <a:rPr lang="en-US" sz="1200" dirty="0">
                <a:latin typeface="Arial" panose="020B0604020202020204" pitchFamily="34" charset="0"/>
                <a:cs typeface="Arial" panose="020B0604020202020204" pitchFamily="34" charset="0"/>
              </a:rPr>
              <a:t> (42), 20856-20862 (2019).</a:t>
            </a:r>
          </a:p>
        </p:txBody>
      </p:sp>
      <p:pic>
        <p:nvPicPr>
          <p:cNvPr id="3" name="Picture 2" descr="2.Lewis.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372" y="1674912"/>
            <a:ext cx="4704588" cy="3204972"/>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20779</TotalTime>
  <Words>502</Words>
  <Application>Microsoft Macintosh PowerPoint</Application>
  <PresentationFormat>On-screen Show (4:3)</PresentationFormat>
  <Paragraphs>13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Breeze</vt:lpstr>
      <vt:lpstr>Shape-Shifting Lattices via  Multimaterial 4D Printing</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Shmuel Rubinstein</dc:creator>
  <cp:keywords/>
  <dc:description/>
  <cp:lastModifiedBy>Robert Graham</cp:lastModifiedBy>
  <cp:revision>76</cp:revision>
  <cp:lastPrinted>2020-06-09T05:33:39Z</cp:lastPrinted>
  <dcterms:created xsi:type="dcterms:W3CDTF">2016-07-19T18:16:54Z</dcterms:created>
  <dcterms:modified xsi:type="dcterms:W3CDTF">2020-06-09T05:36:17Z</dcterms:modified>
  <cp:category/>
</cp:coreProperties>
</file>