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635"/>
  </p:normalViewPr>
  <p:slideViewPr>
    <p:cSldViewPr snapToGrid="0" snapToObjects="1">
      <p:cViewPr varScale="1">
        <p:scale>
          <a:sx n="110" d="100"/>
          <a:sy n="110" d="100"/>
        </p:scale>
        <p:origin x="193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7/10/17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urldefense.proofpoint.com/v2/url?u=http-3A__www.popsci.com_vizzies-2Dwinners-2D2017-23page-2D3&amp;d=CwMFaQ&amp;c=WO-RGvefibhHBZq3fL85hQ&amp;r=GxLABybuORCPqG66Q7OwQ6S-qTwUGV7GESvjx8hus7Q&amp;m=3yGfLyRyoQO-6glWHCI4ldCP7Ix3FsNZBA05zdyisSo&amp;s=pxZ75wxSLb7TSFoEgykD3eCo5ma1HOflegExR2Bvn0c&amp;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N.B. The </a:t>
            </a:r>
            <a:r>
              <a:rPr lang="en-US" sz="1200" kern="1200" dirty="0" err="1" smtClean="0">
                <a:solidFill>
                  <a:schemeClr val="tx1"/>
                </a:solidFill>
                <a:latin typeface="+mn-lt"/>
                <a:ea typeface="+mn-ea"/>
                <a:cs typeface="+mn-cs"/>
              </a:rPr>
              <a:t>octobot</a:t>
            </a:r>
            <a:r>
              <a:rPr lang="en-US" sz="1200" kern="1200" dirty="0" smtClean="0">
                <a:solidFill>
                  <a:schemeClr val="tx1"/>
                </a:solidFill>
                <a:latin typeface="+mn-lt"/>
                <a:ea typeface="+mn-ea"/>
                <a:cs typeface="+mn-cs"/>
              </a:rPr>
              <a:t> was named the winner of the “people’s choice” for the NSF/</a:t>
            </a:r>
            <a:r>
              <a:rPr lang="en-US" sz="1200" kern="1200" dirty="0" err="1" smtClean="0">
                <a:solidFill>
                  <a:schemeClr val="tx1"/>
                </a:solidFill>
                <a:latin typeface="+mn-lt"/>
                <a:ea typeface="+mn-ea"/>
                <a:cs typeface="+mn-cs"/>
              </a:rPr>
              <a:t>PopSci</a:t>
            </a:r>
            <a:r>
              <a:rPr lang="en-US" sz="1200" kern="1200" dirty="0" smtClean="0">
                <a:solidFill>
                  <a:schemeClr val="tx1"/>
                </a:solidFill>
                <a:latin typeface="+mn-lt"/>
                <a:ea typeface="+mn-ea"/>
                <a:cs typeface="+mn-cs"/>
              </a:rPr>
              <a:t> Science Visualization challenge in March 2017:</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http://www.popsci.com/vizzies-winners-2017#page-3</a:t>
            </a:r>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243991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7/10/17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7/10/17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An Integrated Design and Fabrication Strategy </a:t>
            </a:r>
            <a:r>
              <a:rPr lang="en-US" sz="1800" b="1" smtClean="0">
                <a:solidFill>
                  <a:schemeClr val="tx1"/>
                </a:solidFill>
              </a:rPr>
              <a:t>for Entirely </a:t>
            </a:r>
            <a:r>
              <a:rPr lang="en-US" sz="1800" b="1" dirty="0" smtClean="0">
                <a:solidFill>
                  <a:schemeClr val="tx1"/>
                </a:solidFill>
              </a:rPr>
              <a:t>Soft, Autonomous Robots</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Jennifer A. Lewis (</a:t>
            </a:r>
            <a:r>
              <a:rPr lang="en-US" sz="1200" b="1" dirty="0" err="1" smtClean="0">
                <a:solidFill>
                  <a:schemeClr val="bg1"/>
                </a:solidFill>
              </a:rPr>
              <a:t>BioEng</a:t>
            </a:r>
            <a:r>
              <a:rPr lang="en-US" sz="1200" b="1" dirty="0" smtClean="0">
                <a:solidFill>
                  <a:schemeClr val="bg1"/>
                </a:solidFill>
              </a:rPr>
              <a:t>), George M. </a:t>
            </a:r>
            <a:r>
              <a:rPr lang="en-US" sz="1200" b="1" dirty="0" err="1" smtClean="0">
                <a:solidFill>
                  <a:schemeClr val="bg1"/>
                </a:solidFill>
              </a:rPr>
              <a:t>Whitesides</a:t>
            </a:r>
            <a:r>
              <a:rPr lang="en-US" sz="1200" b="1" dirty="0" smtClean="0">
                <a:solidFill>
                  <a:schemeClr val="bg1"/>
                </a:solidFill>
              </a:rPr>
              <a:t> (</a:t>
            </a:r>
            <a:r>
              <a:rPr lang="en-US" sz="1200" b="1" dirty="0" err="1" smtClean="0">
                <a:solidFill>
                  <a:schemeClr val="bg1"/>
                </a:solidFill>
              </a:rPr>
              <a:t>Chem</a:t>
            </a:r>
            <a:r>
              <a:rPr lang="en-US" sz="1200" b="1" dirty="0" smtClean="0">
                <a:solidFill>
                  <a:schemeClr val="bg1"/>
                </a:solidFill>
              </a:rPr>
              <a:t>) and Robert J. Wood (</a:t>
            </a:r>
            <a:r>
              <a:rPr lang="en-US" sz="1200" b="1" dirty="0" err="1" smtClean="0">
                <a:solidFill>
                  <a:schemeClr val="bg1"/>
                </a:solidFill>
              </a:rPr>
              <a:t>ElecEng</a:t>
            </a:r>
            <a:r>
              <a:rPr lang="en-US" sz="1200" b="1" dirty="0" smtClean="0">
                <a:solidFill>
                  <a:schemeClr val="bg1"/>
                </a:solidFill>
              </a:rPr>
              <a:t>)</a:t>
            </a:r>
            <a:endParaRPr lang="en-US" sz="1200" b="1" dirty="0">
              <a:solidFill>
                <a:schemeClr val="bg1"/>
              </a:solidFill>
            </a:endParaRPr>
          </a:p>
        </p:txBody>
      </p:sp>
      <p:sp>
        <p:nvSpPr>
          <p:cNvPr id="8" name="Rectangle 7"/>
          <p:cNvSpPr/>
          <p:nvPr/>
        </p:nvSpPr>
        <p:spPr>
          <a:xfrm>
            <a:off x="152400" y="223808"/>
            <a:ext cx="2759824" cy="523220"/>
          </a:xfrm>
          <a:prstGeom prst="rect">
            <a:avLst/>
          </a:prstGeom>
        </p:spPr>
        <p:txBody>
          <a:bodyPr wrap="square" anchor="ctr">
            <a:spAutoFit/>
          </a:bodyPr>
          <a:lstStyle/>
          <a:p>
            <a:r>
              <a:rPr lang="en-US" sz="1400" dirty="0" smtClean="0">
                <a:solidFill>
                  <a:schemeClr val="bg1"/>
                </a:solidFill>
                <a:latin typeface="Arial"/>
                <a:cs typeface="Arial"/>
              </a:rPr>
              <a:t>Harvard MRSEC</a:t>
            </a:r>
          </a:p>
          <a:p>
            <a:r>
              <a:rPr lang="en-US" altLang="en-US" sz="1400" dirty="0">
                <a:solidFill>
                  <a:schemeClr val="bg1"/>
                </a:solidFill>
                <a:latin typeface="Arial"/>
                <a:cs typeface="Arial"/>
              </a:rPr>
              <a:t>DMR-1420570 </a:t>
            </a:r>
            <a:endParaRPr lang="en-US" sz="1400" dirty="0">
              <a:solidFill>
                <a:schemeClr val="bg1"/>
              </a:solidFill>
              <a:latin typeface="Arial"/>
              <a:cs typeface="Arial"/>
            </a:endParaRPr>
          </a:p>
        </p:txBody>
      </p:sp>
      <p:sp>
        <p:nvSpPr>
          <p:cNvPr id="9" name="Text Box 28"/>
          <p:cNvSpPr txBox="1">
            <a:spLocks noChangeArrowheads="1"/>
          </p:cNvSpPr>
          <p:nvPr/>
        </p:nvSpPr>
        <p:spPr bwMode="auto">
          <a:xfrm>
            <a:off x="457200" y="1724523"/>
            <a:ext cx="3892550" cy="4401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smtClean="0"/>
              <a:t>Soft </a:t>
            </a:r>
            <a:r>
              <a:rPr lang="en-US" sz="1400" dirty="0"/>
              <a:t>robots possess many attributes that are difficult, if </a:t>
            </a:r>
            <a:r>
              <a:rPr lang="en-US" sz="1400" dirty="0" smtClean="0"/>
              <a:t>not impossible</a:t>
            </a:r>
            <a:r>
              <a:rPr lang="en-US" sz="1400" dirty="0"/>
              <a:t>, to achieve with conventional robots composed of </a:t>
            </a:r>
            <a:r>
              <a:rPr lang="en-US" sz="1400" dirty="0" smtClean="0"/>
              <a:t>rigid materials. Yet, despite </a:t>
            </a:r>
            <a:r>
              <a:rPr lang="en-US" sz="1400" dirty="0"/>
              <a:t>recent advances, soft robots must still </a:t>
            </a:r>
            <a:r>
              <a:rPr lang="en-US" sz="1400" dirty="0" smtClean="0"/>
              <a:t>be tethered </a:t>
            </a:r>
            <a:r>
              <a:rPr lang="en-US" sz="1400" dirty="0"/>
              <a:t>to hard robotic control systems and power </a:t>
            </a:r>
            <a:r>
              <a:rPr lang="en-US" sz="1400" dirty="0" smtClean="0"/>
              <a:t>sources. </a:t>
            </a:r>
            <a:r>
              <a:rPr lang="en-US" sz="1400" b="1" dirty="0" smtClean="0"/>
              <a:t>Lewis</a:t>
            </a:r>
            <a:r>
              <a:rPr lang="en-US" sz="1400" dirty="0" smtClean="0"/>
              <a:t>, </a:t>
            </a:r>
            <a:r>
              <a:rPr lang="en-US" sz="1400" b="1" dirty="0" err="1" smtClean="0"/>
              <a:t>Whitesides</a:t>
            </a:r>
            <a:r>
              <a:rPr lang="en-US" sz="1400" dirty="0" smtClean="0"/>
              <a:t>, and </a:t>
            </a:r>
            <a:r>
              <a:rPr lang="en-US" sz="1400" b="1" dirty="0" smtClean="0"/>
              <a:t>Wood</a:t>
            </a:r>
            <a:r>
              <a:rPr lang="en-US" sz="1400" dirty="0" smtClean="0"/>
              <a:t> reported in </a:t>
            </a:r>
            <a:r>
              <a:rPr lang="en-US" sz="1400" i="1" dirty="0" smtClean="0"/>
              <a:t>Nature</a:t>
            </a:r>
            <a:r>
              <a:rPr lang="en-US" sz="1400" dirty="0" smtClean="0"/>
              <a:t> </a:t>
            </a:r>
            <a:r>
              <a:rPr lang="en-US" sz="1400" dirty="0"/>
              <a:t>the </a:t>
            </a:r>
            <a:r>
              <a:rPr lang="en-US" sz="1400" dirty="0" smtClean="0"/>
              <a:t>integrated design and fabrication of a fully soft, autonomous robot. The “</a:t>
            </a:r>
            <a:r>
              <a:rPr lang="en-US" sz="1400" dirty="0" err="1" smtClean="0"/>
              <a:t>octobot</a:t>
            </a:r>
            <a:r>
              <a:rPr lang="en-US" sz="1400" dirty="0" smtClean="0"/>
              <a:t>” is controlled through microfluidic logic </a:t>
            </a:r>
            <a:r>
              <a:rPr lang="en-US" sz="1400" dirty="0"/>
              <a:t>that autonomously regulates fluid flow and</a:t>
            </a:r>
            <a:r>
              <a:rPr lang="en-US" sz="1400" dirty="0" smtClean="0"/>
              <a:t>, hence</a:t>
            </a:r>
            <a:r>
              <a:rPr lang="en-US" sz="1400" dirty="0"/>
              <a:t>, catalytic decomposition of an on-board monopropellant </a:t>
            </a:r>
            <a:r>
              <a:rPr lang="en-US" sz="1400" dirty="0" smtClean="0"/>
              <a:t>fuel supply</a:t>
            </a:r>
            <a:r>
              <a:rPr lang="en-US" sz="1400" dirty="0"/>
              <a:t>. </a:t>
            </a:r>
            <a:r>
              <a:rPr lang="en-US" sz="1400" dirty="0" smtClean="0"/>
              <a:t>The </a:t>
            </a:r>
            <a:r>
              <a:rPr lang="en-US" sz="1400" dirty="0"/>
              <a:t>body and microfluidic logic of the robot are fabricated </a:t>
            </a:r>
            <a:r>
              <a:rPr lang="en-US" sz="1400" dirty="0" smtClean="0"/>
              <a:t>by molding </a:t>
            </a:r>
            <a:r>
              <a:rPr lang="en-US" sz="1400" dirty="0"/>
              <a:t>and soft lithography, respectively, </a:t>
            </a:r>
            <a:r>
              <a:rPr lang="en-US" sz="1400" dirty="0" smtClean="0"/>
              <a:t>while </a:t>
            </a:r>
            <a:r>
              <a:rPr lang="en-US" sz="1400" dirty="0"/>
              <a:t>the </a:t>
            </a:r>
            <a:r>
              <a:rPr lang="en-US" sz="1400" dirty="0" smtClean="0"/>
              <a:t>pneumatic actuator </a:t>
            </a:r>
            <a:r>
              <a:rPr lang="en-US" sz="1400" dirty="0"/>
              <a:t>networks, on-board fuel reservoirs and catalytic </a:t>
            </a:r>
            <a:r>
              <a:rPr lang="en-US" sz="1400" dirty="0" smtClean="0"/>
              <a:t>reaction chambers </a:t>
            </a:r>
            <a:r>
              <a:rPr lang="en-US" sz="1400" dirty="0"/>
              <a:t>needed for movement are patterned within the body via </a:t>
            </a:r>
            <a:r>
              <a:rPr lang="en-US" sz="1400" dirty="0" smtClean="0"/>
              <a:t>a multi</a:t>
            </a:r>
            <a:r>
              <a:rPr lang="en-US" sz="1400" dirty="0"/>
              <a:t>-material, embedded 3D printing </a:t>
            </a:r>
            <a:r>
              <a:rPr lang="en-US" sz="1400" dirty="0" smtClean="0"/>
              <a:t>technique. </a:t>
            </a:r>
            <a:endParaRPr lang="en-US" sz="1400"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1008428" cy="276999"/>
          </a:xfrm>
          <a:prstGeom prst="rect">
            <a:avLst/>
          </a:prstGeom>
        </p:spPr>
        <p:txBody>
          <a:bodyPr wrap="square" anchor="ctr">
            <a:spAutoFit/>
          </a:bodyPr>
          <a:lstStyle/>
          <a:p>
            <a:r>
              <a:rPr lang="en-US" sz="1200" b="1" dirty="0" smtClean="0">
                <a:solidFill>
                  <a:srgbClr val="002060"/>
                </a:solidFill>
              </a:rPr>
              <a:t>2016-2017</a:t>
            </a:r>
            <a:endParaRPr lang="en-US" sz="1200" b="1" dirty="0">
              <a:solidFill>
                <a:srgbClr val="002060"/>
              </a:solidFill>
            </a:endParaRPr>
          </a:p>
        </p:txBody>
      </p:sp>
      <p:pic>
        <p:nvPicPr>
          <p:cNvPr id="3" name="Picture 2" descr="Soft robots—ones made entirely out of squishy materials—are about to take over. They're theoretically safer and more resilient than metallic robots, but scientists haven't quite figured out practical ways to make every part of a robot mushy. The Octobot developed by Harvard researchers, recently, is a major step in the right direction. It's entirely soft, powered by chemical reactions that push fluid and gas into its limbs." title="Octobot:  An autonomous robot made of soft materials."/>
          <p:cNvPicPr>
            <a:picLocks noChangeAspect="1"/>
          </p:cNvPicPr>
          <p:nvPr/>
        </p:nvPicPr>
        <p:blipFill rotWithShape="1">
          <a:blip r:embed="rId3">
            <a:extLst>
              <a:ext uri="{28A0092B-C50C-407E-A947-70E740481C1C}">
                <a14:useLocalDpi xmlns:a14="http://schemas.microsoft.com/office/drawing/2010/main" val="0"/>
              </a:ext>
            </a:extLst>
          </a:blip>
          <a:srcRect l="19451" t="25022" r="21475" b="13603"/>
          <a:stretch/>
        </p:blipFill>
        <p:spPr>
          <a:xfrm>
            <a:off x="4672282" y="2210124"/>
            <a:ext cx="4054027" cy="2807979"/>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4700990" y="1840792"/>
            <a:ext cx="4042960" cy="369332"/>
          </a:xfrm>
          <a:prstGeom prst="rect">
            <a:avLst/>
          </a:prstGeom>
          <a:noFill/>
        </p:spPr>
        <p:txBody>
          <a:bodyPr wrap="square" rtlCol="0">
            <a:spAutoFit/>
          </a:bodyPr>
          <a:lstStyle/>
          <a:p>
            <a:pPr algn="ctr"/>
            <a:r>
              <a:rPr lang="en-US" dirty="0" err="1" smtClean="0">
                <a:latin typeface="Arial"/>
                <a:cs typeface="Arial"/>
              </a:rPr>
              <a:t>Octobot</a:t>
            </a:r>
            <a:endParaRPr lang="en-US" dirty="0">
              <a:latin typeface="Arial"/>
              <a:cs typeface="Arial"/>
            </a:endParaRPr>
          </a:p>
        </p:txBody>
      </p:sp>
      <p:sp>
        <p:nvSpPr>
          <p:cNvPr id="14" name="TextBox 13"/>
          <p:cNvSpPr txBox="1"/>
          <p:nvPr/>
        </p:nvSpPr>
        <p:spPr>
          <a:xfrm>
            <a:off x="4689922" y="5079287"/>
            <a:ext cx="4042960" cy="830997"/>
          </a:xfrm>
          <a:prstGeom prst="rect">
            <a:avLst/>
          </a:prstGeom>
          <a:noFill/>
        </p:spPr>
        <p:txBody>
          <a:bodyPr wrap="square" rtlCol="0">
            <a:spAutoFit/>
          </a:bodyPr>
          <a:lstStyle/>
          <a:p>
            <a:pPr algn="just"/>
            <a:r>
              <a:rPr lang="en-US" sz="1200" dirty="0" smtClean="0">
                <a:latin typeface="Arial"/>
                <a:cs typeface="Arial"/>
              </a:rPr>
              <a:t>M. </a:t>
            </a:r>
            <a:r>
              <a:rPr lang="en-US" sz="1200" dirty="0" err="1" smtClean="0">
                <a:latin typeface="Arial"/>
                <a:cs typeface="Arial"/>
              </a:rPr>
              <a:t>Wehner</a:t>
            </a:r>
            <a:r>
              <a:rPr lang="en-US" sz="1200" dirty="0" smtClean="0">
                <a:latin typeface="Arial"/>
                <a:cs typeface="Arial"/>
              </a:rPr>
              <a:t>, R. </a:t>
            </a:r>
            <a:r>
              <a:rPr lang="en-US" sz="1200" dirty="0" err="1" smtClean="0">
                <a:latin typeface="Arial"/>
                <a:cs typeface="Arial"/>
              </a:rPr>
              <a:t>Truby</a:t>
            </a:r>
            <a:r>
              <a:rPr lang="en-US" sz="1200" dirty="0" smtClean="0">
                <a:latin typeface="Arial"/>
                <a:cs typeface="Arial"/>
              </a:rPr>
              <a:t>, D. Fitzgerald, B. </a:t>
            </a:r>
            <a:r>
              <a:rPr lang="en-US" sz="1200" dirty="0" err="1" smtClean="0">
                <a:latin typeface="Arial"/>
                <a:cs typeface="Arial"/>
              </a:rPr>
              <a:t>Mosadegh</a:t>
            </a:r>
            <a:r>
              <a:rPr lang="en-US" sz="1200" dirty="0" smtClean="0">
                <a:latin typeface="Arial"/>
                <a:cs typeface="Arial"/>
              </a:rPr>
              <a:t>, G. </a:t>
            </a:r>
            <a:r>
              <a:rPr lang="en-US" sz="1200" dirty="0" err="1" smtClean="0">
                <a:latin typeface="Arial"/>
                <a:cs typeface="Arial"/>
              </a:rPr>
              <a:t>Whitesides</a:t>
            </a:r>
            <a:r>
              <a:rPr lang="en-US" sz="1200" dirty="0" smtClean="0">
                <a:latin typeface="Arial"/>
                <a:cs typeface="Arial"/>
              </a:rPr>
              <a:t>, J. Lewis &amp; R. Wood, “An integrated design and fabrication strategy for entirely soft, autonomous robots,” </a:t>
            </a:r>
            <a:r>
              <a:rPr lang="en-US" sz="1200" b="1" dirty="0" smtClean="0">
                <a:latin typeface="Arial"/>
                <a:cs typeface="Arial"/>
              </a:rPr>
              <a:t>Nature</a:t>
            </a:r>
            <a:r>
              <a:rPr lang="en-US" sz="1200" dirty="0" smtClean="0">
                <a:latin typeface="Arial"/>
                <a:cs typeface="Arial"/>
              </a:rPr>
              <a:t> (2016) [DOI: 10.1038/nature 19100]</a:t>
            </a:r>
            <a:endParaRPr lang="en-US" sz="1200" dirty="0">
              <a:latin typeface="Arial"/>
              <a:cs typeface="Arial"/>
            </a:endParaRPr>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11748</TotalTime>
  <Words>260</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An Integrated Design and Fabrication Strategy for Entirely Soft, Autonomous Robots</vt:lpstr>
    </vt:vector>
  </TitlesOfParts>
  <Manager/>
  <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29</cp:revision>
  <cp:lastPrinted>2016-08-01T15:14:13Z</cp:lastPrinted>
  <dcterms:created xsi:type="dcterms:W3CDTF">2016-07-19T18:16:54Z</dcterms:created>
  <dcterms:modified xsi:type="dcterms:W3CDTF">2017-07-10T12:28:13Z</dcterms:modified>
  <cp:category/>
</cp:coreProperties>
</file>