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8" r:id="rId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422" autoAdjust="0"/>
  </p:normalViewPr>
  <p:slideViewPr>
    <p:cSldViewPr snapToGrid="0" snapToObjects="1">
      <p:cViewPr>
        <p:scale>
          <a:sx n="100" d="100"/>
          <a:sy n="100" d="100"/>
        </p:scale>
        <p:origin x="-1728"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4CD261C3-91FD-B34C-9335-731A610C6CB4}" type="datetimeFigureOut">
              <a:rPr lang="en-US" smtClean="0"/>
              <a:t>5/12/21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66FD2D69-3CFB-0E4A-A0DB-E1FEB3E612EC}" type="slidenum">
              <a:rPr lang="en-US" smtClean="0"/>
              <a:t>‹#›</a:t>
            </a:fld>
            <a:endParaRPr lang="en-US"/>
          </a:p>
        </p:txBody>
      </p:sp>
    </p:spTree>
    <p:extLst>
      <p:ext uri="{BB962C8B-B14F-4D97-AF65-F5344CB8AC3E}">
        <p14:creationId xmlns:p14="http://schemas.microsoft.com/office/powerpoint/2010/main" val="3417024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6FD2D69-3CFB-0E4A-A0DB-E1FEB3E612EC}" type="slidenum">
              <a:rPr lang="en-US" smtClean="0"/>
              <a:t>1</a:t>
            </a:fld>
            <a:endParaRPr lang="en-US"/>
          </a:p>
        </p:txBody>
      </p:sp>
    </p:spTree>
    <p:extLst>
      <p:ext uri="{BB962C8B-B14F-4D97-AF65-F5344CB8AC3E}">
        <p14:creationId xmlns:p14="http://schemas.microsoft.com/office/powerpoint/2010/main" val="2439917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99748" y="1995294"/>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1399747" y="3956266"/>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5/12/21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09929" y="-26103"/>
            <a:ext cx="5281622" cy="803189"/>
          </a:xfrm>
        </p:spPr>
        <p:txBody>
          <a:bodyPr/>
          <a:lstStyle>
            <a:lvl1pPr algn="l">
              <a:defRPr sz="2000">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DAA67AA0-DEF6-D741-AF0E-1BCF8203E1C0}" type="datetimeFigureOut">
              <a:rPr lang="en-US" smtClean="0"/>
              <a:t>5/12/21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66513" y="25655"/>
            <a:ext cx="5795584" cy="731178"/>
          </a:xfrm>
        </p:spPr>
        <p:txBody>
          <a:bodyPr/>
          <a:lstStyle>
            <a:lvl1pPr algn="l">
              <a:defRPr sz="2400">
                <a:solidFill>
                  <a:schemeClr val="bg1"/>
                </a:solidFill>
              </a:defRPr>
            </a:lvl1pPr>
          </a:lstStyle>
          <a:p>
            <a:r>
              <a:rPr lang="en-US" dirty="0"/>
              <a:t>Click to edit Master title style</a:t>
            </a:r>
            <a:endParaRPr dirty="0"/>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16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Date Placeholder 4"/>
          <p:cNvSpPr>
            <a:spLocks noGrp="1"/>
          </p:cNvSpPr>
          <p:nvPr>
            <p:ph type="dt" sz="half" idx="10"/>
          </p:nvPr>
        </p:nvSpPr>
        <p:spPr/>
        <p:txBody>
          <a:bodyPr/>
          <a:lstStyle/>
          <a:p>
            <a:fld id="{DAA67AA0-DEF6-D741-AF0E-1BCF8203E1C0}" type="datetimeFigureOut">
              <a:rPr lang="en-US" smtClean="0"/>
              <a:t>5/12/21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A67AA0-DEF6-D741-AF0E-1BCF8203E1C0}" type="datetimeFigureOut">
              <a:rPr lang="en-US" smtClean="0"/>
              <a:t>5/12/21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46036" y="240822"/>
            <a:ext cx="5797964" cy="504198"/>
          </a:xfrm>
        </p:spPr>
        <p:txBody>
          <a:bodyPr/>
          <a:lstStyle>
            <a:lvl1pPr algn="l">
              <a:defRPr sz="2400">
                <a:solidFill>
                  <a:srgbClr val="FFFFFF"/>
                </a:solidFill>
              </a:defRPr>
            </a:lvl1pPr>
          </a:lstStyle>
          <a:p>
            <a:r>
              <a:rPr lang="en-US" dirty="0"/>
              <a:t>Click to edit Master title style</a:t>
            </a:r>
            <a:endParaRPr dirty="0"/>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l">
              <a:spcBef>
                <a:spcPts val="0"/>
              </a:spcBef>
              <a:buNone/>
              <a:defRPr sz="1600" b="1">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Date Placeholder 6"/>
          <p:cNvSpPr>
            <a:spLocks noGrp="1"/>
          </p:cNvSpPr>
          <p:nvPr>
            <p:ph type="dt" sz="half" idx="10"/>
          </p:nvPr>
        </p:nvSpPr>
        <p:spPr/>
        <p:txBody>
          <a:bodyPr/>
          <a:lstStyle/>
          <a:p>
            <a:fld id="{DAA67AA0-DEF6-D741-AF0E-1BCF8203E1C0}" type="datetimeFigureOut">
              <a:rPr lang="en-US" smtClean="0"/>
              <a:t>5/12/21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A1B1B6-1873-E042-A246-BC0F54B866B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6.jpg"/><Relationship Id="rId12"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4.jpeg"/><Relationship Id="rId10"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DAA67AA0-DEF6-D741-AF0E-1BCF8203E1C0}" type="datetimeFigureOut">
              <a:rPr lang="en-US" smtClean="0"/>
              <a:t>5/12/21</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FA1B1B6-1873-E042-A246-BC0F54B866B4}" type="slidenum">
              <a:rPr lang="en-US" smtClean="0"/>
              <a:t>‹#›</a:t>
            </a:fld>
            <a:endParaRPr lang="en-US"/>
          </a:p>
        </p:txBody>
      </p:sp>
      <p:pic>
        <p:nvPicPr>
          <p:cNvPr id="7" name="Picture 6" descr="DMR Templates BMAT.jpg"/>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descr="DMR Templates MMN.jpg"/>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descr="DMR Templates CER.jpg"/>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descr="DMR Templates CMMT.jpg"/>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descr="DMR Templates D.jpg"/>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descr="DMR Templates 88P.jpg"/>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4" r:id="rId4"/>
    <p:sldLayoutId id="2147483666" r:id="rId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084CD19C-D5FA-DF45-A010-599E53DEF07A}"/>
              </a:ext>
            </a:extLst>
          </p:cNvPr>
          <p:cNvSpPr txBox="1"/>
          <p:nvPr/>
        </p:nvSpPr>
        <p:spPr>
          <a:xfrm>
            <a:off x="4454889" y="5769054"/>
            <a:ext cx="4413929"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Navajo Tech students join small group discussion after class to discuss collaborating in developing </a:t>
            </a:r>
            <a:r>
              <a:rPr lang="en-US" sz="1200" dirty="0" err="1">
                <a:latin typeface="Arial" panose="020B0604020202020204" pitchFamily="34" charset="0"/>
                <a:cs typeface="Arial" panose="020B0604020202020204" pitchFamily="34" charset="0"/>
              </a:rPr>
              <a:t>nixtamalization</a:t>
            </a:r>
            <a:r>
              <a:rPr lang="en-US" sz="1200">
                <a:latin typeface="Arial" panose="020B0604020202020204" pitchFamily="34" charset="0"/>
                <a:cs typeface="Arial" panose="020B0604020202020204" pitchFamily="34" charset="0"/>
              </a:rPr>
              <a:t> </a:t>
            </a:r>
            <a:r>
              <a:rPr lang="en-US" sz="1200" smtClean="0">
                <a:latin typeface="Arial" panose="020B0604020202020204" pitchFamily="34" charset="0"/>
                <a:cs typeface="Arial" panose="020B0604020202020204" pitchFamily="34" charset="0"/>
              </a:rPr>
              <a:t>activities.</a:t>
            </a:r>
            <a:endParaRPr lang="en-US" sz="1200" dirty="0">
              <a:latin typeface="Arial" panose="020B0604020202020204" pitchFamily="34" charset="0"/>
              <a:cs typeface="Arial" panose="020B0604020202020204" pitchFamily="34" charset="0"/>
            </a:endParaRPr>
          </a:p>
        </p:txBody>
      </p:sp>
      <p:pic>
        <p:nvPicPr>
          <p:cNvPr id="25" name="Picture 24" descr="Screenshot of zoom meeting with 12 people and one cat avatar. Two people are speaking in upper left corner. Woman in lower right is holding a sweetgrass braid">
            <a:extLst>
              <a:ext uri="{FF2B5EF4-FFF2-40B4-BE49-F238E27FC236}">
                <a16:creationId xmlns:a16="http://schemas.microsoft.com/office/drawing/2014/main" xmlns="" id="{998EF7E1-7D1E-3746-80ED-448062ECFA0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18913" y="3684388"/>
            <a:ext cx="3326130" cy="2084666"/>
          </a:xfrm>
          <a:prstGeom prst="rect">
            <a:avLst/>
          </a:prstGeom>
        </p:spPr>
      </p:pic>
      <p:sp>
        <p:nvSpPr>
          <p:cNvPr id="27" name="TextBox 26">
            <a:extLst>
              <a:ext uri="{FF2B5EF4-FFF2-40B4-BE49-F238E27FC236}">
                <a16:creationId xmlns:a16="http://schemas.microsoft.com/office/drawing/2014/main" xmlns="" id="{F7D161DE-85F7-6A4C-A165-C2AA3D657E82}"/>
              </a:ext>
            </a:extLst>
          </p:cNvPr>
          <p:cNvSpPr txBox="1"/>
          <p:nvPr/>
        </p:nvSpPr>
        <p:spPr>
          <a:xfrm>
            <a:off x="6661853" y="3221380"/>
            <a:ext cx="2352744" cy="461665"/>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Pia Sorensen explains science of burning culinary </a:t>
            </a:r>
            <a:r>
              <a:rPr lang="en-US" sz="1200" dirty="0" smtClean="0">
                <a:latin typeface="Arial" panose="020B0604020202020204" pitchFamily="34" charset="0"/>
                <a:cs typeface="Arial" panose="020B0604020202020204" pitchFamily="34" charset="0"/>
              </a:rPr>
              <a:t>ash.</a:t>
            </a:r>
            <a:endParaRPr lang="en-US" sz="1200" dirty="0">
              <a:latin typeface="Arial" panose="020B0604020202020204" pitchFamily="34" charset="0"/>
              <a:cs typeface="Arial" panose="020B0604020202020204" pitchFamily="34" charset="0"/>
            </a:endParaRPr>
          </a:p>
        </p:txBody>
      </p:sp>
      <p:pic>
        <p:nvPicPr>
          <p:cNvPr id="17" name="Picture 16" descr="Slide describing incomplete combustion, including chemical formulas. Title says :what happens if we burn it?&quot; Center picture depicts wood burning with smoke. To the side of photo is presenter Pia Sorensen. Under picture is text &quot;Not enough oxygen - INCOMPLETE combustion.&quot; and &quot;Hydrocarbon + O2 goes to CO2 + H2O + CO + carbon&quot;">
            <a:extLst>
              <a:ext uri="{FF2B5EF4-FFF2-40B4-BE49-F238E27FC236}">
                <a16:creationId xmlns:a16="http://schemas.microsoft.com/office/drawing/2014/main" xmlns="" id="{84DA2178-9851-324A-A54C-03CA5479B111}"/>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45876" y="1555849"/>
            <a:ext cx="2305191" cy="1664859"/>
          </a:xfrm>
          <a:prstGeom prst="rect">
            <a:avLst/>
          </a:prstGeom>
          <a:ln>
            <a:noFill/>
          </a:ln>
        </p:spPr>
      </p:pic>
      <p:sp>
        <p:nvSpPr>
          <p:cNvPr id="26" name="TextBox 25">
            <a:extLst>
              <a:ext uri="{FF2B5EF4-FFF2-40B4-BE49-F238E27FC236}">
                <a16:creationId xmlns:a16="http://schemas.microsoft.com/office/drawing/2014/main" xmlns="" id="{C758697B-2C90-B748-9462-E11B722D921E}"/>
              </a:ext>
            </a:extLst>
          </p:cNvPr>
          <p:cNvSpPr txBox="1"/>
          <p:nvPr/>
        </p:nvSpPr>
        <p:spPr>
          <a:xfrm>
            <a:off x="4309110" y="3210316"/>
            <a:ext cx="2352744"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Weitz</a:t>
            </a:r>
            <a:r>
              <a:rPr lang="en-US" sz="1200" dirty="0">
                <a:latin typeface="Arial" panose="020B0604020202020204" pitchFamily="34" charset="0"/>
                <a:cs typeface="Arial" panose="020B0604020202020204" pitchFamily="34" charset="0"/>
              </a:rPr>
              <a:t> introduces Chef Lois Ellen Frank during </a:t>
            </a:r>
            <a:r>
              <a:rPr lang="en-US" sz="1200" dirty="0" smtClean="0">
                <a:latin typeface="Arial" panose="020B0604020202020204" pitchFamily="34" charset="0"/>
                <a:cs typeface="Arial" panose="020B0604020202020204" pitchFamily="34" charset="0"/>
              </a:rPr>
              <a:t>lecture.</a:t>
            </a:r>
            <a:endParaRPr lang="en-US" sz="1200" dirty="0">
              <a:latin typeface="Arial" panose="020B0604020202020204" pitchFamily="34" charset="0"/>
              <a:cs typeface="Arial" panose="020B0604020202020204" pitchFamily="34" charset="0"/>
            </a:endParaRPr>
          </a:p>
        </p:txBody>
      </p:sp>
      <p:pic>
        <p:nvPicPr>
          <p:cNvPr id="23" name="Picture 22" descr="Box with male (David Weitz) in upper left corner overlaid on picture with crock, wisk, and bowl containing ground blue corn.  Text overlaid says &quot;Culinary Ash in Contemporary Native American Cuisine&quot; with date &quot;Monday, October 12, zoom, 7 pm EST.&quot; Various logos, including Escata, mrsec, are overlaid. On right is picture of woman with text Lois Ellen Frank, Chef, PhD, REd Mesa Cuisine, Santa Fe, NM.">
            <a:extLst>
              <a:ext uri="{FF2B5EF4-FFF2-40B4-BE49-F238E27FC236}">
                <a16:creationId xmlns:a16="http://schemas.microsoft.com/office/drawing/2014/main" xmlns="" id="{8FCF5E5F-7E74-6C40-8927-1ECE61011A6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367260" y="1542765"/>
            <a:ext cx="2294594" cy="1656487"/>
          </a:xfrm>
          <a:prstGeom prst="rect">
            <a:avLst/>
          </a:prstGeom>
        </p:spPr>
      </p:pic>
      <p:sp>
        <p:nvSpPr>
          <p:cNvPr id="9" name="Text Box 28"/>
          <p:cNvSpPr txBox="1">
            <a:spLocks noChangeArrowheads="1"/>
          </p:cNvSpPr>
          <p:nvPr/>
        </p:nvSpPr>
        <p:spPr bwMode="auto">
          <a:xfrm>
            <a:off x="0" y="1052899"/>
            <a:ext cx="4225088"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1400" dirty="0"/>
              <a:t>The Harvard MRSEC is partnering with Navajo Technical University to develop robust pathways to scientific careers for Native American students. The partnership strives to bring to the forefront scientific traditions and innovations of indigenous peoples. This two-way collaboration has both increased research and education infrastructure at Navajo Tech and influenced course content and community outreach at Harvard University. One example is the inclusion of Native American chefs in the </a:t>
            </a:r>
            <a:r>
              <a:rPr lang="en-US" sz="1400" i="1" dirty="0"/>
              <a:t>Science and Cooking: From Haute Cuisine to Soft Matter </a:t>
            </a:r>
            <a:r>
              <a:rPr lang="en-US" sz="1400" dirty="0"/>
              <a:t>undergraduate course and the associated public lecture series. In October 2020, Chef Lois Ellen Frank, Native American chef, activist, and community leader, worked with </a:t>
            </a:r>
            <a:r>
              <a:rPr lang="en-US" sz="1400" b="1" dirty="0"/>
              <a:t>Weitz</a:t>
            </a:r>
            <a:r>
              <a:rPr lang="en-US" sz="1400" dirty="0"/>
              <a:t>,</a:t>
            </a:r>
            <a:r>
              <a:rPr lang="en-US" sz="1400" b="1" dirty="0"/>
              <a:t> Brenner</a:t>
            </a:r>
            <a:r>
              <a:rPr lang="en-US" sz="1400" dirty="0"/>
              <a:t>, and Pia Sorensen to develop a lesson and public lecture on nixtamalization. Nixtamalization, a technology developed by the indigenous peoples of the Americas, is the process of adding an alkaline solution to corn to release nutrients such as niacin. Navajo Tech students attended the public lecture and course. They are now developing Navajo-specific classroom and outreach activities on nixtamalization.</a:t>
            </a:r>
          </a:p>
        </p:txBody>
      </p:sp>
      <p:sp>
        <p:nvSpPr>
          <p:cNvPr id="7" name="Rectangle 6"/>
          <p:cNvSpPr/>
          <p:nvPr/>
        </p:nvSpPr>
        <p:spPr>
          <a:xfrm>
            <a:off x="4817098" y="992536"/>
            <a:ext cx="3805812" cy="492443"/>
          </a:xfrm>
          <a:prstGeom prst="rect">
            <a:avLst/>
          </a:prstGeom>
        </p:spPr>
        <p:txBody>
          <a:bodyPr wrap="square" anchor="ctr">
            <a:spAutoFit/>
          </a:bodyPr>
          <a:lstStyle/>
          <a:p>
            <a:pPr algn="ctr"/>
            <a:r>
              <a:rPr lang="en-US" sz="1300" dirty="0">
                <a:solidFill>
                  <a:schemeClr val="bg1"/>
                </a:solidFill>
                <a:latin typeface="Arial" panose="020B0604020202020204" pitchFamily="34" charset="0"/>
                <a:cs typeface="Arial" panose="020B0604020202020204" pitchFamily="34" charset="0"/>
              </a:rPr>
              <a:t>David A. Weitz (Physics and Applied Physics) and Michael Brenner (Applied Math)</a:t>
            </a:r>
          </a:p>
        </p:txBody>
      </p:sp>
      <p:sp>
        <p:nvSpPr>
          <p:cNvPr id="2" name="Title 1"/>
          <p:cNvSpPr>
            <a:spLocks noGrp="1"/>
          </p:cNvSpPr>
          <p:nvPr>
            <p:ph type="title"/>
          </p:nvPr>
        </p:nvSpPr>
        <p:spPr>
          <a:xfrm>
            <a:off x="3532693" y="117799"/>
            <a:ext cx="6098569" cy="803867"/>
          </a:xfrm>
        </p:spPr>
        <p:txBody>
          <a:bodyPr anchor="ctr"/>
          <a:lstStyle/>
          <a:p>
            <a:pPr algn="ctr"/>
            <a:r>
              <a:rPr lang="en-US" sz="2000" b="1" dirty="0">
                <a:solidFill>
                  <a:schemeClr val="tx1"/>
                </a:solidFill>
                <a:latin typeface="Arial" panose="020B0604020202020204" pitchFamily="34" charset="0"/>
                <a:cs typeface="Arial" panose="020B0604020202020204" pitchFamily="34" charset="0"/>
              </a:rPr>
              <a:t>Science and Cooking: </a:t>
            </a:r>
            <a:br>
              <a:rPr lang="en-US" sz="2000" b="1" dirty="0">
                <a:solidFill>
                  <a:schemeClr val="tx1"/>
                </a:solidFill>
                <a:latin typeface="Arial" panose="020B0604020202020204" pitchFamily="34" charset="0"/>
                <a:cs typeface="Arial" panose="020B0604020202020204" pitchFamily="34" charset="0"/>
              </a:rPr>
            </a:br>
            <a:r>
              <a:rPr lang="en-US" sz="2000" b="1" dirty="0">
                <a:solidFill>
                  <a:schemeClr val="tx1"/>
                </a:solidFill>
                <a:latin typeface="Arial" panose="020B0604020202020204" pitchFamily="34" charset="0"/>
                <a:cs typeface="Arial" panose="020B0604020202020204" pitchFamily="34" charset="0"/>
              </a:rPr>
              <a:t>Highlighting Indigenous Scientific </a:t>
            </a:r>
            <a:br>
              <a:rPr lang="en-US" sz="2000" b="1" dirty="0">
                <a:solidFill>
                  <a:schemeClr val="tx1"/>
                </a:solidFill>
                <a:latin typeface="Arial" panose="020B0604020202020204" pitchFamily="34" charset="0"/>
                <a:cs typeface="Arial" panose="020B0604020202020204" pitchFamily="34" charset="0"/>
              </a:rPr>
            </a:br>
            <a:r>
              <a:rPr lang="en-US" sz="2000" b="1" dirty="0">
                <a:solidFill>
                  <a:schemeClr val="tx1"/>
                </a:solidFill>
                <a:latin typeface="Arial" panose="020B0604020202020204" pitchFamily="34" charset="0"/>
                <a:cs typeface="Arial" panose="020B0604020202020204" pitchFamily="34" charset="0"/>
              </a:rPr>
              <a:t>Innovations and Traditions</a:t>
            </a:r>
          </a:p>
        </p:txBody>
      </p:sp>
      <p:sp>
        <p:nvSpPr>
          <p:cNvPr id="13" name="Rectangle 12">
            <a:extLst>
              <a:ext uri="{FF2B5EF4-FFF2-40B4-BE49-F238E27FC236}">
                <a16:creationId xmlns:a16="http://schemas.microsoft.com/office/drawing/2014/main" xmlns="" id="{071C75D5-E784-0740-9EDC-3B84E849E25F}"/>
              </a:ext>
            </a:extLst>
          </p:cNvPr>
          <p:cNvSpPr/>
          <p:nvPr/>
        </p:nvSpPr>
        <p:spPr>
          <a:xfrm>
            <a:off x="79979" y="784685"/>
            <a:ext cx="1322070" cy="276999"/>
          </a:xfrm>
          <a:prstGeom prst="rect">
            <a:avLst/>
          </a:prstGeom>
        </p:spPr>
        <p:txBody>
          <a:bodyPr wrap="square" anchor="ctr">
            <a:spAutoFit/>
          </a:bodyPr>
          <a:lstStyle/>
          <a:p>
            <a:r>
              <a:rPr lang="en-US" sz="1200" b="1" dirty="0">
                <a:solidFill>
                  <a:srgbClr val="002060"/>
                </a:solidFill>
              </a:rPr>
              <a:t>2020-2021</a:t>
            </a:r>
          </a:p>
        </p:txBody>
      </p:sp>
      <p:sp>
        <p:nvSpPr>
          <p:cNvPr id="14" name="Rectangle 13">
            <a:extLst>
              <a:ext uri="{FF2B5EF4-FFF2-40B4-BE49-F238E27FC236}">
                <a16:creationId xmlns:a16="http://schemas.microsoft.com/office/drawing/2014/main" xmlns="" id="{B2B3F248-16F5-0F43-81B9-64B45D86881A}"/>
              </a:ext>
            </a:extLst>
          </p:cNvPr>
          <p:cNvSpPr/>
          <p:nvPr/>
        </p:nvSpPr>
        <p:spPr>
          <a:xfrm>
            <a:off x="73635" y="191622"/>
            <a:ext cx="2759824" cy="523220"/>
          </a:xfrm>
          <a:prstGeom prst="rect">
            <a:avLst/>
          </a:prstGeom>
        </p:spPr>
        <p:txBody>
          <a:bodyPr wrap="square" anchor="ctr">
            <a:spAutoFit/>
          </a:bodyPr>
          <a:lstStyle/>
          <a:p>
            <a:r>
              <a:rPr lang="en-US" sz="1400" dirty="0">
                <a:solidFill>
                  <a:schemeClr val="bg1"/>
                </a:solidFill>
                <a:latin typeface="Arial"/>
                <a:cs typeface="Arial"/>
              </a:rPr>
              <a:t>Harvard MRSEC</a:t>
            </a:r>
          </a:p>
          <a:p>
            <a:r>
              <a:rPr lang="en-US" altLang="en-US" sz="1400" dirty="0">
                <a:solidFill>
                  <a:schemeClr val="bg1"/>
                </a:solidFill>
                <a:latin typeface="Arial"/>
                <a:cs typeface="Arial"/>
              </a:rPr>
              <a:t>DMR 2011754 </a:t>
            </a:r>
            <a:endParaRPr lang="en-US" sz="1400" dirty="0">
              <a:solidFill>
                <a:schemeClr val="bg1"/>
              </a:solidFill>
              <a:latin typeface="Arial"/>
              <a:cs typeface="Arial"/>
            </a:endParaRPr>
          </a:p>
        </p:txBody>
      </p:sp>
    </p:spTree>
    <p:extLst>
      <p:ext uri="{BB962C8B-B14F-4D97-AF65-F5344CB8AC3E}">
        <p14:creationId xmlns:p14="http://schemas.microsoft.com/office/powerpoint/2010/main" val="324317329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21364</TotalTime>
  <Words>249</Words>
  <Application>Microsoft Macintosh PowerPoint</Application>
  <PresentationFormat>On-screen Show (4:3)</PresentationFormat>
  <Paragraphs>11</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Breeze</vt:lpstr>
      <vt:lpstr>Science and Cooking:  Highlighting Indigenous Scientific  Innovations and Traditions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Robert Graham</cp:lastModifiedBy>
  <cp:revision>106</cp:revision>
  <cp:lastPrinted>2019-04-30T22:03:38Z</cp:lastPrinted>
  <dcterms:created xsi:type="dcterms:W3CDTF">2016-07-19T18:16:54Z</dcterms:created>
  <dcterms:modified xsi:type="dcterms:W3CDTF">2021-05-12T13:40:20Z</dcterms:modified>
  <cp:category/>
</cp:coreProperties>
</file>