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437" autoAdjust="0"/>
    <p:restoredTop sz="85714" autoAdjust="0"/>
  </p:normalViewPr>
  <p:slideViewPr>
    <p:cSldViewPr snapToGrid="0" snapToObjects="1">
      <p:cViewPr varScale="1">
        <p:scale>
          <a:sx n="104" d="100"/>
          <a:sy n="104" d="100"/>
        </p:scale>
        <p:origin x="2336" y="20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3/14/24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3/14/24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Th</a:t>
            </a:r>
            <a:r>
              <a:rPr lang="en-US" sz="1200" b="0" dirty="0">
                <a:solidFill>
                  <a:schemeClr val="tx1"/>
                </a:solidFill>
                <a:latin typeface="+mn-lt"/>
              </a:rPr>
              <a:t>e MRSEC has established a series of </a:t>
            </a:r>
            <a:r>
              <a:rPr lang="en-US" sz="1200" b="0">
                <a:solidFill>
                  <a:schemeClr val="tx1"/>
                </a:solidFill>
                <a:latin typeface="+mn-lt"/>
              </a:rPr>
              <a:t>teacher workshops that provide </a:t>
            </a:r>
            <a:r>
              <a:rPr lang="en-US" sz="1200" b="0" dirty="0">
                <a:solidFill>
                  <a:schemeClr val="tx1"/>
                </a:solidFill>
                <a:latin typeface="+mn-lt"/>
              </a:rPr>
              <a:t>hands-on content, both in-person and virtually, for K-12 teachers and students. </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These workshops are highly accessible, and effectively teach students and teachers science concepts through everyday materials – food. The team also includes cultural background, to highlight the historical technical contributions of various cultures in the cultivation and use foods and food preparation techniques.</a:t>
            </a:r>
            <a:endParaRPr lang="en-US" sz="1200" dirty="0">
              <a:solidFill>
                <a:schemeClr val="tx1"/>
              </a:solidFill>
              <a:latin typeface="+mn-lt"/>
            </a:endParaRPr>
          </a:p>
          <a:p>
            <a:pPr algn="just"/>
            <a:endParaRPr lang="en-US" sz="1200" b="1" dirty="0">
              <a:solidFill>
                <a:schemeClr val="tx1"/>
              </a:solidFill>
              <a:latin typeface="+mn-lt"/>
            </a:endParaRPr>
          </a:p>
          <a:p>
            <a:pPr algn="just"/>
            <a:r>
              <a:rPr lang="en-US" sz="1200" b="1" dirty="0">
                <a:solidFill>
                  <a:schemeClr val="tx1"/>
                </a:solidFill>
                <a:latin typeface="+mn-lt"/>
              </a:rPr>
              <a:t>How is the achievement related to the MRSEC, and how does it help it achieve its goals? </a:t>
            </a:r>
            <a:r>
              <a:rPr lang="en-US" sz="1200" dirty="0"/>
              <a:t>Workshops link back to current MRSEC research and education programs, showing novel pathways into materials science.</a:t>
            </a:r>
          </a:p>
          <a:p>
            <a:pPr algn="just"/>
            <a:endParaRPr lang="en-US" sz="1200" dirty="0"/>
          </a:p>
          <a:p>
            <a:pPr algn="just"/>
            <a:r>
              <a:rPr lang="en-US" sz="1200" b="1" dirty="0">
                <a:solidFill>
                  <a:schemeClr val="tx1"/>
                </a:solidFill>
                <a:latin typeface="+mn-lt"/>
              </a:rPr>
              <a:t>Where the findings are published</a:t>
            </a:r>
            <a:r>
              <a:rPr lang="en-US" sz="1200" b="1" dirty="0">
                <a:solidFill>
                  <a:schemeClr val="tx1"/>
                </a:solidFill>
                <a:highlight>
                  <a:srgbClr val="FFFF00"/>
                </a:highlight>
                <a:latin typeface="+mn-lt"/>
              </a:rPr>
              <a:t>: </a:t>
            </a:r>
            <a:r>
              <a:rPr lang="en-US" sz="1200" b="0" dirty="0">
                <a:solidFill>
                  <a:schemeClr val="tx1"/>
                </a:solidFill>
                <a:highlight>
                  <a:srgbClr val="FFFF00"/>
                </a:highlight>
                <a:latin typeface="+mn-lt"/>
              </a:rPr>
              <a:t>Findings have been disseminated at teacher workshops at the National Science Teachers Association.</a:t>
            </a:r>
            <a:endParaRPr lang="en-US" sz="1200" dirty="0">
              <a:highlight>
                <a:srgbClr val="FFFF00"/>
              </a:highligh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3/14/24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NSF MRSEC logo" descr="Logo that includes earth logo with &quot;NSF&quot; in center, with squares to the right, that spell MRSEC. Top of row of squares are the words &quot;National Science Foundation,&quot; and below row of squares is the text &quot;Materials Research Science and Engineering Centers.&quot;">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1024714" y="5750461"/>
            <a:ext cx="639222" cy="1645920"/>
          </a:xfrm>
          <a:prstGeom prst="rect">
            <a:avLst/>
          </a:prstGeom>
        </p:spPr>
      </p:pic>
      <p:sp>
        <p:nvSpPr>
          <p:cNvPr id="2" name="Teacher quote">
            <a:extLst>
              <a:ext uri="{FF2B5EF4-FFF2-40B4-BE49-F238E27FC236}">
                <a16:creationId xmlns:a16="http://schemas.microsoft.com/office/drawing/2014/main" id="{CF067663-D34A-3EA9-11A4-8B9A917667E0}"/>
              </a:ext>
            </a:extLst>
          </p:cNvPr>
          <p:cNvSpPr txBox="1"/>
          <p:nvPr/>
        </p:nvSpPr>
        <p:spPr>
          <a:xfrm>
            <a:off x="5619600" y="5960881"/>
            <a:ext cx="6400800" cy="253916"/>
          </a:xfrm>
          <a:prstGeom prst="rect">
            <a:avLst/>
          </a:prstGeom>
          <a:noFill/>
          <a:ln w="15875">
            <a:noFill/>
          </a:ln>
        </p:spPr>
        <p:txBody>
          <a:bodyPr wrap="square" rtlCol="0">
            <a:spAutoFit/>
          </a:bodyPr>
          <a:lstStyle/>
          <a:p>
            <a:pPr algn="ctr"/>
            <a:r>
              <a:rPr lang="en" sz="1050" i="1" dirty="0">
                <a:solidFill>
                  <a:srgbClr val="222222"/>
                </a:solidFill>
                <a:latin typeface="Arial" panose="020B0604020202020204" pitchFamily="34" charset="0"/>
                <a:cs typeface="Arial" panose="020B0604020202020204" pitchFamily="34" charset="0"/>
              </a:rPr>
              <a:t>“The experience my students had doing this science and cooking class was awesome.”</a:t>
            </a:r>
            <a:endParaRPr lang="en-US" sz="1050" i="1" dirty="0">
              <a:latin typeface="Arial" panose="020B0604020202020204" pitchFamily="34" charset="0"/>
              <a:cs typeface="Arial" panose="020B0604020202020204" pitchFamily="34" charset="0"/>
            </a:endParaRPr>
          </a:p>
        </p:txBody>
      </p:sp>
      <p:grpSp>
        <p:nvGrpSpPr>
          <p:cNvPr id="8" name="Slack post" descr="A screen shot of Slack post containing text followed by 3 pictures. Text reads &quot;Last week the students set up sourdough starters and this week the starters are looking great. The students are observing their starters rise and fall each day after feeding and the pH readings have fallen, indicating that there is a healthy lactic acid bacteria population in there, as well as Saccharomyces cerevisiae. In a few more days the starters will be ripe and ready to use.&quot; Left picture depicts student-drawn cartoons yeast growth at day 1, 3, 7, with notes on microbe communities, and waste products. Picture is labeled &quot;what's in the jar?&quot; and depicts agents and products of fermentation, including bacteria, yeast, carbon dioxide, lactic acid, and ethanol. Picture 3 is a photograph of 4 jars with sourdough starter cultures, a white liquid with tan layers.">
            <a:extLst>
              <a:ext uri="{FF2B5EF4-FFF2-40B4-BE49-F238E27FC236}">
                <a16:creationId xmlns:a16="http://schemas.microsoft.com/office/drawing/2014/main" id="{D979ECFA-0913-7281-34F5-87E98E3AAB4D}"/>
              </a:ext>
            </a:extLst>
          </p:cNvPr>
          <p:cNvGrpSpPr/>
          <p:nvPr/>
        </p:nvGrpSpPr>
        <p:grpSpPr>
          <a:xfrm>
            <a:off x="7456806" y="4261907"/>
            <a:ext cx="2142802" cy="1645920"/>
            <a:chOff x="7456806" y="4261907"/>
            <a:chExt cx="2142802" cy="1645920"/>
          </a:xfrm>
        </p:grpSpPr>
        <p:pic>
          <p:nvPicPr>
            <p:cNvPr id="4" name="Slack post" descr="Post on social media Slack by teacher on implementing a unit on sourdough starters, dated Tuesday, January 30th. The post consists of text followed by 3 pictures. Text reads &quot;Last week the students set up sourdough starters and this week the starters are looking great. The students are observing their starters rise and fall each day after feeding and the pH readings have fallen, indicating that there is a healthy lactic acid bacteria population in there, as well as Saccharomyces cerevisiae. In a few more days the starters will be ripe and ready to use.&quot; Picture 1 depicts increasing yeast growth in 3 circles labeled day 1, day 3, and day 7, with explanatory notes below. Picture 2 depicts ">
              <a:extLst>
                <a:ext uri="{FF2B5EF4-FFF2-40B4-BE49-F238E27FC236}">
                  <a16:creationId xmlns:a16="http://schemas.microsoft.com/office/drawing/2014/main" id="{FF5FAD3C-AC3B-89FA-04D1-E6F8A01087E6}"/>
                </a:ext>
              </a:extLst>
            </p:cNvPr>
            <p:cNvPicPr>
              <a:picLocks noChangeAspect="1"/>
            </p:cNvPicPr>
            <p:nvPr/>
          </p:nvPicPr>
          <p:blipFill>
            <a:blip r:embed="rId4"/>
            <a:stretch>
              <a:fillRect/>
            </a:stretch>
          </p:blipFill>
          <p:spPr>
            <a:xfrm>
              <a:off x="7456806" y="4261907"/>
              <a:ext cx="2142802" cy="1645920"/>
            </a:xfrm>
            <a:prstGeom prst="rect">
              <a:avLst/>
            </a:prstGeom>
            <a:ln w="12700">
              <a:solidFill>
                <a:schemeClr val="tx1"/>
              </a:solidFill>
            </a:ln>
          </p:spPr>
        </p:pic>
        <p:sp>
          <p:nvSpPr>
            <p:cNvPr id="5" name="Block name">
              <a:extLst>
                <a:ext uri="{FF2B5EF4-FFF2-40B4-BE49-F238E27FC236}">
                  <a16:creationId xmlns:a16="http://schemas.microsoft.com/office/drawing/2014/main" id="{5F573EF6-95EB-4163-D73A-F845F82009E5}"/>
                </a:ext>
              </a:extLst>
            </p:cNvPr>
            <p:cNvSpPr/>
            <p:nvPr/>
          </p:nvSpPr>
          <p:spPr>
            <a:xfrm>
              <a:off x="7691497" y="4613392"/>
              <a:ext cx="75260" cy="56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PI list">
            <a:extLst>
              <a:ext uri="{FF2B5EF4-FFF2-40B4-BE49-F238E27FC236}">
                <a16:creationId xmlns:a16="http://schemas.microsoft.com/office/drawing/2014/main" id="{A3FA201F-7E38-222E-3666-0F5295187A8C}"/>
              </a:ext>
            </a:extLst>
          </p:cNvPr>
          <p:cNvSpPr txBox="1"/>
          <p:nvPr/>
        </p:nvSpPr>
        <p:spPr>
          <a:xfrm>
            <a:off x="5320957" y="897436"/>
            <a:ext cx="6871043"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David Weitz, Kathryn </a:t>
            </a:r>
            <a:r>
              <a:rPr lang="en-US" sz="1600" b="1" dirty="0" err="1">
                <a:latin typeface="Arial" panose="020B0604020202020204" pitchFamily="34" charset="0"/>
                <a:cs typeface="Arial" panose="020B0604020202020204" pitchFamily="34" charset="0"/>
              </a:rPr>
              <a:t>Hollar</a:t>
            </a:r>
            <a:r>
              <a:rPr lang="en-US" sz="1600" b="1" dirty="0">
                <a:latin typeface="Arial" panose="020B0604020202020204" pitchFamily="34" charset="0"/>
                <a:cs typeface="Arial" panose="020B0604020202020204" pitchFamily="34" charset="0"/>
              </a:rPr>
              <a:t>, Pia </a:t>
            </a:r>
            <a:r>
              <a:rPr lang="en-US" sz="1600" b="1" dirty="0" err="1">
                <a:latin typeface="Arial" panose="020B0604020202020204" pitchFamily="34" charset="0"/>
                <a:cs typeface="Arial" panose="020B0604020202020204" pitchFamily="34" charset="0"/>
              </a:rPr>
              <a:t>Sörensen</a:t>
            </a:r>
            <a:r>
              <a:rPr lang="en-US" sz="1600" b="1" dirty="0">
                <a:latin typeface="Arial" panose="020B0604020202020204" pitchFamily="34" charset="0"/>
                <a:cs typeface="Arial" panose="020B0604020202020204" pitchFamily="34" charset="0"/>
              </a:rPr>
              <a:t>, and Kate </a:t>
            </a:r>
            <a:r>
              <a:rPr lang="en-US" sz="1600" b="1" dirty="0" err="1">
                <a:latin typeface="Arial" panose="020B0604020202020204" pitchFamily="34" charset="0"/>
                <a:cs typeface="Arial" panose="020B0604020202020204" pitchFamily="34" charset="0"/>
              </a:rPr>
              <a:t>Strangfeld</a:t>
            </a:r>
            <a:r>
              <a:rPr lang="en-US" sz="1600" b="1" dirty="0">
                <a:latin typeface="Arial" panose="020B0604020202020204" pitchFamily="34" charset="0"/>
                <a:cs typeface="Arial" panose="020B0604020202020204" pitchFamily="34" charset="0"/>
              </a:rPr>
              <a:t>  </a:t>
            </a:r>
          </a:p>
        </p:txBody>
      </p:sp>
      <p:pic>
        <p:nvPicPr>
          <p:cNvPr id="7" name="Teachers rolling dough" descr="Three women at a table rolling out dough for bar.">
            <a:extLst>
              <a:ext uri="{FF2B5EF4-FFF2-40B4-BE49-F238E27FC236}">
                <a16:creationId xmlns:a16="http://schemas.microsoft.com/office/drawing/2014/main" id="{A4082F09-9D8E-5561-B56E-5CBF3BD03060}"/>
              </a:ext>
            </a:extLst>
          </p:cNvPr>
          <p:cNvPicPr preferRelativeResize="0"/>
          <p:nvPr/>
        </p:nvPicPr>
        <p:blipFill>
          <a:blip r:embed="rId5">
            <a:alphaModFix/>
          </a:blip>
          <a:stretch>
            <a:fillRect/>
          </a:stretch>
        </p:blipFill>
        <p:spPr>
          <a:xfrm>
            <a:off x="5619600" y="4261907"/>
            <a:ext cx="1736351" cy="1645920"/>
          </a:xfrm>
          <a:prstGeom prst="rect">
            <a:avLst/>
          </a:prstGeom>
          <a:noFill/>
          <a:ln w="12700" cap="flat" cmpd="sng">
            <a:solidFill>
              <a:schemeClr val="tx1"/>
            </a:solidFill>
            <a:prstDash val="solid"/>
            <a:round/>
            <a:headEnd type="none" w="sm" len="sm"/>
            <a:tailEnd type="none" w="sm" len="sm"/>
          </a:ln>
        </p:spPr>
      </p:pic>
      <p:pic>
        <p:nvPicPr>
          <p:cNvPr id="1026" name="Group photo" descr="A group of 14 people standing behind a table with food, smiling at camera.">
            <a:extLst>
              <a:ext uri="{FF2B5EF4-FFF2-40B4-BE49-F238E27FC236}">
                <a16:creationId xmlns:a16="http://schemas.microsoft.com/office/drawing/2014/main" id="{335352A0-2B6B-E85B-A758-BAE389F942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34" t="17335" b="13606"/>
          <a:stretch/>
        </p:blipFill>
        <p:spPr bwMode="auto">
          <a:xfrm>
            <a:off x="5619600" y="1316586"/>
            <a:ext cx="6400800" cy="289652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5" name="Caption">
            <a:extLst>
              <a:ext uri="{FF2B5EF4-FFF2-40B4-BE49-F238E27FC236}">
                <a16:creationId xmlns:a16="http://schemas.microsoft.com/office/drawing/2014/main" id="{00F326A4-33BD-620F-B638-337CEE147D8B}"/>
              </a:ext>
            </a:extLst>
          </p:cNvPr>
          <p:cNvSpPr txBox="1"/>
          <p:nvPr/>
        </p:nvSpPr>
        <p:spPr>
          <a:xfrm>
            <a:off x="9778381" y="4261907"/>
            <a:ext cx="2242019" cy="1546577"/>
          </a:xfrm>
          <a:prstGeom prst="rect">
            <a:avLst/>
          </a:prstGeom>
          <a:noFill/>
        </p:spPr>
        <p:txBody>
          <a:bodyPr wrap="square">
            <a:spAutoFit/>
          </a:bodyPr>
          <a:lstStyle/>
          <a:p>
            <a:pPr algn="just"/>
            <a:r>
              <a:rPr lang="en-US" sz="1050" i="1" dirty="0">
                <a:latin typeface="Arial" panose="020B0604020202020204" pitchFamily="34" charset="0"/>
                <a:cs typeface="Arial" panose="020B0604020202020204" pitchFamily="34" charset="0"/>
              </a:rPr>
              <a:t>Top</a:t>
            </a:r>
            <a:r>
              <a:rPr lang="en-US" sz="1050" dirty="0">
                <a:latin typeface="Arial" panose="020B0604020202020204" pitchFamily="34" charset="0"/>
                <a:cs typeface="Arial" panose="020B0604020202020204" pitchFamily="34" charset="0"/>
              </a:rPr>
              <a:t>:</a:t>
            </a:r>
            <a:r>
              <a:rPr lang="en-US" sz="1050" i="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Teachers learn about the science of bao with local chef Jason Doo during summer 2023 in-person teacher workshop. </a:t>
            </a:r>
            <a:r>
              <a:rPr lang="en-US" sz="1050" i="1" dirty="0">
                <a:latin typeface="Arial" panose="020B0604020202020204" pitchFamily="34" charset="0"/>
                <a:cs typeface="Arial" panose="020B0604020202020204" pitchFamily="34" charset="0"/>
              </a:rPr>
              <a:t>Bottom left: </a:t>
            </a:r>
            <a:r>
              <a:rPr lang="en-US" sz="1050" dirty="0">
                <a:latin typeface="Arial" panose="020B0604020202020204" pitchFamily="34" charset="0"/>
                <a:cs typeface="Arial" panose="020B0604020202020204" pitchFamily="34" charset="0"/>
              </a:rPr>
              <a:t>Teachers work in teams to make bao during summer workshop. </a:t>
            </a:r>
            <a:r>
              <a:rPr lang="en-US" sz="1050" i="1" dirty="0">
                <a:latin typeface="Arial" panose="020B0604020202020204" pitchFamily="34" charset="0"/>
                <a:cs typeface="Arial" panose="020B0604020202020204" pitchFamily="34" charset="0"/>
              </a:rPr>
              <a:t>Bottom right</a:t>
            </a:r>
            <a:r>
              <a:rPr lang="en-US" sz="1050" dirty="0">
                <a:latin typeface="Arial" panose="020B0604020202020204" pitchFamily="34" charset="0"/>
                <a:cs typeface="Arial" panose="020B0604020202020204" pitchFamily="34" charset="0"/>
              </a:rPr>
              <a:t>: Teachers share implementation strategies over Slack™.</a:t>
            </a:r>
          </a:p>
        </p:txBody>
      </p:sp>
      <p:sp>
        <p:nvSpPr>
          <p:cNvPr id="11" name="Summary">
            <a:extLst>
              <a:ext uri="{FF2B5EF4-FFF2-40B4-BE49-F238E27FC236}">
                <a16:creationId xmlns:a16="http://schemas.microsoft.com/office/drawing/2014/main" id="{497B452A-7E74-750D-1BF9-14450F9B5C39}"/>
              </a:ext>
            </a:extLst>
          </p:cNvPr>
          <p:cNvSpPr txBox="1">
            <a:spLocks noChangeArrowheads="1"/>
          </p:cNvSpPr>
          <p:nvPr/>
        </p:nvSpPr>
        <p:spPr bwMode="auto">
          <a:xfrm>
            <a:off x="-1" y="1333348"/>
            <a:ext cx="5562213"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600" dirty="0"/>
              <a:t>The Harvard MRSEC engages K-12 teachers and students through the science of everyday materials. Through a collaboration with Bite-</a:t>
            </a:r>
            <a:r>
              <a:rPr lang="en-US" sz="1600" dirty="0" err="1"/>
              <a:t>Scized</a:t>
            </a:r>
            <a:r>
              <a:rPr lang="en-US" sz="1600" dirty="0"/>
              <a:t> Education, led by teacher Kate </a:t>
            </a:r>
            <a:r>
              <a:rPr lang="en-US" sz="1600" dirty="0" err="1"/>
              <a:t>Strangfeld</a:t>
            </a:r>
            <a:r>
              <a:rPr lang="en-US" sz="1600" dirty="0"/>
              <a:t>, the MRSEC co-develops workshops for teachers and after-school programs for K-12 students that are modeled on the Science and Cooking course developed by David </a:t>
            </a:r>
            <a:r>
              <a:rPr lang="en-US" sz="1600" b="1" dirty="0"/>
              <a:t>Weitz</a:t>
            </a:r>
            <a:r>
              <a:rPr lang="en-US" sz="1600" dirty="0"/>
              <a:t> and Michael </a:t>
            </a:r>
            <a:r>
              <a:rPr lang="en-US" sz="1600" b="1" dirty="0"/>
              <a:t>Brenner </a:t>
            </a:r>
            <a:r>
              <a:rPr lang="en-US" sz="1600" dirty="0"/>
              <a:t> and teach science through food and cooking.</a:t>
            </a:r>
          </a:p>
          <a:p>
            <a:pPr algn="just"/>
            <a:endParaRPr lang="en-US" sz="1600" dirty="0"/>
          </a:p>
          <a:p>
            <a:pPr algn="just"/>
            <a:r>
              <a:rPr lang="en-US" sz="1600" dirty="0"/>
              <a:t>In 2023, this partnership grew substantially, offering 5 in-person and virtual workshops and engaging 56 teachers from 25 states. By December 2023, 64% of workshop participants overall and 100% of participants from the in-person workshop implemented at least one lesson in their classroom, with an average of 2.5 lessons implemented, engaging over 620 students. Follow-up support through post-workshop zoom meetings and Slack™ discussions helped drive classroom implementation. </a:t>
            </a:r>
          </a:p>
          <a:p>
            <a:pPr algn="just"/>
            <a:endParaRPr lang="en-US" sz="500" dirty="0"/>
          </a:p>
        </p:txBody>
      </p:sp>
      <p:sp>
        <p:nvSpPr>
          <p:cNvPr id="25" name="Title">
            <a:extLst>
              <a:ext uri="{FF2B5EF4-FFF2-40B4-BE49-F238E27FC236}">
                <a16:creationId xmlns:a16="http://schemas.microsoft.com/office/drawing/2014/main" id="{D1B9DD72-0991-8E27-8B97-CE240360EC1C}"/>
              </a:ext>
            </a:extLst>
          </p:cNvPr>
          <p:cNvSpPr txBox="1"/>
          <p:nvPr/>
        </p:nvSpPr>
        <p:spPr>
          <a:xfrm>
            <a:off x="5562211" y="92193"/>
            <a:ext cx="6605073" cy="707886"/>
          </a:xfrm>
          <a:prstGeom prst="rect">
            <a:avLst/>
          </a:prstGeom>
          <a:noFill/>
        </p:spPr>
        <p:txBody>
          <a:bodyPr vert="horz" wrap="square" rtlCol="0">
            <a:spAutoFit/>
          </a:bodyPr>
          <a:lstStyle/>
          <a:p>
            <a:pPr algn="ctr"/>
            <a:r>
              <a:rPr lang="en-US" sz="2000" b="1" dirty="0">
                <a:solidFill>
                  <a:srgbClr val="C00000"/>
                </a:solidFill>
                <a:latin typeface="Arial" panose="020B0604020202020204" pitchFamily="34" charset="0"/>
                <a:cs typeface="Arial" panose="020B0604020202020204" pitchFamily="34" charset="0"/>
              </a:rPr>
              <a:t>Making soft matter accessible:</a:t>
            </a:r>
          </a:p>
          <a:p>
            <a:pPr algn="ctr"/>
            <a:r>
              <a:rPr lang="en-US" sz="2000" b="1" dirty="0">
                <a:solidFill>
                  <a:srgbClr val="C00000"/>
                </a:solidFill>
                <a:latin typeface="Arial" panose="020B0604020202020204" pitchFamily="34" charset="0"/>
                <a:cs typeface="Arial" panose="020B0604020202020204" pitchFamily="34" charset="0"/>
              </a:rPr>
              <a:t>Teacher workshops on science &amp; cooking</a:t>
            </a:r>
          </a:p>
        </p:txBody>
      </p:sp>
      <p:sp>
        <p:nvSpPr>
          <p:cNvPr id="9" name="Grant info">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Harvard MRSEC </a:t>
            </a:r>
          </a:p>
          <a:p>
            <a:r>
              <a:rPr lang="en-US" sz="1400" b="1" dirty="0">
                <a:latin typeface="Arial" panose="020B0604020202020204" pitchFamily="34" charset="0"/>
                <a:cs typeface="Arial" panose="020B0604020202020204" pitchFamily="34" charset="0"/>
              </a:rPr>
              <a:t>DMR-2011754</a:t>
            </a:r>
            <a:r>
              <a:rPr lang="en-US" sz="1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19019</TotalTime>
  <Words>370</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Lewis, Jennifer</cp:lastModifiedBy>
  <cp:revision>310</cp:revision>
  <cp:lastPrinted>2018-03-20T12:31:18Z</cp:lastPrinted>
  <dcterms:created xsi:type="dcterms:W3CDTF">2017-10-05T17:34:54Z</dcterms:created>
  <dcterms:modified xsi:type="dcterms:W3CDTF">2024-03-14T19:23:08Z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