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98" autoAdjust="0"/>
    <p:restoredTop sz="94422" autoAdjust="0"/>
  </p:normalViewPr>
  <p:slideViewPr>
    <p:cSldViewPr snapToGrid="0" snapToObjects="1">
      <p:cViewPr varScale="1">
        <p:scale>
          <a:sx n="99" d="100"/>
          <a:sy n="99" d="100"/>
        </p:scale>
        <p:origin x="-20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5/12/21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a:p>
        </p:txBody>
      </p:sp>
    </p:spTree>
    <p:extLst>
      <p:ext uri="{BB962C8B-B14F-4D97-AF65-F5344CB8AC3E}">
        <p14:creationId xmlns:p14="http://schemas.microsoft.com/office/powerpoint/2010/main" val="362410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5/12/21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503" y="164523"/>
            <a:ext cx="6010550" cy="803867"/>
          </a:xfrm>
        </p:spPr>
        <p:txBody>
          <a:bodyPr anchor="ctr"/>
          <a:lstStyle/>
          <a:p>
            <a:pPr algn="ctr"/>
            <a:r>
              <a:rPr lang="en-US" sz="2000" b="1" dirty="0">
                <a:solidFill>
                  <a:schemeClr val="tx1"/>
                </a:solidFill>
                <a:latin typeface="Arial" panose="020B0604020202020204" pitchFamily="34" charset="0"/>
                <a:cs typeface="Arial" panose="020B0604020202020204" pitchFamily="34" charset="0"/>
              </a:rPr>
              <a:t>Liquid-induced Topological Transformations </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of </a:t>
            </a:r>
            <a:r>
              <a:rPr lang="en-US" sz="2000" b="1">
                <a:solidFill>
                  <a:schemeClr val="tx1"/>
                </a:solidFill>
                <a:latin typeface="Arial" panose="020B0604020202020204" pitchFamily="34" charset="0"/>
                <a:cs typeface="Arial" panose="020B0604020202020204" pitchFamily="34" charset="0"/>
              </a:rPr>
              <a:t>Cellular Microstructures</a:t>
            </a:r>
            <a:endParaRPr lang="en-US" sz="2000" b="1" dirty="0">
              <a:solidFill>
                <a:schemeClr val="tx1"/>
              </a:solidFill>
              <a:latin typeface="Arial" panose="020B0604020202020204" pitchFamily="34" charset="0"/>
              <a:cs typeface="Arial" panose="020B0604020202020204" pitchFamily="34" charset="0"/>
            </a:endParaRPr>
          </a:p>
        </p:txBody>
      </p:sp>
      <p:sp>
        <p:nvSpPr>
          <p:cNvPr id="9" name="Text Box 28"/>
          <p:cNvSpPr txBox="1">
            <a:spLocks noChangeArrowheads="1"/>
          </p:cNvSpPr>
          <p:nvPr/>
        </p:nvSpPr>
        <p:spPr bwMode="auto">
          <a:xfrm>
            <a:off x="55707" y="1164279"/>
            <a:ext cx="3453316"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ts val="600"/>
              </a:spcBef>
            </a:pPr>
            <a:r>
              <a:rPr lang="en-US" sz="1400" dirty="0"/>
              <a:t>A team at the Harvard MRSEC led by </a:t>
            </a:r>
            <a:r>
              <a:rPr lang="en-US" sz="1400" b="1" dirty="0"/>
              <a:t>Aizenberg</a:t>
            </a:r>
            <a:r>
              <a:rPr lang="en-US" sz="1400" dirty="0"/>
              <a:t> and </a:t>
            </a:r>
            <a:r>
              <a:rPr lang="en-US" sz="1400" b="1" dirty="0"/>
              <a:t>Bertoldi</a:t>
            </a:r>
            <a:r>
              <a:rPr lang="en-US" sz="1400" dirty="0"/>
              <a:t> has developed a</a:t>
            </a:r>
            <a:r>
              <a:rPr lang="en-GB" sz="1400" dirty="0"/>
              <a:t> dynamic design strategy to achieve </a:t>
            </a:r>
            <a:r>
              <a:rPr lang="en-GB" sz="1400" i="1" dirty="0"/>
              <a:t>topological transformations </a:t>
            </a:r>
            <a:r>
              <a:rPr lang="en-GB" sz="1400" dirty="0"/>
              <a:t>of two-dimensional polymeric cellular lattices in a reversible and controllable manner through exposure to different liquids</a:t>
            </a:r>
            <a:r>
              <a:rPr lang="en-US" sz="1400" dirty="0"/>
              <a:t>. </a:t>
            </a:r>
            <a:r>
              <a:rPr lang="en-GB" sz="1400" dirty="0"/>
              <a:t>Guided by a theoretical model that connects lattice geometry, material stiffness, and capillary forces, they created lattices with programmed shape transformations that undergo fast global or localized deformations in response to different liquids. The observed shape changes provide a platform for studying material–topology–dimension interactions</a:t>
            </a:r>
            <a:r>
              <a:rPr lang="en-US" sz="1400" dirty="0"/>
              <a:t> and </a:t>
            </a:r>
            <a:r>
              <a:rPr lang="en-GB" sz="1400" dirty="0"/>
              <a:t>open </a:t>
            </a:r>
            <a:r>
              <a:rPr lang="en-GB" sz="1400"/>
              <a:t>new avenues to applications </a:t>
            </a:r>
            <a:r>
              <a:rPr lang="en-GB" sz="1400" dirty="0"/>
              <a:t>in information encryption, selective particle trapping and bubble release, as well as </a:t>
            </a:r>
            <a:r>
              <a:rPr lang="en-GB" sz="1400" dirty="0" err="1"/>
              <a:t>tunable</a:t>
            </a:r>
            <a:r>
              <a:rPr lang="en-GB" sz="1400" dirty="0"/>
              <a:t> mechanical, chemical and acoustic properties.</a:t>
            </a:r>
            <a:endParaRPr lang="en-US" sz="1400" dirty="0"/>
          </a:p>
          <a:p>
            <a:pPr algn="just">
              <a:spcBef>
                <a:spcPts val="600"/>
              </a:spcBef>
            </a:pPr>
            <a:endParaRPr lang="en-US" sz="1400" dirty="0"/>
          </a:p>
        </p:txBody>
      </p:sp>
      <p:sp>
        <p:nvSpPr>
          <p:cNvPr id="18" name="Rectangle 17">
            <a:extLst>
              <a:ext uri="{FF2B5EF4-FFF2-40B4-BE49-F238E27FC236}">
                <a16:creationId xmlns:a16="http://schemas.microsoft.com/office/drawing/2014/main" xmlns="" id="{17D66943-68ED-4D34-BE41-E50D75562431}"/>
              </a:ext>
            </a:extLst>
          </p:cNvPr>
          <p:cNvSpPr/>
          <p:nvPr/>
        </p:nvSpPr>
        <p:spPr>
          <a:xfrm>
            <a:off x="4092311" y="1005719"/>
            <a:ext cx="5056552" cy="492443"/>
          </a:xfrm>
          <a:prstGeom prst="rect">
            <a:avLst/>
          </a:prstGeom>
        </p:spPr>
        <p:txBody>
          <a:bodyPr wrap="square" anchor="ctr">
            <a:spAutoFit/>
          </a:bodyPr>
          <a:lstStyle/>
          <a:p>
            <a:pPr algn="ctr"/>
            <a:r>
              <a:rPr lang="en-US" sz="1300" dirty="0">
                <a:solidFill>
                  <a:schemeClr val="bg1"/>
                </a:solidFill>
                <a:latin typeface="Arial" panose="020B0604020202020204" pitchFamily="34" charset="0"/>
                <a:cs typeface="Arial" panose="020B0604020202020204" pitchFamily="34" charset="0"/>
              </a:rPr>
              <a:t>Joanna Aizenberg (Chemistry and </a:t>
            </a:r>
            <a:r>
              <a:rPr lang="en-US" sz="1300" dirty="0" err="1">
                <a:solidFill>
                  <a:schemeClr val="bg1"/>
                </a:solidFill>
                <a:latin typeface="Arial" panose="020B0604020202020204" pitchFamily="34" charset="0"/>
                <a:cs typeface="Arial" panose="020B0604020202020204" pitchFamily="34" charset="0"/>
              </a:rPr>
              <a:t>MatSci</a:t>
            </a:r>
            <a:r>
              <a:rPr lang="en-US" sz="1300" dirty="0">
                <a:solidFill>
                  <a:schemeClr val="bg1"/>
                </a:solidFill>
                <a:latin typeface="Arial" panose="020B0604020202020204" pitchFamily="34" charset="0"/>
                <a:cs typeface="Arial" panose="020B0604020202020204" pitchFamily="34" charset="0"/>
              </a:rPr>
              <a:t>) and </a:t>
            </a:r>
          </a:p>
          <a:p>
            <a:pPr algn="ctr"/>
            <a:r>
              <a:rPr lang="en-US" sz="1300" dirty="0">
                <a:solidFill>
                  <a:schemeClr val="bg1"/>
                </a:solidFill>
                <a:latin typeface="Arial" panose="020B0604020202020204" pitchFamily="34" charset="0"/>
                <a:cs typeface="Arial" panose="020B0604020202020204" pitchFamily="34" charset="0"/>
              </a:rPr>
              <a:t>Katia Bertoldi (</a:t>
            </a:r>
            <a:r>
              <a:rPr lang="en-US" sz="1300" dirty="0" err="1">
                <a:solidFill>
                  <a:schemeClr val="bg1"/>
                </a:solidFill>
                <a:latin typeface="Arial" panose="020B0604020202020204" pitchFamily="34" charset="0"/>
                <a:cs typeface="Arial" panose="020B0604020202020204" pitchFamily="34" charset="0"/>
              </a:rPr>
              <a:t>MechE</a:t>
            </a:r>
            <a:r>
              <a:rPr lang="en-US" sz="1300" dirty="0">
                <a:solidFill>
                  <a:schemeClr val="bg1"/>
                </a:solidFill>
                <a:latin typeface="Arial" panose="020B0604020202020204" pitchFamily="34" charset="0"/>
                <a:cs typeface="Arial" panose="020B0604020202020204" pitchFamily="34" charset="0"/>
              </a:rPr>
              <a:t>)</a:t>
            </a:r>
          </a:p>
        </p:txBody>
      </p:sp>
      <p:sp>
        <p:nvSpPr>
          <p:cNvPr id="4" name="Rectangle 3"/>
          <p:cNvSpPr/>
          <p:nvPr/>
        </p:nvSpPr>
        <p:spPr>
          <a:xfrm>
            <a:off x="3613478" y="4679182"/>
            <a:ext cx="5427010" cy="707886"/>
          </a:xfrm>
          <a:prstGeom prst="rect">
            <a:avLst/>
          </a:prstGeom>
        </p:spPr>
        <p:txBody>
          <a:bodyPr wrap="square">
            <a:spAutoFit/>
          </a:bodyPr>
          <a:lstStyle/>
          <a:p>
            <a:pPr algn="just"/>
            <a:r>
              <a:rPr lang="en-US" sz="1000" dirty="0">
                <a:latin typeface="Arial" panose="020B0604020202020204" pitchFamily="34" charset="0"/>
                <a:cs typeface="Arial" panose="020B0604020202020204" pitchFamily="34" charset="0"/>
              </a:rPr>
              <a:t>(left) </a:t>
            </a:r>
            <a:r>
              <a:rPr lang="en-GB" sz="1000" dirty="0">
                <a:latin typeface="Arial" panose="020B0604020202020204" pitchFamily="34" charset="0"/>
                <a:cs typeface="Arial" panose="020B0604020202020204" pitchFamily="34" charset="0"/>
              </a:rPr>
              <a:t>Strategy of topological transformation occurring at the architectural scale and the molecular scale and corresponding experimental fluorescent confocal images. </a:t>
            </a:r>
            <a:r>
              <a:rPr lang="en-US" sz="1000" dirty="0">
                <a:latin typeface="Arial" panose="020B0604020202020204" pitchFamily="34" charset="0"/>
                <a:cs typeface="Arial" panose="020B0604020202020204" pitchFamily="34" charset="0"/>
              </a:rPr>
              <a:t>(top right) </a:t>
            </a:r>
            <a:r>
              <a:rPr lang="en-GB" sz="1000" dirty="0">
                <a:latin typeface="Arial" panose="020B0604020202020204" pitchFamily="34" charset="0"/>
                <a:cs typeface="Arial" panose="020B0604020202020204" pitchFamily="34" charset="0"/>
              </a:rPr>
              <a:t>Scanning electron microscope images of tilted views of the assembled hexagonal structure</a:t>
            </a:r>
            <a:r>
              <a:rPr lang="en-US" sz="1000" dirty="0">
                <a:latin typeface="Arial" panose="020B0604020202020204" pitchFamily="34" charset="0"/>
                <a:cs typeface="Arial" panose="020B0604020202020204" pitchFamily="34" charset="0"/>
              </a:rPr>
              <a:t>. (bottom right) </a:t>
            </a:r>
            <a:r>
              <a:rPr lang="en-GB" sz="1000" dirty="0">
                <a:latin typeface="Arial" panose="020B0604020202020204" pitchFamily="34" charset="0"/>
                <a:cs typeface="Arial" panose="020B0604020202020204" pitchFamily="34" charset="0"/>
              </a:rPr>
              <a:t>Regional triangular–hexagonal transformations through localized assembly.</a:t>
            </a:r>
            <a:r>
              <a:rPr lang="en-US" sz="1000" dirty="0">
                <a:latin typeface="Arial" panose="020B0604020202020204" pitchFamily="34" charset="0"/>
                <a:cs typeface="Arial" panose="020B0604020202020204" pitchFamily="34" charset="0"/>
              </a:rPr>
              <a:t> </a:t>
            </a:r>
          </a:p>
        </p:txBody>
      </p:sp>
      <p:sp>
        <p:nvSpPr>
          <p:cNvPr id="7" name="Rectangle 6"/>
          <p:cNvSpPr/>
          <p:nvPr/>
        </p:nvSpPr>
        <p:spPr>
          <a:xfrm>
            <a:off x="3633864" y="5483724"/>
            <a:ext cx="5511064" cy="646331"/>
          </a:xfrm>
          <a:prstGeom prst="rect">
            <a:avLst/>
          </a:prstGeom>
        </p:spPr>
        <p:txBody>
          <a:bodyPr wrap="square">
            <a:spAutoFit/>
          </a:bodyPr>
          <a:lstStyle/>
          <a:p>
            <a:pPr lvl="0">
              <a:defRPr/>
            </a:pPr>
            <a:r>
              <a:rPr lang="en-US" sz="1200" dirty="0">
                <a:solidFill>
                  <a:srgbClr val="002060"/>
                </a:solidFill>
                <a:latin typeface="Arial" panose="020B0604020202020204" pitchFamily="34" charset="0"/>
                <a:cs typeface="Arial" panose="020B0604020202020204" pitchFamily="34" charset="0"/>
              </a:rPr>
              <a:t>Li, S.; Deng, B.; </a:t>
            </a:r>
            <a:r>
              <a:rPr lang="en-US" sz="1200" dirty="0" err="1">
                <a:solidFill>
                  <a:srgbClr val="002060"/>
                </a:solidFill>
                <a:latin typeface="Arial" panose="020B0604020202020204" pitchFamily="34" charset="0"/>
                <a:cs typeface="Arial" panose="020B0604020202020204" pitchFamily="34" charset="0"/>
              </a:rPr>
              <a:t>Grinthal</a:t>
            </a:r>
            <a:r>
              <a:rPr lang="en-US" sz="1200" dirty="0">
                <a:solidFill>
                  <a:srgbClr val="002060"/>
                </a:solidFill>
                <a:latin typeface="Arial" panose="020B0604020202020204" pitchFamily="34" charset="0"/>
                <a:cs typeface="Arial" panose="020B0604020202020204" pitchFamily="34" charset="0"/>
              </a:rPr>
              <a:t>, A.; </a:t>
            </a:r>
            <a:r>
              <a:rPr lang="en-US" sz="1200" dirty="0" err="1">
                <a:solidFill>
                  <a:srgbClr val="002060"/>
                </a:solidFill>
                <a:latin typeface="Arial" panose="020B0604020202020204" pitchFamily="34" charset="0"/>
                <a:cs typeface="Arial" panose="020B0604020202020204" pitchFamily="34" charset="0"/>
              </a:rPr>
              <a:t>Scheneider</a:t>
            </a:r>
            <a:r>
              <a:rPr lang="en-US" sz="1200" dirty="0">
                <a:solidFill>
                  <a:srgbClr val="002060"/>
                </a:solidFill>
                <a:latin typeface="Arial" panose="020B0604020202020204" pitchFamily="34" charset="0"/>
                <a:cs typeface="Arial" panose="020B0604020202020204" pitchFamily="34" charset="0"/>
              </a:rPr>
              <a:t>-Yamamura, A.; Kang, J.; Martens, R.; Zhang, C.; Li, J.; Yu, S.; </a:t>
            </a:r>
            <a:r>
              <a:rPr lang="en-US" sz="1200" b="1" dirty="0">
                <a:solidFill>
                  <a:srgbClr val="002060"/>
                </a:solidFill>
                <a:latin typeface="Arial" panose="020B0604020202020204" pitchFamily="34" charset="0"/>
                <a:cs typeface="Arial" panose="020B0604020202020204" pitchFamily="34" charset="0"/>
              </a:rPr>
              <a:t>Bertoldi, K.; Aizenberg, J.; </a:t>
            </a:r>
            <a:r>
              <a:rPr lang="en-US" sz="1200" dirty="0">
                <a:solidFill>
                  <a:srgbClr val="002060"/>
                </a:solidFill>
                <a:latin typeface="Arial" panose="020B0604020202020204" pitchFamily="34" charset="0"/>
                <a:cs typeface="Arial" panose="020B0604020202020204" pitchFamily="34" charset="0"/>
              </a:rPr>
              <a:t>“Liquid-induced topological transformations of cellular microstructures”, </a:t>
            </a:r>
            <a:r>
              <a:rPr lang="en-US" sz="1200" i="1" dirty="0">
                <a:solidFill>
                  <a:srgbClr val="002060"/>
                </a:solidFill>
                <a:latin typeface="Arial" panose="020B0604020202020204" pitchFamily="34" charset="0"/>
                <a:cs typeface="Arial" panose="020B0604020202020204" pitchFamily="34" charset="0"/>
              </a:rPr>
              <a:t>Nature 2021 (in press)</a:t>
            </a:r>
            <a:r>
              <a:rPr lang="en-US" sz="1200" dirty="0">
                <a:solidFill>
                  <a:srgbClr val="002060"/>
                </a:solidFill>
                <a:latin typeface="Arial" panose="020B0604020202020204" pitchFamily="34" charset="0"/>
                <a:cs typeface="Arial" panose="020B0604020202020204" pitchFamily="34" charset="0"/>
              </a:rPr>
              <a:t>.</a:t>
            </a:r>
            <a:endParaRPr lang="en-US" sz="1050" dirty="0">
              <a:solidFill>
                <a:srgbClr val="002060"/>
              </a:solidFill>
              <a:latin typeface="Arial" panose="020B0604020202020204" pitchFamily="34" charset="0"/>
              <a:cs typeface="Arial" panose="020B0604020202020204" pitchFamily="34" charset="0"/>
            </a:endParaRPr>
          </a:p>
        </p:txBody>
      </p:sp>
      <p:pic>
        <p:nvPicPr>
          <p:cNvPr id="15" name="Picture 14" descr="Schematics and confocal images of cellular structures that undergo shape change when exposed to different liquids.  These images show an initial triangular lattice that transforms to a hexagonal lattice when filled with a liquid that induces capillary forces that drive cell wall bending and rearrangement during evaporation.">
            <a:extLst>
              <a:ext uri="{FF2B5EF4-FFF2-40B4-BE49-F238E27FC236}">
                <a16:creationId xmlns:a16="http://schemas.microsoft.com/office/drawing/2014/main" xmlns="" id="{2628287B-4CA0-3441-A4D3-CC4086F76118}"/>
              </a:ext>
            </a:extLst>
          </p:cNvPr>
          <p:cNvPicPr>
            <a:picLocks noChangeAspect="1"/>
          </p:cNvPicPr>
          <p:nvPr/>
        </p:nvPicPr>
        <p:blipFill>
          <a:blip r:embed="rId3"/>
          <a:stretch>
            <a:fillRect/>
          </a:stretch>
        </p:blipFill>
        <p:spPr>
          <a:xfrm>
            <a:off x="3716990" y="1707978"/>
            <a:ext cx="3759400" cy="2874548"/>
          </a:xfrm>
          <a:prstGeom prst="rect">
            <a:avLst/>
          </a:prstGeom>
        </p:spPr>
      </p:pic>
      <p:grpSp>
        <p:nvGrpSpPr>
          <p:cNvPr id="14" name="Group 13" descr="SEM images of the cellular structures showing the lattice as it is transformed from a triangular to hexagonal motif.">
            <a:extLst>
              <a:ext uri="{FF2B5EF4-FFF2-40B4-BE49-F238E27FC236}">
                <a16:creationId xmlns:a16="http://schemas.microsoft.com/office/drawing/2014/main" xmlns="" id="{95A85351-6C24-E141-9245-F36F6DECC8E9}"/>
              </a:ext>
            </a:extLst>
          </p:cNvPr>
          <p:cNvGrpSpPr/>
          <p:nvPr/>
        </p:nvGrpSpPr>
        <p:grpSpPr>
          <a:xfrm>
            <a:off x="7547196" y="1826255"/>
            <a:ext cx="1482891" cy="2756271"/>
            <a:chOff x="7478486" y="1852845"/>
            <a:chExt cx="1551601" cy="2883982"/>
          </a:xfrm>
        </p:grpSpPr>
        <p:pic>
          <p:nvPicPr>
            <p:cNvPr id="3" name="Picture 2">
              <a:extLst>
                <a:ext uri="{FF2B5EF4-FFF2-40B4-BE49-F238E27FC236}">
                  <a16:creationId xmlns:a16="http://schemas.microsoft.com/office/drawing/2014/main" xmlns="" id="{F99D4289-4CB6-9644-A927-1675961500B5}"/>
                </a:ext>
              </a:extLst>
            </p:cNvPr>
            <p:cNvPicPr>
              <a:picLocks noChangeAspect="1"/>
            </p:cNvPicPr>
            <p:nvPr/>
          </p:nvPicPr>
          <p:blipFill>
            <a:blip r:embed="rId4"/>
            <a:stretch>
              <a:fillRect/>
            </a:stretch>
          </p:blipFill>
          <p:spPr>
            <a:xfrm>
              <a:off x="7478486" y="3423425"/>
              <a:ext cx="1551601" cy="1313402"/>
            </a:xfrm>
            <a:prstGeom prst="rect">
              <a:avLst/>
            </a:prstGeom>
          </p:spPr>
        </p:pic>
        <p:pic>
          <p:nvPicPr>
            <p:cNvPr id="11" name="Picture 10">
              <a:extLst>
                <a:ext uri="{FF2B5EF4-FFF2-40B4-BE49-F238E27FC236}">
                  <a16:creationId xmlns:a16="http://schemas.microsoft.com/office/drawing/2014/main" xmlns="" id="{3CEE409B-4CB9-3F41-A282-E4C3B863A45A}"/>
                </a:ext>
              </a:extLst>
            </p:cNvPr>
            <p:cNvPicPr>
              <a:picLocks noChangeAspect="1"/>
            </p:cNvPicPr>
            <p:nvPr/>
          </p:nvPicPr>
          <p:blipFill rotWithShape="1">
            <a:blip r:embed="rId5"/>
            <a:srcRect l="20530" t="4778" b="10657"/>
            <a:stretch/>
          </p:blipFill>
          <p:spPr>
            <a:xfrm>
              <a:off x="7478486" y="1852845"/>
              <a:ext cx="1551600" cy="1390356"/>
            </a:xfrm>
            <a:prstGeom prst="rect">
              <a:avLst/>
            </a:prstGeom>
          </p:spPr>
        </p:pic>
      </p:grpSp>
      <p:cxnSp>
        <p:nvCxnSpPr>
          <p:cNvPr id="19" name="Straight Connector 18">
            <a:extLst>
              <a:ext uri="{FF2B5EF4-FFF2-40B4-BE49-F238E27FC236}">
                <a16:creationId xmlns:a16="http://schemas.microsoft.com/office/drawing/2014/main" xmlns="" id="{F25DA3BC-7699-D149-B617-2D630816FF52}"/>
              </a:ext>
            </a:extLst>
          </p:cNvPr>
          <p:cNvCxnSpPr>
            <a:cxnSpLocks/>
          </p:cNvCxnSpPr>
          <p:nvPr/>
        </p:nvCxnSpPr>
        <p:spPr>
          <a:xfrm>
            <a:off x="8573169" y="3156251"/>
            <a:ext cx="278191"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712C9DB8-855D-0848-99CC-5B015E3DAC85}"/>
              </a:ext>
            </a:extLst>
          </p:cNvPr>
          <p:cNvSpPr txBox="1"/>
          <p:nvPr/>
        </p:nvSpPr>
        <p:spPr>
          <a:xfrm>
            <a:off x="8414606" y="2896956"/>
            <a:ext cx="696024" cy="261610"/>
          </a:xfrm>
          <a:prstGeom prst="rect">
            <a:avLst/>
          </a:prstGeom>
          <a:noFill/>
        </p:spPr>
        <p:txBody>
          <a:bodyPr wrap="none" rtlCol="0">
            <a:spAutoFit/>
          </a:bodyPr>
          <a:lstStyle/>
          <a:p>
            <a:r>
              <a:rPr lang="en-US" sz="1050" dirty="0">
                <a:solidFill>
                  <a:schemeClr val="bg1"/>
                </a:solidFill>
                <a:latin typeface="Arial" panose="020B0604020202020204" pitchFamily="34" charset="0"/>
                <a:cs typeface="Arial" panose="020B0604020202020204" pitchFamily="34" charset="0"/>
              </a:rPr>
              <a:t>100 µm </a:t>
            </a:r>
          </a:p>
        </p:txBody>
      </p:sp>
      <p:cxnSp>
        <p:nvCxnSpPr>
          <p:cNvPr id="16" name="Straight Connector 15">
            <a:extLst>
              <a:ext uri="{FF2B5EF4-FFF2-40B4-BE49-F238E27FC236}">
                <a16:creationId xmlns:a16="http://schemas.microsoft.com/office/drawing/2014/main" xmlns="" id="{C8D6969D-6592-E24A-91BB-76398CD1365C}"/>
              </a:ext>
            </a:extLst>
          </p:cNvPr>
          <p:cNvCxnSpPr/>
          <p:nvPr/>
        </p:nvCxnSpPr>
        <p:spPr>
          <a:xfrm>
            <a:off x="7476390" y="1684286"/>
            <a:ext cx="0" cy="2963394"/>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DDF57A8B-F44B-014A-9373-CE0E8A6625E3}"/>
              </a:ext>
            </a:extLst>
          </p:cNvPr>
          <p:cNvSpPr/>
          <p:nvPr/>
        </p:nvSpPr>
        <p:spPr>
          <a:xfrm>
            <a:off x="79979" y="784685"/>
            <a:ext cx="1322070" cy="276999"/>
          </a:xfrm>
          <a:prstGeom prst="rect">
            <a:avLst/>
          </a:prstGeom>
        </p:spPr>
        <p:txBody>
          <a:bodyPr wrap="square" anchor="ctr">
            <a:spAutoFit/>
          </a:bodyPr>
          <a:lstStyle/>
          <a:p>
            <a:r>
              <a:rPr lang="en-US" sz="1200" b="1" dirty="0">
                <a:solidFill>
                  <a:srgbClr val="002060"/>
                </a:solidFill>
              </a:rPr>
              <a:t>2020-2021</a:t>
            </a:r>
          </a:p>
        </p:txBody>
      </p:sp>
      <p:sp>
        <p:nvSpPr>
          <p:cNvPr id="20" name="Rectangle 19">
            <a:extLst>
              <a:ext uri="{FF2B5EF4-FFF2-40B4-BE49-F238E27FC236}">
                <a16:creationId xmlns:a16="http://schemas.microsoft.com/office/drawing/2014/main" xmlns="" id="{3B4C2655-2C90-B042-9FD5-28896D5C009B}"/>
              </a:ext>
            </a:extLst>
          </p:cNvPr>
          <p:cNvSpPr/>
          <p:nvPr/>
        </p:nvSpPr>
        <p:spPr>
          <a:xfrm>
            <a:off x="73635" y="191622"/>
            <a:ext cx="2759824" cy="523220"/>
          </a:xfrm>
          <a:prstGeom prst="rect">
            <a:avLst/>
          </a:prstGeom>
        </p:spPr>
        <p:txBody>
          <a:bodyPr wrap="square" anchor="ctr">
            <a:spAutoFit/>
          </a:bodyPr>
          <a:lstStyle/>
          <a:p>
            <a:r>
              <a:rPr lang="en-US" sz="1400" dirty="0">
                <a:solidFill>
                  <a:schemeClr val="bg1"/>
                </a:solidFill>
                <a:latin typeface="Arial"/>
                <a:cs typeface="Arial"/>
              </a:rPr>
              <a:t>Harvard MRSEC</a:t>
            </a:r>
          </a:p>
          <a:p>
            <a:r>
              <a:rPr lang="en-US" altLang="en-US" sz="1400" dirty="0">
                <a:solidFill>
                  <a:schemeClr val="bg1"/>
                </a:solidFill>
                <a:latin typeface="Arial"/>
                <a:cs typeface="Arial"/>
              </a:rPr>
              <a:t>DMR 2011754 </a:t>
            </a:r>
            <a:endParaRPr lang="en-US" sz="1400" dirty="0">
              <a:solidFill>
                <a:schemeClr val="bg1"/>
              </a:solidFill>
              <a:latin typeface="Arial"/>
              <a:cs typeface="Arial"/>
            </a:endParaRPr>
          </a:p>
        </p:txBody>
      </p:sp>
    </p:spTree>
    <p:extLst>
      <p:ext uri="{BB962C8B-B14F-4D97-AF65-F5344CB8AC3E}">
        <p14:creationId xmlns:p14="http://schemas.microsoft.com/office/powerpoint/2010/main" val="1029154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21331</TotalTime>
  <Words>276</Words>
  <Application>Microsoft Macintosh PowerPoint</Application>
  <PresentationFormat>On-screen Show (4:3)</PresentationFormat>
  <Paragraphs>11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Liquid-induced Topological Transformations  of Cellular Microstructures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Shmuel Rubinstein</dc:creator>
  <cp:keywords/>
  <dc:description/>
  <cp:lastModifiedBy>Robert Graham</cp:lastModifiedBy>
  <cp:revision>129</cp:revision>
  <cp:lastPrinted>2019-06-07T02:42:07Z</cp:lastPrinted>
  <dcterms:created xsi:type="dcterms:W3CDTF">2016-07-19T18:16:54Z</dcterms:created>
  <dcterms:modified xsi:type="dcterms:W3CDTF">2021-05-12T13:41:02Z</dcterms:modified>
  <cp:category/>
</cp:coreProperties>
</file>