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 autoAdjust="0"/>
    <p:restoredTop sz="81224" autoAdjust="0"/>
  </p:normalViewPr>
  <p:slideViewPr>
    <p:cSldViewPr snapToGrid="0" snapToObjects="1">
      <p:cViewPr varScale="1">
        <p:scale>
          <a:sx n="103" d="100"/>
          <a:sy n="103" d="100"/>
        </p:scale>
        <p:origin x="22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261C3-91FD-B34C-9335-731A610C6CB4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D2D69-3CFB-0E4A-A0DB-E1FEB3E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 team at the Harvard MRSEC led by </a:t>
            </a:r>
            <a:r>
              <a:rPr lang="en-US" sz="1200" b="1" dirty="0"/>
              <a:t>Bertoldi</a:t>
            </a:r>
            <a:r>
              <a:rPr lang="en-US" sz="1200" dirty="0"/>
              <a:t> and </a:t>
            </a:r>
            <a:r>
              <a:rPr lang="en-US" sz="1200" b="1" dirty="0"/>
              <a:t>Aizenberg</a:t>
            </a:r>
            <a:r>
              <a:rPr lang="en-US" sz="1200" dirty="0"/>
              <a:t> has developed an approach to achieve a diverse trajectories from a single-material system via self-regulation: when a </a:t>
            </a:r>
            <a:r>
              <a:rPr lang="en-US" sz="1200" dirty="0" err="1"/>
              <a:t>photoresponsive</a:t>
            </a:r>
            <a:r>
              <a:rPr lang="en-US" sz="1200" dirty="0"/>
              <a:t> liquid crystal elastomeric pillar with </a:t>
            </a:r>
            <a:r>
              <a:rPr lang="en-US" sz="1200" dirty="0" err="1"/>
              <a:t>mesogen</a:t>
            </a:r>
            <a:r>
              <a:rPr lang="en-US" sz="1200" dirty="0"/>
              <a:t> alignment is exposed to light, it ‘dances’ dynamically as light initiates a traveling order-to-disorder transition front that twists and bends via opto-chemo-mechanical feedback. Guided by a theoretical model, a wide range of trajectories are realized by tailoring light illumination, molecular anisotropy, and geometry.</a:t>
            </a:r>
          </a:p>
          <a:p>
            <a:endParaRPr lang="en-US" sz="1200" dirty="0"/>
          </a:p>
          <a:p>
            <a:r>
              <a:rPr lang="en-US" sz="1200" dirty="0"/>
              <a:t>This work was funded in part by the Harvard MRSEC and recently accepted for publication:</a:t>
            </a:r>
          </a:p>
          <a:p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Li, S.</a:t>
            </a:r>
            <a:r>
              <a:rPr lang="it-IT" sz="1200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*</a:t>
            </a:r>
            <a:r>
              <a:rPr lang="it-IT" sz="1200" strike="noStrike" baseline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M.M.</a:t>
            </a:r>
            <a:r>
              <a:rPr lang="it-IT" sz="1200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200" u="none" strike="noStrike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Lerch</a:t>
            </a:r>
            <a:r>
              <a:rPr lang="it-IT" sz="12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*, J.T. </a:t>
            </a:r>
            <a:r>
              <a:rPr lang="en-US" sz="12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Waters, B. Deng, R.S.</a:t>
            </a:r>
            <a:r>
              <a:rPr lang="it-IT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2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Martens, Y. </a:t>
            </a:r>
            <a:r>
              <a:rPr lang="it-IT" sz="1200" u="none" strike="noStrike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Yao</a:t>
            </a:r>
            <a:r>
              <a:rPr lang="it-IT" sz="12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D. </a:t>
            </a:r>
            <a:r>
              <a:rPr lang="it-IT" sz="12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it-IT" sz="12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1200" b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it-IT" sz="12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it-IT" sz="12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Bertoldi, </a:t>
            </a:r>
            <a:r>
              <a:rPr lang="it-IT" sz="1200" b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A. </a:t>
            </a:r>
            <a:r>
              <a:rPr lang="it-IT" sz="12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Grinthal</a:t>
            </a:r>
            <a:r>
              <a:rPr lang="it-IT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A.C. </a:t>
            </a:r>
            <a:r>
              <a:rPr lang="it-IT" sz="12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Balazs</a:t>
            </a:r>
            <a:r>
              <a:rPr lang="it-IT" sz="12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it-IT" sz="1200" b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it-IT" sz="1200" b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it-IT" sz="12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200" b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Aizenberg</a:t>
            </a:r>
            <a:r>
              <a:rPr lang="it-IT" sz="1200" b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12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Self-regulated non-reciprocal motions in single-material microstructures,</a:t>
            </a:r>
            <a:r>
              <a:rPr lang="en-US" sz="12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” </a:t>
            </a:r>
            <a:r>
              <a:rPr lang="en-US" sz="120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Nature</a:t>
            </a:r>
            <a:r>
              <a:rPr lang="en-US" sz="12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(accepted Feb 2022).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D2D69-3CFB-0E4A-A0DB-E1FEB3E61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2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691" y="436217"/>
            <a:ext cx="5150309" cy="803867"/>
          </a:xfrm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Self-Regulated Non-Reciprocal Motions in Liquid Crystal Elastomer Pillars   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-2383" y="1273903"/>
            <a:ext cx="4248025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sz="1400" dirty="0"/>
              <a:t>Living cilia stir, sweep, and steer via swirling strokes of complex bending and twisting paired with distinct reverse arcs. Efforts to mimic their dynamics rely on multi-material designs, since programming arbitrary motion is difficult in single materials. </a:t>
            </a:r>
          </a:p>
          <a:p>
            <a:pPr algn="just">
              <a:spcBef>
                <a:spcPts val="600"/>
              </a:spcBef>
            </a:pPr>
            <a:r>
              <a:rPr lang="en-US" sz="1400" dirty="0"/>
              <a:t>A team at the Harvard MRSEC led by </a:t>
            </a:r>
            <a:r>
              <a:rPr lang="en-US" sz="1400" b="1" dirty="0"/>
              <a:t>Bertoldi</a:t>
            </a:r>
            <a:r>
              <a:rPr lang="en-US" sz="1400" dirty="0"/>
              <a:t> and </a:t>
            </a:r>
            <a:r>
              <a:rPr lang="en-US" sz="1400" b="1" dirty="0"/>
              <a:t>Aizenberg</a:t>
            </a:r>
            <a:r>
              <a:rPr lang="en-US" sz="1400" dirty="0"/>
              <a:t> has developed an approach to achieve a diverse trajectories from a single-material system via self-regulation: when a </a:t>
            </a:r>
            <a:r>
              <a:rPr lang="en-US" sz="1400" dirty="0" err="1"/>
              <a:t>photoresponsive</a:t>
            </a:r>
            <a:r>
              <a:rPr lang="en-US" sz="1400" dirty="0"/>
              <a:t> liquid crystal elastomeric pillar with </a:t>
            </a:r>
            <a:r>
              <a:rPr lang="en-US" sz="1400" dirty="0" err="1"/>
              <a:t>mesogen</a:t>
            </a:r>
            <a:r>
              <a:rPr lang="en-US" sz="1400" dirty="0"/>
              <a:t> alignment is exposed to light, it ‘dances’ dynamically as light initiates a traveling order-to-disorder transition front that twists and bends via opto-chemo-mechanical feedback. Guided by a theoretical model, a wide range of trajectories are realized by tailoring light illumination, molecular anisotropy, and geometry. Furthermore, higher order dynamics emerge in micro-pillar arrays and jointed geometries, with broad implications for autonomous actuators used in soft robotics, biomedical devices, and energy transduction materials.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D66943-68ED-4D34-BE41-E50D75562431}"/>
              </a:ext>
            </a:extLst>
          </p:cNvPr>
          <p:cNvSpPr/>
          <p:nvPr/>
        </p:nvSpPr>
        <p:spPr>
          <a:xfrm>
            <a:off x="4196215" y="1099341"/>
            <a:ext cx="5056552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Joanna Aizenberg (Chem and </a:t>
            </a:r>
            <a:r>
              <a:rPr lang="en-US" sz="1200" b="1" dirty="0" err="1">
                <a:solidFill>
                  <a:schemeClr val="bg1"/>
                </a:solidFill>
              </a:rPr>
              <a:t>MatSci</a:t>
            </a:r>
            <a:r>
              <a:rPr lang="en-US" sz="1200" b="1" dirty="0">
                <a:solidFill>
                  <a:schemeClr val="bg1"/>
                </a:solidFill>
              </a:rPr>
              <a:t>) and Katia Bertoldi (</a:t>
            </a:r>
            <a:r>
              <a:rPr lang="en-US" sz="1200" b="1" dirty="0" err="1">
                <a:solidFill>
                  <a:schemeClr val="bg1"/>
                </a:solidFill>
              </a:rPr>
              <a:t>MechE</a:t>
            </a:r>
            <a:r>
              <a:rPr lang="en-US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8513" y="4486423"/>
            <a:ext cx="47587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Design principle to achieve diverse deformation trajectories: misalignment of molecular anisotropy 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), microstructure geometry 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), and light 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L).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Formation of a transient propagating bimorph in a single material by directional light-activation with a stationary light source. (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Upon irradiation from opposite sides, the same microstructure displays mirrored right- and left-handed curved stroke-like trajectories, which are captured by FE modeling. (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Spontaneous self-organization of strings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microposts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into an undulating line. Modeling results on the right. (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Simulation and experimental results of X-shaped jointed compositionally uniform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microactuators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exhibit twisting/rotation of the stem and amplified sway motion of the horizontal arms.</a:t>
            </a:r>
          </a:p>
        </p:txBody>
      </p:sp>
      <p:grpSp>
        <p:nvGrpSpPr>
          <p:cNvPr id="83" name="Group 82" descr="Image shows the development by a team at the Harvard MRSEC of liquid crystal elastomers move in controlled ways when exposed to light.  This development has implications for autonomous actuators in soft robotic and biomedical devices.">
            <a:extLst>
              <a:ext uri="{FF2B5EF4-FFF2-40B4-BE49-F238E27FC236}">
                <a16:creationId xmlns:a16="http://schemas.microsoft.com/office/drawing/2014/main" id="{B9B0AD31-8720-EE4A-8237-290079276745}"/>
              </a:ext>
            </a:extLst>
          </p:cNvPr>
          <p:cNvGrpSpPr/>
          <p:nvPr/>
        </p:nvGrpSpPr>
        <p:grpSpPr>
          <a:xfrm>
            <a:off x="4288513" y="1472233"/>
            <a:ext cx="4939540" cy="3029430"/>
            <a:chOff x="4043727" y="1472232"/>
            <a:chExt cx="5270902" cy="3232655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7FE0C6E-7855-E043-AD8F-10EA34476E2E}"/>
                </a:ext>
              </a:extLst>
            </p:cNvPr>
            <p:cNvSpPr/>
            <p:nvPr/>
          </p:nvSpPr>
          <p:spPr>
            <a:xfrm>
              <a:off x="6733749" y="1697357"/>
              <a:ext cx="2283970" cy="1311154"/>
            </a:xfrm>
            <a:prstGeom prst="roundRect">
              <a:avLst>
                <a:gd name="adj" fmla="val 263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59151A-3687-1046-BD6F-A2F3006EE6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3727" y="3023055"/>
              <a:ext cx="497399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E4B042-BF35-F542-A452-C0D68BC5B2D0}"/>
                </a:ext>
              </a:extLst>
            </p:cNvPr>
            <p:cNvGrpSpPr/>
            <p:nvPr/>
          </p:nvGrpSpPr>
          <p:grpSpPr>
            <a:xfrm>
              <a:off x="4144904" y="3239321"/>
              <a:ext cx="1439515" cy="1465566"/>
              <a:chOff x="5053133" y="2419768"/>
              <a:chExt cx="1439515" cy="146556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B2AB74C-1ECB-A44B-A501-BEF5F0191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r="50784"/>
              <a:stretch/>
            </p:blipFill>
            <p:spPr>
              <a:xfrm>
                <a:off x="5053133" y="2470708"/>
                <a:ext cx="672753" cy="66800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3CB30DF-D8D5-7346-B567-57C89546EB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l="50842"/>
              <a:stretch/>
            </p:blipFill>
            <p:spPr>
              <a:xfrm>
                <a:off x="5826442" y="3155294"/>
                <a:ext cx="663097" cy="66285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7E1BDCD-5881-154F-83AA-971C6EB2A2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l="50330" r="933"/>
              <a:stretch/>
            </p:blipFill>
            <p:spPr>
              <a:xfrm>
                <a:off x="5826442" y="2470708"/>
                <a:ext cx="666206" cy="66800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E8442BC-8954-2F42-8832-991BEE457E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r="50126"/>
              <a:stretch/>
            </p:blipFill>
            <p:spPr>
              <a:xfrm>
                <a:off x="5056391" y="3162599"/>
                <a:ext cx="672753" cy="662850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6B5C64-A2C5-E047-88C2-8F86BCF88D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8042" y="2419768"/>
                <a:ext cx="0" cy="14655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31CFE0D-626C-CA4A-8134-626B60187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07926" y="1714460"/>
              <a:ext cx="2606071" cy="117042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DE7478-297D-6E48-A134-B037592EA187}"/>
                </a:ext>
              </a:extLst>
            </p:cNvPr>
            <p:cNvSpPr txBox="1"/>
            <p:nvPr/>
          </p:nvSpPr>
          <p:spPr>
            <a:xfrm>
              <a:off x="4476929" y="1495315"/>
              <a:ext cx="1664695" cy="262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Three non-colinear axes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C30F9EE-3160-2343-B1A0-BDDBEDFF8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26119" y="2066994"/>
              <a:ext cx="2203261" cy="92797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E657E0D-73E7-574D-8D22-6973625D7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8869"/>
            <a:stretch/>
          </p:blipFill>
          <p:spPr>
            <a:xfrm>
              <a:off x="7218081" y="1702511"/>
              <a:ext cx="1478516" cy="38054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9905B1-3626-A848-81AB-A98A0F183FA7}"/>
                </a:ext>
              </a:extLst>
            </p:cNvPr>
            <p:cNvSpPr txBox="1"/>
            <p:nvPr/>
          </p:nvSpPr>
          <p:spPr>
            <a:xfrm>
              <a:off x="7257583" y="1896717"/>
              <a:ext cx="4475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trans-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43B53A-FAA9-354C-A5DF-EEA53CF7B73B}"/>
                </a:ext>
              </a:extLst>
            </p:cNvPr>
            <p:cNvSpPr txBox="1"/>
            <p:nvPr/>
          </p:nvSpPr>
          <p:spPr>
            <a:xfrm>
              <a:off x="8311582" y="1896717"/>
              <a:ext cx="3433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latin typeface="Arial" panose="020B0604020202020204" pitchFamily="34" charset="0"/>
                  <a:cs typeface="Arial" panose="020B0604020202020204" pitchFamily="34" charset="0"/>
                </a:rPr>
                <a:t>cis-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E93216-507F-684C-AE37-C184125D8B20}"/>
                </a:ext>
              </a:extLst>
            </p:cNvPr>
            <p:cNvSpPr txBox="1"/>
            <p:nvPr/>
          </p:nvSpPr>
          <p:spPr>
            <a:xfrm>
              <a:off x="4079913" y="1472232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F72726-6E6A-4A4E-951D-A46B0906CC8E}"/>
                </a:ext>
              </a:extLst>
            </p:cNvPr>
            <p:cNvSpPr txBox="1"/>
            <p:nvPr/>
          </p:nvSpPr>
          <p:spPr>
            <a:xfrm>
              <a:off x="6659857" y="1472232"/>
              <a:ext cx="296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25A07D6-FAE3-5146-92B4-3B7BCF361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96509" y="3290260"/>
              <a:ext cx="843001" cy="1354740"/>
            </a:xfrm>
            <a:prstGeom prst="rect">
              <a:avLst/>
            </a:prstGeom>
          </p:spPr>
        </p:pic>
        <p:sp>
          <p:nvSpPr>
            <p:cNvPr id="54" name="Rechteck: abgerundete Ecken 341">
              <a:extLst>
                <a:ext uri="{FF2B5EF4-FFF2-40B4-BE49-F238E27FC236}">
                  <a16:creationId xmlns:a16="http://schemas.microsoft.com/office/drawing/2014/main" id="{9D6D30F2-81BB-5F43-9D73-FA680B8C0571}"/>
                </a:ext>
              </a:extLst>
            </p:cNvPr>
            <p:cNvSpPr/>
            <p:nvPr/>
          </p:nvSpPr>
          <p:spPr>
            <a:xfrm>
              <a:off x="7003982" y="3422772"/>
              <a:ext cx="303784" cy="1229256"/>
            </a:xfrm>
            <a:prstGeom prst="roundRect">
              <a:avLst>
                <a:gd name="adj" fmla="val 7832"/>
              </a:avLst>
            </a:prstGeom>
            <a:solidFill>
              <a:srgbClr val="7030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661B510-FEC7-D949-83D0-15D17F7FA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b="26592"/>
            <a:stretch/>
          </p:blipFill>
          <p:spPr>
            <a:xfrm>
              <a:off x="7325375" y="3440355"/>
              <a:ext cx="313301" cy="119333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E013DFA-473A-D047-9E35-9751267BE6E9}"/>
                </a:ext>
              </a:extLst>
            </p:cNvPr>
            <p:cNvSpPr txBox="1"/>
            <p:nvPr/>
          </p:nvSpPr>
          <p:spPr>
            <a:xfrm>
              <a:off x="6544464" y="3268264"/>
              <a:ext cx="39786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UV off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BE2737-5A11-C54D-8E81-08E18C5A4FBC}"/>
                </a:ext>
              </a:extLst>
            </p:cNvPr>
            <p:cNvSpPr txBox="1"/>
            <p:nvPr/>
          </p:nvSpPr>
          <p:spPr>
            <a:xfrm>
              <a:off x="6808296" y="3268264"/>
              <a:ext cx="3994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UV on</a:t>
              </a:r>
            </a:p>
          </p:txBody>
        </p:sp>
        <p:cxnSp>
          <p:nvCxnSpPr>
            <p:cNvPr id="58" name="Gerade Verbindung mit Pfeil 375">
              <a:extLst>
                <a:ext uri="{FF2B5EF4-FFF2-40B4-BE49-F238E27FC236}">
                  <a16:creationId xmlns:a16="http://schemas.microsoft.com/office/drawing/2014/main" id="{15D5CC80-BF44-E44A-B3CC-3F4CB0454D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8040" y="3267969"/>
              <a:ext cx="12485" cy="14270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D175982-7E9F-2C4B-9FD0-1FCD1C68A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28" t="6412" r="24191" b="38600"/>
            <a:stretch/>
          </p:blipFill>
          <p:spPr>
            <a:xfrm>
              <a:off x="6607511" y="3443342"/>
              <a:ext cx="274083" cy="1190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9F225A7-DB93-9546-BCC2-1CD3213E9021}"/>
                </a:ext>
              </a:extLst>
            </p:cNvPr>
            <p:cNvSpPr/>
            <p:nvPr/>
          </p:nvSpPr>
          <p:spPr>
            <a:xfrm>
              <a:off x="6607511" y="4485284"/>
              <a:ext cx="271981" cy="14331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F58683-0F9E-C84C-B854-9134DA49EA3C}"/>
                </a:ext>
              </a:extLst>
            </p:cNvPr>
            <p:cNvCxnSpPr>
              <a:cxnSpLocks/>
            </p:cNvCxnSpPr>
            <p:nvPr/>
          </p:nvCxnSpPr>
          <p:spPr>
            <a:xfrm>
              <a:off x="6679186" y="4600123"/>
              <a:ext cx="119066" cy="5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054FBC-2B0B-6A49-A820-0F3A4DCE4C42}"/>
                </a:ext>
              </a:extLst>
            </p:cNvPr>
            <p:cNvSpPr txBox="1"/>
            <p:nvPr/>
          </p:nvSpPr>
          <p:spPr>
            <a:xfrm>
              <a:off x="6561899" y="4450302"/>
              <a:ext cx="41760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l-GR" sz="600" dirty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63" name="Textfeld 145">
              <a:extLst>
                <a:ext uri="{FF2B5EF4-FFF2-40B4-BE49-F238E27FC236}">
                  <a16:creationId xmlns:a16="http://schemas.microsoft.com/office/drawing/2014/main" id="{4843223A-BF1C-D543-B18B-E1133C738F9F}"/>
                </a:ext>
              </a:extLst>
            </p:cNvPr>
            <p:cNvSpPr txBox="1"/>
            <p:nvPr/>
          </p:nvSpPr>
          <p:spPr>
            <a:xfrm>
              <a:off x="6185594" y="3040573"/>
              <a:ext cx="1627365" cy="26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Self-sorting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6B9D553-C26A-C74D-B858-BA4F38C9D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553" t="52" r="9075" b="1240"/>
            <a:stretch/>
          </p:blipFill>
          <p:spPr>
            <a:xfrm>
              <a:off x="7025117" y="3443342"/>
              <a:ext cx="262334" cy="11879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8" name="Textfeld 145">
              <a:extLst>
                <a:ext uri="{FF2B5EF4-FFF2-40B4-BE49-F238E27FC236}">
                  <a16:creationId xmlns:a16="http://schemas.microsoft.com/office/drawing/2014/main" id="{0EA02376-CD7C-E142-A798-2BA4BE282C74}"/>
                </a:ext>
              </a:extLst>
            </p:cNvPr>
            <p:cNvSpPr txBox="1"/>
            <p:nvPr/>
          </p:nvSpPr>
          <p:spPr>
            <a:xfrm>
              <a:off x="4190211" y="3040573"/>
              <a:ext cx="1478512" cy="26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Mirrored stroke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feld 145">
              <a:extLst>
                <a:ext uri="{FF2B5EF4-FFF2-40B4-BE49-F238E27FC236}">
                  <a16:creationId xmlns:a16="http://schemas.microsoft.com/office/drawing/2014/main" id="{4406575F-2BE4-2145-91B7-EA276AA88D89}"/>
                </a:ext>
              </a:extLst>
            </p:cNvPr>
            <p:cNvSpPr txBox="1"/>
            <p:nvPr/>
          </p:nvSpPr>
          <p:spPr>
            <a:xfrm>
              <a:off x="7607509" y="3040573"/>
              <a:ext cx="1586527" cy="26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Jointed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microactuators</a:t>
              </a:r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F55AEFC-8D89-234B-9FBC-7E87C3448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99705" y="3310781"/>
              <a:ext cx="1322024" cy="67023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EBA8EC-EC9B-DB48-87BE-2E6E25435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130615" y="3972467"/>
              <a:ext cx="744202" cy="652552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51B2D4-9A76-5249-B829-553B3013853F}"/>
                </a:ext>
              </a:extLst>
            </p:cNvPr>
            <p:cNvSpPr txBox="1"/>
            <p:nvPr/>
          </p:nvSpPr>
          <p:spPr>
            <a:xfrm>
              <a:off x="4081457" y="2999560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1112EE4-4673-4843-8770-CC42E7C8AA2E}"/>
                </a:ext>
              </a:extLst>
            </p:cNvPr>
            <p:cNvSpPr txBox="1"/>
            <p:nvPr/>
          </p:nvSpPr>
          <p:spPr>
            <a:xfrm>
              <a:off x="6356894" y="2999560"/>
              <a:ext cx="2968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2CCBCA-F49B-6C49-9C0F-F9DFFB2E557E}"/>
                </a:ext>
              </a:extLst>
            </p:cNvPr>
            <p:cNvSpPr txBox="1"/>
            <p:nvPr/>
          </p:nvSpPr>
          <p:spPr>
            <a:xfrm>
              <a:off x="7465780" y="2999560"/>
              <a:ext cx="269015" cy="29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E</a:t>
              </a:r>
            </a:p>
          </p:txBody>
        </p:sp>
        <p:sp>
          <p:nvSpPr>
            <p:cNvPr id="76" name="TextBox 41">
              <a:extLst>
                <a:ext uri="{FF2B5EF4-FFF2-40B4-BE49-F238E27FC236}">
                  <a16:creationId xmlns:a16="http://schemas.microsoft.com/office/drawing/2014/main" id="{6C9F4C93-E81E-CE4A-B456-B5727BC81E6E}"/>
                </a:ext>
              </a:extLst>
            </p:cNvPr>
            <p:cNvSpPr txBox="1"/>
            <p:nvPr/>
          </p:nvSpPr>
          <p:spPr>
            <a:xfrm>
              <a:off x="6708558" y="1495315"/>
              <a:ext cx="2606071" cy="26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Transient propagating bimorph</a:t>
              </a:r>
            </a:p>
          </p:txBody>
        </p:sp>
        <p:sp>
          <p:nvSpPr>
            <p:cNvPr id="77" name="Textfeld 145">
              <a:extLst>
                <a:ext uri="{FF2B5EF4-FFF2-40B4-BE49-F238E27FC236}">
                  <a16:creationId xmlns:a16="http://schemas.microsoft.com/office/drawing/2014/main" id="{DD89E4CC-6734-6F42-88CF-8879BF7E0962}"/>
                </a:ext>
              </a:extLst>
            </p:cNvPr>
            <p:cNvSpPr txBox="1"/>
            <p:nvPr/>
          </p:nvSpPr>
          <p:spPr>
            <a:xfrm>
              <a:off x="5716328" y="3040573"/>
              <a:ext cx="5778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FE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9182BA3-A0F9-CB42-AC92-3398A1EBE7B2}"/>
              </a:ext>
            </a:extLst>
          </p:cNvPr>
          <p:cNvSpPr txBox="1"/>
          <p:nvPr/>
        </p:nvSpPr>
        <p:spPr>
          <a:xfrm>
            <a:off x="4171501" y="6257652"/>
            <a:ext cx="48757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buClr>
                <a:srgbClr val="222222"/>
              </a:buClr>
            </a:pPr>
            <a:r>
              <a:rPr lang="it-IT" sz="100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 Li, M.M. </a:t>
            </a:r>
            <a:r>
              <a:rPr lang="it-IT" sz="1000" u="none" strike="noStrike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Lerch</a:t>
            </a:r>
            <a:r>
              <a:rPr lang="it-IT" sz="10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J.T. </a:t>
            </a:r>
            <a:r>
              <a:rPr lang="en-US" sz="10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Waters, D. </a:t>
            </a:r>
            <a:r>
              <a:rPr lang="en-US" sz="10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Deng,R.S</a:t>
            </a:r>
            <a:r>
              <a:rPr lang="en-US" sz="10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0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Martens, Y. </a:t>
            </a:r>
            <a:r>
              <a:rPr lang="it-IT" sz="1000" u="none" strike="noStrike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Yao</a:t>
            </a:r>
            <a:r>
              <a:rPr lang="it-IT" sz="10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D. </a:t>
            </a:r>
            <a:r>
              <a:rPr lang="it-IT" sz="10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it-IT" sz="10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sz="10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 </a:t>
            </a:r>
            <a:r>
              <a:rPr lang="it-IT" sz="10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Bertoldi,  </a:t>
            </a:r>
            <a:r>
              <a:rPr lang="it-IT" sz="1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A. </a:t>
            </a:r>
            <a:r>
              <a:rPr lang="it-IT" sz="100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Grinthal</a:t>
            </a:r>
            <a:r>
              <a:rPr lang="it-IT" sz="10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A.C. </a:t>
            </a:r>
            <a:r>
              <a:rPr lang="it-IT" sz="100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Balazs</a:t>
            </a:r>
            <a:r>
              <a:rPr lang="it-IT" sz="10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lang="it-IT" sz="1000" b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it-IT" sz="1000" b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it-IT" sz="1000" b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Aizenberg</a:t>
            </a:r>
            <a:r>
              <a:rPr lang="it-IT" sz="1000" b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00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Self-regulated non-reciprocal motions in single-material microstructures</a:t>
            </a:r>
            <a:r>
              <a:rPr lang="en-US" sz="10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”, </a:t>
            </a:r>
            <a:r>
              <a:rPr lang="en-US" sz="1000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Nature</a:t>
            </a:r>
            <a:r>
              <a:rPr lang="en-US" sz="1000" b="1" i="1" dirty="0">
                <a:solidFill>
                  <a:srgbClr val="222222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000" u="none" strike="noStrike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(accepted Feb. 2022).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5A2070-D00C-CE4E-BF28-73F4452CC5EE}"/>
              </a:ext>
            </a:extLst>
          </p:cNvPr>
          <p:cNvGrpSpPr/>
          <p:nvPr/>
        </p:nvGrpSpPr>
        <p:grpSpPr>
          <a:xfrm>
            <a:off x="73635" y="191622"/>
            <a:ext cx="2759824" cy="849042"/>
            <a:chOff x="73635" y="191622"/>
            <a:chExt cx="2759824" cy="84904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7882A0A-4B83-F942-98A2-ABC383F1A5BE}"/>
                </a:ext>
              </a:extLst>
            </p:cNvPr>
            <p:cNvSpPr/>
            <p:nvPr/>
          </p:nvSpPr>
          <p:spPr>
            <a:xfrm>
              <a:off x="79979" y="763665"/>
              <a:ext cx="132207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2021-2022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51CF56-4B17-0742-9FF6-60795199CCD0}"/>
                </a:ext>
              </a:extLst>
            </p:cNvPr>
            <p:cNvSpPr/>
            <p:nvPr/>
          </p:nvSpPr>
          <p:spPr>
            <a:xfrm>
              <a:off x="73635" y="191622"/>
              <a:ext cx="275982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/>
                  <a:cs typeface="Arial"/>
                </a:rPr>
                <a:t>Harvard MRSEC</a:t>
              </a:r>
            </a:p>
            <a:p>
              <a:r>
                <a:rPr lang="en-US" altLang="en-US" sz="1400" dirty="0">
                  <a:solidFill>
                    <a:schemeClr val="bg1"/>
                  </a:solidFill>
                  <a:latin typeface="Arial"/>
                  <a:cs typeface="Arial"/>
                </a:rPr>
                <a:t>DMR 2011754 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24541</TotalTime>
  <Words>582</Words>
  <Application>Microsoft Macintosh PowerPoint</Application>
  <PresentationFormat>On-screen Show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Self-Regulated Non-Reciprocal Motions in Liquid Crystal Elastomer Pillars  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Shmuel Rubinstein</dc:creator>
  <cp:keywords/>
  <dc:description/>
  <cp:lastModifiedBy>Graham, Robert L.</cp:lastModifiedBy>
  <cp:revision>140</cp:revision>
  <cp:lastPrinted>2019-06-07T02:42:07Z</cp:lastPrinted>
  <dcterms:created xsi:type="dcterms:W3CDTF">2016-07-19T18:16:54Z</dcterms:created>
  <dcterms:modified xsi:type="dcterms:W3CDTF">2022-04-05T18:05:19Z</dcterms:modified>
  <cp:category/>
</cp:coreProperties>
</file>