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387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2" autoAdjust="0"/>
    <p:restoredTop sz="75548" autoAdjust="0"/>
  </p:normalViewPr>
  <p:slideViewPr>
    <p:cSldViewPr snapToGrid="0" snapToObjects="1">
      <p:cViewPr varScale="1">
        <p:scale>
          <a:sx n="90" d="100"/>
          <a:sy n="90" d="100"/>
        </p:scale>
        <p:origin x="21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/>
              <a:t>Fundamental understanding of the effects of LCE composition, nozzle geometry, and printing parameters on director alignment in LCEs via in operando microbeam x-ray scattering and simulation.</a:t>
            </a:r>
            <a:endParaRPr lang="en-US" sz="1200" dirty="0"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/>
              <a:t>This work represents the first in operando characterization of the role of shear and extensional flow on LCE director alignment.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This work strongly aligns with the IRG1 goal of synthesizing soft matter with programmable multiscale architectures and functionality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R="0" lvl="0" algn="just" rtl="0"/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Telles, R., A. </a:t>
            </a:r>
            <a:r>
              <a:rPr lang="en-US" sz="1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Kotikian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</a:t>
            </a:r>
            <a:r>
              <a:rPr lang="en-US" sz="1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Freychet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</a:t>
            </a:r>
            <a:r>
              <a:rPr lang="en-US" sz="1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Zhernenkov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P. </a:t>
            </a:r>
            <a:r>
              <a:rPr lang="en-US" sz="1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Wąsik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B.M. </a:t>
            </a:r>
            <a:r>
              <a:rPr lang="en-US" sz="1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Yavitt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J.L. Barrera, </a:t>
            </a: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C.C. Cook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Pindak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E.C. Davidson, and </a:t>
            </a: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J.A. Lewis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“Spatially programmed alignment and actuation in printed liquid crystal elastomers,” 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Proceedings of the National Academy of Sciences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122 (3), e2414960122 (2025). DOI: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10.1073/pnas.2414960122. 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are available at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doi.org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/10.1073/pnas.2414960122.</a:t>
            </a: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5198198" y="19384"/>
            <a:ext cx="6919912" cy="79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Spatially Programmed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lignment and Actuation </a:t>
            </a:r>
          </a:p>
          <a:p>
            <a:pPr marL="0" marR="0" algn="ctr"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Printed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iquid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rystal Elastomers</a:t>
            </a:r>
            <a:endParaRPr lang="en-US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Harvard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DMR-2011754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329737" y="866605"/>
            <a:ext cx="6656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Jennifer Lewis,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Caitlyn Cook (LLNL) and Ronald Pindak (BNL)</a:t>
            </a:r>
          </a:p>
        </p:txBody>
      </p:sp>
      <p:sp>
        <p:nvSpPr>
          <p:cNvPr id="13" name="Rectangle 37" descr="The figure shows a custom designed rotating nozzle for 3d printing multimaterials by a team at the Harvard Materials Center.  The figure also shows examples of lattice materials where the filaments have tunable properties from soft to stiff or conductive-dielectric elements.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504" y="1482800"/>
            <a:ext cx="513370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DF667-235C-4F08-05A8-83BC764B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20" name="TextBox 219">
            <a:extLst>
              <a:ext uri="{FF2B5EF4-FFF2-40B4-BE49-F238E27FC236}">
                <a16:creationId xmlns:a16="http://schemas.microsoft.com/office/drawing/2014/main" id="{93DBBB86-5757-344D-C0C3-C9764BE0A591}"/>
              </a:ext>
            </a:extLst>
          </p:cNvPr>
          <p:cNvSpPr txBox="1"/>
          <p:nvPr/>
        </p:nvSpPr>
        <p:spPr>
          <a:xfrm>
            <a:off x="5586714" y="5277241"/>
            <a:ext cx="6142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(A) </a:t>
            </a:r>
            <a:r>
              <a:rPr lang="en-US" sz="11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operando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X-ray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characterization of LCE alignment during printing. (B) Radially-resolved alignment for LCE filaments printed at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</a:t>
            </a:r>
            <a:r>
              <a:rPr lang="en-US" sz="110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0.5 (top images) and orientational order parameter across LCE filament radius (bottom plot). (C)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orientational order parameter in printed LCEs as a function of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</a:t>
            </a:r>
            <a:r>
              <a:rPr lang="en-US" sz="110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alongside compared to theory. (D) Tensile stress as a function of strain. (E) Actuation strain measured parallel to print path </a:t>
            </a:r>
            <a:r>
              <a:rPr lang="en-US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versue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temperature.  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BAA6A25-A87B-7EB9-A557-093198B3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23" y="1195931"/>
            <a:ext cx="5323652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Aligned liquid crystal elastomers (LCEs) are soft materials that exhibit reversible actuation akin to human muscles when thermally cycled above their nematic-to-isotropic transition temperature. Lewis and collaborators studied the effects of LCE ink composition, nozzle geometry, and printing parameters on director alignment. By combining rheological measurements, 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in-operando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microbeam X-ray scattering, and simulation, we show that the dimensionless Weissenberg (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number, which characterizes ink flow through tapered and hyperbolic nozzles, directly correlates with director alignment in printed LCE filaments. By altering the value of 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on-the-fly during printing, one can fabricate monolithic LCE actuators with spatially programmable alignment, stiffness, and actuation strains.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rtl="0"/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Telles, R., A. </a:t>
            </a:r>
            <a:r>
              <a:rPr lang="en-US" sz="1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Kotikian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</a:t>
            </a:r>
            <a:r>
              <a:rPr lang="en-US" sz="1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Freychet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</a:t>
            </a:r>
            <a:r>
              <a:rPr lang="en-US" sz="1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Zhernenkov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P. </a:t>
            </a:r>
            <a:r>
              <a:rPr lang="en-US" sz="1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Wąsik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B.M. </a:t>
            </a:r>
            <a:r>
              <a:rPr lang="en-US" sz="1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Yavitt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J.L. Barrera, </a:t>
            </a:r>
            <a:r>
              <a:rPr lang="en-US" sz="11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C.C. Cook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Pindak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E.C. Davidson, and </a:t>
            </a:r>
            <a:r>
              <a:rPr lang="en-US" sz="11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J.A. Lewis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“Spatially programmed alignment and actuation in printed liquid crystal elastomers,” </a:t>
            </a:r>
            <a:r>
              <a:rPr lang="en-US" sz="11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Proceedings of the National Academy of Sciences</a:t>
            </a:r>
            <a:r>
              <a:rPr lang="en-US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122 (3), e2414960122 (2025). DOI: 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10.1073/pnas.2414960122.  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are available at 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doi.org</a:t>
            </a:r>
            <a:r>
              <a:rPr lang="en-US" sz="11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/10.1073/pnas.2414960122.</a:t>
            </a:r>
            <a:endParaRPr lang="en-US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8545C49-D49D-A85C-6723-3EA3F72F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561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3E8E68-B85A-6A5A-A055-807EB2D2FB76}"/>
              </a:ext>
            </a:extLst>
          </p:cNvPr>
          <p:cNvGrpSpPr/>
          <p:nvPr/>
        </p:nvGrpSpPr>
        <p:grpSpPr>
          <a:xfrm>
            <a:off x="5586714" y="1223022"/>
            <a:ext cx="6142881" cy="3987713"/>
            <a:chOff x="5597927" y="1223022"/>
            <a:chExt cx="6142881" cy="3987713"/>
          </a:xfrm>
        </p:grpSpPr>
        <p:pic>
          <p:nvPicPr>
            <p:cNvPr id="3" name="Picture 2" descr="Schematic view of in operando microbeam x-ray scattering through a printhead containing LCE ink">
              <a:extLst>
                <a:ext uri="{FF2B5EF4-FFF2-40B4-BE49-F238E27FC236}">
                  <a16:creationId xmlns:a16="http://schemas.microsoft.com/office/drawing/2014/main" id="{9F3D85A3-8268-E12D-DD6B-D7DC7B00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600" y="1378700"/>
              <a:ext cx="3285956" cy="1829689"/>
            </a:xfrm>
            <a:prstGeom prst="rect">
              <a:avLst/>
            </a:prstGeom>
          </p:spPr>
        </p:pic>
        <p:pic>
          <p:nvPicPr>
            <p:cNvPr id="4" name="Picture 3" descr="Plots of order parameter as a function of Wi for LCE inks of different composition (left), tensile stress as a function of strain for LCEs printed at different Wi values (middle), and actuation strain as a function of temperature for printed LCEs. ">
              <a:extLst>
                <a:ext uri="{FF2B5EF4-FFF2-40B4-BE49-F238E27FC236}">
                  <a16:creationId xmlns:a16="http://schemas.microsoft.com/office/drawing/2014/main" id="{DC5DD200-65D2-E75C-3E93-FDB7BE0B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35"/>
            <a:stretch/>
          </p:blipFill>
          <p:spPr>
            <a:xfrm>
              <a:off x="5930674" y="3370369"/>
              <a:ext cx="5494655" cy="1840366"/>
            </a:xfrm>
            <a:prstGeom prst="rect">
              <a:avLst/>
            </a:prstGeom>
          </p:spPr>
        </p:pic>
        <p:pic>
          <p:nvPicPr>
            <p:cNvPr id="5" name="Picture 4" descr="Wide-angle x-ray scattering data (top row) and plot of order parameter as a function of LCE filament radius (bottom) for LCE filaments printed through tapered or hyperbolic nozzles at different Wi values.">
              <a:extLst>
                <a:ext uri="{FF2B5EF4-FFF2-40B4-BE49-F238E27FC236}">
                  <a16:creationId xmlns:a16="http://schemas.microsoft.com/office/drawing/2014/main" id="{32AFCE7A-F960-D715-9336-5E03C847B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53" t="5069" r="-2256" b="44274"/>
            <a:stretch/>
          </p:blipFill>
          <p:spPr>
            <a:xfrm>
              <a:off x="9381229" y="1223022"/>
              <a:ext cx="2359579" cy="21473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D2D9DA-AD05-A8A9-CDB2-95E8E878585F}"/>
                </a:ext>
              </a:extLst>
            </p:cNvPr>
            <p:cNvSpPr txBox="1"/>
            <p:nvPr/>
          </p:nvSpPr>
          <p:spPr>
            <a:xfrm>
              <a:off x="5597927" y="1335586"/>
              <a:ext cx="3840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						          B   B		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312EF3-9B99-1618-DFC3-6BA4F0808A01}"/>
                </a:ext>
              </a:extLst>
            </p:cNvPr>
            <p:cNvSpPr txBox="1"/>
            <p:nvPr/>
          </p:nvSpPr>
          <p:spPr>
            <a:xfrm>
              <a:off x="5675103" y="3354363"/>
              <a:ext cx="3840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						           	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7ED0F1C627A43A310D38C6F840624" ma:contentTypeVersion="12" ma:contentTypeDescription="Create a new document." ma:contentTypeScope="" ma:versionID="e7a2f3e1657f46ddce90199cfc4b063b">
  <xsd:schema xmlns:xsd="http://www.w3.org/2001/XMLSchema" xmlns:xs="http://www.w3.org/2001/XMLSchema" xmlns:p="http://schemas.microsoft.com/office/2006/metadata/properties" xmlns:ns3="b24f3193-c097-4c34-81e6-134fe7d0e7d6" targetNamespace="http://schemas.microsoft.com/office/2006/metadata/properties" ma:root="true" ma:fieldsID="75ce5339da8f083598d06bc2c7ec6b68" ns3:_="">
    <xsd:import namespace="b24f3193-c097-4c34-81e6-134fe7d0e7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f3193-c097-4c34-81e6-134fe7d0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4f3193-c097-4c34-81e6-134fe7d0e7d6" xsi:nil="true"/>
  </documentManagement>
</p:properties>
</file>

<file path=customXml/itemProps1.xml><?xml version="1.0" encoding="utf-8"?>
<ds:datastoreItem xmlns:ds="http://schemas.openxmlformats.org/officeDocument/2006/customXml" ds:itemID="{7E94F4FD-423F-46B6-8C89-44ADB10D8C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7E9BF-6AAD-4312-8A6C-9E3735761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f3193-c097-4c34-81e6-134fe7d0e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038F8B-89EE-414F-9BCB-FAFDA2F55CF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24f3193-c097-4c34-81e6-134fe7d0e7d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572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Lewis, Jennifer</cp:lastModifiedBy>
  <cp:revision>344</cp:revision>
  <cp:lastPrinted>2018-03-20T12:31:18Z</cp:lastPrinted>
  <dcterms:created xsi:type="dcterms:W3CDTF">2017-10-05T17:34:54Z</dcterms:created>
  <dcterms:modified xsi:type="dcterms:W3CDTF">2025-04-10T20:10:29Z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  <property fmtid="{D5CDD505-2E9C-101B-9397-08002B2CF9AE}" pid="4" name="ContentTypeId">
    <vt:lpwstr>0x0101003F87ED0F1C627A43A310D38C6F840624</vt:lpwstr>
  </property>
</Properties>
</file>