
<file path=[Content_Types].xml><?xml version="1.0" encoding="utf-8"?>
<Types xmlns="http://schemas.openxmlformats.org/package/2006/content-types">
  <Default Extension="jpeg" ContentType="image/jpeg"/>
  <Default Extension="jpg" ContentType="image/jpeg"/>
  <Default Extension="rels" ContentType="application/vnd.openxmlformats-package.relationships+xml"/>
  <Default Extension="ti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3"/>
  </p:notesMasterIdLst>
  <p:sldIdLst>
    <p:sldId id="260" r:id="rId2"/>
  </p:sldIdLst>
  <p:sldSz cx="9144000" cy="6858000" type="screen4x3"/>
  <p:notesSz cx="7010400" cy="9296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1160" autoAdjust="0"/>
    <p:restoredTop sz="96327" autoAdjust="0"/>
  </p:normalViewPr>
  <p:slideViewPr>
    <p:cSldViewPr snapToGrid="0" snapToObjects="1">
      <p:cViewPr varScale="1">
        <p:scale>
          <a:sx n="128" d="100"/>
          <a:sy n="128" d="100"/>
        </p:scale>
        <p:origin x="1984" y="176"/>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3" Type="http://schemas.openxmlformats.org/officeDocument/2006/relationships/notesMaster" Target="notesMasters/notesMaster1.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513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970338" y="0"/>
            <a:ext cx="3038475" cy="465138"/>
          </a:xfrm>
          <a:prstGeom prst="rect">
            <a:avLst/>
          </a:prstGeom>
        </p:spPr>
        <p:txBody>
          <a:bodyPr vert="horz" lIns="91440" tIns="45720" rIns="91440" bIns="45720" rtlCol="0"/>
          <a:lstStyle>
            <a:lvl1pPr algn="r">
              <a:defRPr sz="1200"/>
            </a:lvl1pPr>
          </a:lstStyle>
          <a:p>
            <a:fld id="{4CD261C3-91FD-B34C-9335-731A610C6CB4}" type="datetimeFigureOut">
              <a:rPr lang="en-US" smtClean="0"/>
              <a:t>4/5/22</a:t>
            </a:fld>
            <a:endParaRPr lang="en-US" dirty="0"/>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701675" y="4416425"/>
            <a:ext cx="5607050" cy="4183063"/>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675"/>
            <a:ext cx="3038475" cy="465138"/>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0338" y="8829675"/>
            <a:ext cx="3038475" cy="465138"/>
          </a:xfrm>
          <a:prstGeom prst="rect">
            <a:avLst/>
          </a:prstGeom>
        </p:spPr>
        <p:txBody>
          <a:bodyPr vert="horz" lIns="91440" tIns="45720" rIns="91440" bIns="45720" rtlCol="0" anchor="b"/>
          <a:lstStyle>
            <a:lvl1pPr algn="r">
              <a:defRPr sz="1200"/>
            </a:lvl1pPr>
          </a:lstStyle>
          <a:p>
            <a:fld id="{66FD2D69-3CFB-0E4A-A0DB-E1FEB3E612EC}" type="slidenum">
              <a:rPr lang="en-US" smtClean="0"/>
              <a:t>‹#›</a:t>
            </a:fld>
            <a:endParaRPr lang="en-US" dirty="0"/>
          </a:p>
        </p:txBody>
      </p:sp>
    </p:spTree>
    <p:extLst>
      <p:ext uri="{BB962C8B-B14F-4D97-AF65-F5344CB8AC3E}">
        <p14:creationId xmlns:p14="http://schemas.microsoft.com/office/powerpoint/2010/main" val="3417024387"/>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Notes</a:t>
            </a:r>
          </a:p>
          <a:p>
            <a:r>
              <a:rPr lang="en-US" sz="1200" kern="1200" dirty="0">
                <a:solidFill>
                  <a:schemeClr val="tx1"/>
                </a:solidFill>
                <a:effectLst/>
                <a:latin typeface="+mn-lt"/>
                <a:ea typeface="+mn-ea"/>
                <a:cs typeface="+mn-cs"/>
              </a:rPr>
              <a:t> </a:t>
            </a:r>
          </a:p>
          <a:p>
            <a:r>
              <a:rPr lang="en-US" sz="1200" b="1" kern="1200" dirty="0">
                <a:solidFill>
                  <a:schemeClr val="tx1"/>
                </a:solidFill>
                <a:effectLst/>
                <a:latin typeface="+mn-lt"/>
                <a:ea typeface="+mn-ea"/>
                <a:cs typeface="+mn-cs"/>
              </a:rPr>
              <a:t>Desktop Health and the </a:t>
            </a:r>
            <a:r>
              <a:rPr lang="en-US" sz="1200" b="1" kern="1200" dirty="0" err="1">
                <a:solidFill>
                  <a:schemeClr val="tx1"/>
                </a:solidFill>
                <a:effectLst/>
                <a:latin typeface="+mn-lt"/>
                <a:ea typeface="+mn-ea"/>
                <a:cs typeface="+mn-cs"/>
              </a:rPr>
              <a:t>PhonoGraft</a:t>
            </a:r>
            <a:r>
              <a:rPr lang="en-US" sz="1200" b="1" kern="1200" dirty="0">
                <a:solidFill>
                  <a:schemeClr val="tx1"/>
                </a:solidFill>
                <a:effectLst/>
                <a:latin typeface="+mn-lt"/>
                <a:ea typeface="+mn-ea"/>
                <a:cs typeface="+mn-cs"/>
              </a:rPr>
              <a:t>™ Device</a:t>
            </a:r>
          </a:p>
          <a:p>
            <a:r>
              <a:rPr lang="en-US" sz="1200" kern="1200" dirty="0">
                <a:solidFill>
                  <a:schemeClr val="tx1"/>
                </a:solidFill>
                <a:effectLst/>
                <a:latin typeface="+mn-lt"/>
                <a:ea typeface="+mn-ea"/>
                <a:cs typeface="+mn-cs"/>
              </a:rPr>
              <a:t>Nicole Black, founder of Beacon Bio which was acquired in 2021 by Desktop Health for $10M</a:t>
            </a:r>
          </a:p>
          <a:p>
            <a:r>
              <a:rPr lang="en-US" sz="1200" kern="1200" dirty="0">
                <a:solidFill>
                  <a:schemeClr val="tx1"/>
                </a:solidFill>
                <a:effectLst/>
                <a:latin typeface="+mn-lt"/>
                <a:ea typeface="+mn-ea"/>
                <a:cs typeface="+mn-cs"/>
              </a:rPr>
              <a:t>10 employees, currently</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The </a:t>
            </a:r>
            <a:r>
              <a:rPr lang="en-US" sz="1200" kern="1200" dirty="0" err="1">
                <a:solidFill>
                  <a:schemeClr val="tx1"/>
                </a:solidFill>
                <a:effectLst/>
                <a:latin typeface="+mn-lt"/>
                <a:ea typeface="+mn-ea"/>
                <a:cs typeface="+mn-cs"/>
              </a:rPr>
              <a:t>PhonoGraft</a:t>
            </a:r>
            <a:r>
              <a:rPr lang="en-US" sz="1200" kern="1200" dirty="0">
                <a:solidFill>
                  <a:schemeClr val="tx1"/>
                </a:solidFill>
                <a:effectLst/>
                <a:latin typeface="+mn-lt"/>
                <a:ea typeface="+mn-ea"/>
                <a:cs typeface="+mn-cs"/>
              </a:rPr>
              <a:t>™ device is a novel biodegradable and biomimetic device for eardrum repair. The eardrum has a complex circular and radial collagen fiber structure, which is important for enabling sound conduction at both low and high frequencies. Unfortunately, millions of patients suffer from eardrum perforations every year for reasons including chronic ear infections, blast wave exposure, and traumatic injuries. Currently used eardrum graft materials are typically autologous tissues, which must be harvested at the time of the procedure. Additionally, these autologous tissue grafts do not match the material properties and architecture of the native eardrum, often leading to poor healing and hearing outcomes in patients. The </a:t>
            </a:r>
            <a:r>
              <a:rPr lang="en-US" sz="1200" kern="1200" dirty="0" err="1">
                <a:solidFill>
                  <a:schemeClr val="tx1"/>
                </a:solidFill>
                <a:effectLst/>
                <a:latin typeface="+mn-lt"/>
                <a:ea typeface="+mn-ea"/>
                <a:cs typeface="+mn-cs"/>
              </a:rPr>
              <a:t>PhonoGraft</a:t>
            </a:r>
            <a:r>
              <a:rPr lang="en-US" sz="1200" kern="1200" dirty="0">
                <a:solidFill>
                  <a:schemeClr val="tx1"/>
                </a:solidFill>
                <a:effectLst/>
                <a:latin typeface="+mn-lt"/>
                <a:ea typeface="+mn-ea"/>
                <a:cs typeface="+mn-cs"/>
              </a:rPr>
              <a:t>™ device aims to improve eardrum repair outcomes through its 3D printed circular and radial architecture that is replaced by native tissue over time as the graft degrades. A team led by Nicole Black at Desktop Health in Charlestown, MA is currently conducting final research and development on the </a:t>
            </a:r>
            <a:r>
              <a:rPr lang="en-US" sz="1200" kern="1200" dirty="0" err="1">
                <a:solidFill>
                  <a:schemeClr val="tx1"/>
                </a:solidFill>
                <a:effectLst/>
                <a:latin typeface="+mn-lt"/>
                <a:ea typeface="+mn-ea"/>
                <a:cs typeface="+mn-cs"/>
              </a:rPr>
              <a:t>PhonoGraft</a:t>
            </a:r>
            <a:r>
              <a:rPr lang="en-US" sz="1200" kern="1200" dirty="0">
                <a:solidFill>
                  <a:schemeClr val="tx1"/>
                </a:solidFill>
                <a:effectLst/>
                <a:latin typeface="+mn-lt"/>
                <a:ea typeface="+mn-ea"/>
                <a:cs typeface="+mn-cs"/>
              </a:rPr>
              <a:t>™ device to bring it through the 510(k) regulatory pathway with the FDA.</a:t>
            </a:r>
          </a:p>
          <a:p>
            <a:r>
              <a:rPr lang="en-US" sz="1200" kern="1200" dirty="0">
                <a:solidFill>
                  <a:schemeClr val="tx1"/>
                </a:solidFill>
                <a:effectLst/>
                <a:latin typeface="+mn-lt"/>
                <a:ea typeface="+mn-ea"/>
                <a:cs typeface="+mn-cs"/>
              </a:rPr>
              <a:t> </a:t>
            </a:r>
          </a:p>
          <a:p>
            <a:r>
              <a:rPr lang="en-US" sz="1200" b="1" kern="1200" dirty="0" err="1">
                <a:solidFill>
                  <a:schemeClr val="tx1"/>
                </a:solidFill>
                <a:effectLst/>
                <a:latin typeface="+mn-lt"/>
                <a:ea typeface="+mn-ea"/>
                <a:cs typeface="+mn-cs"/>
              </a:rPr>
              <a:t>FLO.Materials</a:t>
            </a:r>
            <a:endParaRPr lang="en-US" sz="1200" b="1" kern="1200" dirty="0">
              <a:solidFill>
                <a:schemeClr val="tx1"/>
              </a:solidFill>
              <a:effectLst/>
              <a:latin typeface="+mn-lt"/>
              <a:ea typeface="+mn-ea"/>
              <a:cs typeface="+mn-cs"/>
            </a:endParaRPr>
          </a:p>
          <a:p>
            <a:r>
              <a:rPr lang="en-US" sz="1200" kern="1200" dirty="0" err="1">
                <a:solidFill>
                  <a:schemeClr val="tx1"/>
                </a:solidFill>
                <a:effectLst/>
                <a:latin typeface="+mn-lt"/>
                <a:ea typeface="+mn-ea"/>
                <a:cs typeface="+mn-cs"/>
              </a:rPr>
              <a:t>Kezi</a:t>
            </a:r>
            <a:r>
              <a:rPr lang="en-US" sz="1200" kern="1200" dirty="0">
                <a:solidFill>
                  <a:schemeClr val="tx1"/>
                </a:solidFill>
                <a:effectLst/>
                <a:latin typeface="+mn-lt"/>
                <a:ea typeface="+mn-ea"/>
                <a:cs typeface="+mn-cs"/>
              </a:rPr>
              <a:t> Cheng, co-founder with Peter Christensen</a:t>
            </a:r>
          </a:p>
          <a:p>
            <a:r>
              <a:rPr lang="en-US" sz="1200" kern="1200" dirty="0">
                <a:solidFill>
                  <a:schemeClr val="tx1"/>
                </a:solidFill>
                <a:effectLst/>
                <a:latin typeface="+mn-lt"/>
                <a:ea typeface="+mn-ea"/>
                <a:cs typeface="+mn-cs"/>
              </a:rPr>
              <a:t>2 employees, currently</a:t>
            </a:r>
          </a:p>
          <a:p>
            <a:r>
              <a:rPr lang="en-US" sz="1200" kern="1200" dirty="0">
                <a:solidFill>
                  <a:schemeClr val="tx1"/>
                </a:solidFill>
                <a:effectLst/>
                <a:latin typeface="+mn-lt"/>
                <a:ea typeface="+mn-ea"/>
                <a:cs typeface="+mn-cs"/>
              </a:rPr>
              <a:t> </a:t>
            </a:r>
          </a:p>
          <a:p>
            <a:r>
              <a:rPr lang="en-US" sz="1200" kern="1200" dirty="0" err="1">
                <a:solidFill>
                  <a:schemeClr val="tx1"/>
                </a:solidFill>
                <a:effectLst/>
                <a:latin typeface="+mn-lt"/>
                <a:ea typeface="+mn-ea"/>
                <a:cs typeface="+mn-cs"/>
              </a:rPr>
              <a:t>FLO.Materials</a:t>
            </a:r>
            <a:r>
              <a:rPr lang="en-US" sz="1200" kern="1200" dirty="0">
                <a:solidFill>
                  <a:schemeClr val="tx1"/>
                </a:solidFill>
                <a:effectLst/>
                <a:latin typeface="+mn-lt"/>
                <a:ea typeface="+mn-ea"/>
                <a:cs typeface="+mn-cs"/>
              </a:rPr>
              <a:t> is commercializing a new family of recyclable polymers [1] and a novel chemical depolymerization process to promote sustainable cycles for post-manufacturing wastes and secure a transition to a circular economy. FLO Materials’ core technology is a new, infinitely recyclable material called </a:t>
            </a:r>
            <a:r>
              <a:rPr lang="en-US" sz="1200" kern="1200" dirty="0" err="1">
                <a:solidFill>
                  <a:schemeClr val="tx1"/>
                </a:solidFill>
                <a:effectLst/>
                <a:latin typeface="+mn-lt"/>
                <a:ea typeface="+mn-ea"/>
                <a:cs typeface="+mn-cs"/>
              </a:rPr>
              <a:t>polydiketoenamine</a:t>
            </a:r>
            <a:r>
              <a:rPr lang="en-US" sz="1200" kern="1200" dirty="0">
                <a:solidFill>
                  <a:schemeClr val="tx1"/>
                </a:solidFill>
                <a:effectLst/>
                <a:latin typeface="+mn-lt"/>
                <a:ea typeface="+mn-ea"/>
                <a:cs typeface="+mn-cs"/>
              </a:rPr>
              <a:t> (PDK), which will enable closed-loop lifecycles for hard-to-recycle plastics, including thermosets and mixed material composites, used in durable goods. Chemical recycling of PDKs through depolymerization allows manufacturers to remove all additives, such as colors or plasticizers, and then remanufacture the recovered monomers into next-generation materials—without losing mechanical performance or aesthetic quality. This nascent startup, co-founded by </a:t>
            </a:r>
            <a:r>
              <a:rPr lang="en-US" sz="1200" kern="1200" dirty="0" err="1">
                <a:solidFill>
                  <a:schemeClr val="tx1"/>
                </a:solidFill>
                <a:effectLst/>
                <a:latin typeface="+mn-lt"/>
                <a:ea typeface="+mn-ea"/>
                <a:cs typeface="+mn-cs"/>
              </a:rPr>
              <a:t>Kezi</a:t>
            </a:r>
            <a:r>
              <a:rPr lang="en-US" sz="1200" kern="1200" dirty="0">
                <a:solidFill>
                  <a:schemeClr val="tx1"/>
                </a:solidFill>
                <a:effectLst/>
                <a:latin typeface="+mn-lt"/>
                <a:ea typeface="+mn-ea"/>
                <a:cs typeface="+mn-cs"/>
              </a:rPr>
              <a:t> Cheng and Peter Christensen, are part of the Activate program at Lawrence Berkeley National Laboratory.</a:t>
            </a:r>
          </a:p>
          <a:p>
            <a:r>
              <a:rPr lang="en-US" sz="1200" kern="1200" dirty="0">
                <a:solidFill>
                  <a:schemeClr val="tx1"/>
                </a:solidFill>
                <a:effectLst/>
                <a:latin typeface="+mn-lt"/>
                <a:ea typeface="+mn-ea"/>
                <a:cs typeface="+mn-cs"/>
              </a:rPr>
              <a:t> </a:t>
            </a:r>
          </a:p>
          <a:p>
            <a:pPr lvl="0"/>
            <a:r>
              <a:rPr lang="en-US" sz="1200" kern="1200" dirty="0">
                <a:solidFill>
                  <a:schemeClr val="tx1"/>
                </a:solidFill>
                <a:effectLst/>
                <a:latin typeface="+mn-lt"/>
                <a:ea typeface="+mn-ea"/>
                <a:cs typeface="+mn-cs"/>
              </a:rPr>
              <a:t>1. Cheng, K., A. </a:t>
            </a:r>
            <a:r>
              <a:rPr lang="en-US" sz="1200" kern="1200" dirty="0" err="1">
                <a:solidFill>
                  <a:schemeClr val="tx1"/>
                </a:solidFill>
                <a:effectLst/>
                <a:latin typeface="+mn-lt"/>
                <a:ea typeface="+mn-ea"/>
                <a:cs typeface="+mn-cs"/>
              </a:rPr>
              <a:t>Chortos</a:t>
            </a:r>
            <a:r>
              <a:rPr lang="en-US" sz="1200" kern="1200" dirty="0">
                <a:solidFill>
                  <a:schemeClr val="tx1"/>
                </a:solidFill>
                <a:effectLst/>
                <a:latin typeface="+mn-lt"/>
                <a:ea typeface="+mn-ea"/>
                <a:cs typeface="+mn-cs"/>
              </a:rPr>
              <a:t>, </a:t>
            </a:r>
            <a:r>
              <a:rPr lang="en-US" sz="1200" b="1" kern="1200" dirty="0">
                <a:solidFill>
                  <a:schemeClr val="tx1"/>
                </a:solidFill>
                <a:effectLst/>
                <a:latin typeface="+mn-lt"/>
                <a:ea typeface="+mn-ea"/>
                <a:cs typeface="+mn-cs"/>
              </a:rPr>
              <a:t>J.A. Lewis</a:t>
            </a:r>
            <a:r>
              <a:rPr lang="en-US" sz="1200" kern="1200" dirty="0">
                <a:solidFill>
                  <a:schemeClr val="tx1"/>
                </a:solidFill>
                <a:effectLst/>
                <a:latin typeface="+mn-lt"/>
                <a:ea typeface="+mn-ea"/>
                <a:cs typeface="+mn-cs"/>
              </a:rPr>
              <a:t>, and </a:t>
            </a:r>
            <a:r>
              <a:rPr lang="en-US" sz="1200" b="1" kern="1200" dirty="0">
                <a:solidFill>
                  <a:schemeClr val="tx1"/>
                </a:solidFill>
                <a:effectLst/>
                <a:latin typeface="+mn-lt"/>
                <a:ea typeface="+mn-ea"/>
                <a:cs typeface="+mn-cs"/>
              </a:rPr>
              <a:t>D.R. Clarke</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Photoswitchable</a:t>
            </a:r>
            <a:r>
              <a:rPr lang="en-US" sz="1200" kern="1200" dirty="0">
                <a:solidFill>
                  <a:schemeClr val="tx1"/>
                </a:solidFill>
                <a:effectLst/>
                <a:latin typeface="+mn-lt"/>
                <a:ea typeface="+mn-ea"/>
                <a:cs typeface="+mn-cs"/>
              </a:rPr>
              <a:t> covalent adaptive networks based on thiol–</a:t>
            </a:r>
            <a:r>
              <a:rPr lang="en-US" sz="1200" kern="1200" dirty="0" err="1">
                <a:solidFill>
                  <a:schemeClr val="tx1"/>
                </a:solidFill>
                <a:effectLst/>
                <a:latin typeface="+mn-lt"/>
                <a:ea typeface="+mn-ea"/>
                <a:cs typeface="+mn-cs"/>
              </a:rPr>
              <a:t>ene</a:t>
            </a:r>
            <a:r>
              <a:rPr lang="en-US" sz="1200" kern="1200" dirty="0">
                <a:solidFill>
                  <a:schemeClr val="tx1"/>
                </a:solidFill>
                <a:effectLst/>
                <a:latin typeface="+mn-lt"/>
                <a:ea typeface="+mn-ea"/>
                <a:cs typeface="+mn-cs"/>
              </a:rPr>
              <a:t> elastomers,” </a:t>
            </a:r>
            <a:r>
              <a:rPr lang="en-US" sz="1200" i="1" kern="1200" dirty="0">
                <a:solidFill>
                  <a:schemeClr val="tx1"/>
                </a:solidFill>
                <a:effectLst/>
                <a:latin typeface="+mn-lt"/>
                <a:ea typeface="+mn-ea"/>
                <a:cs typeface="+mn-cs"/>
              </a:rPr>
              <a:t>ACS Applied Material Interfaces </a:t>
            </a:r>
            <a:r>
              <a:rPr lang="en-US" sz="1200" b="1" kern="1200" dirty="0">
                <a:solidFill>
                  <a:schemeClr val="tx1"/>
                </a:solidFill>
                <a:effectLst/>
                <a:latin typeface="+mn-lt"/>
                <a:ea typeface="+mn-ea"/>
                <a:cs typeface="+mn-cs"/>
              </a:rPr>
              <a:t>14 </a:t>
            </a:r>
            <a:r>
              <a:rPr lang="en-US" sz="1200" kern="1200" dirty="0">
                <a:solidFill>
                  <a:schemeClr val="tx1"/>
                </a:solidFill>
                <a:effectLst/>
                <a:latin typeface="+mn-lt"/>
                <a:ea typeface="+mn-ea"/>
                <a:cs typeface="+mn-cs"/>
              </a:rPr>
              <a:t>(3),</a:t>
            </a:r>
            <a:r>
              <a:rPr lang="en-US" sz="1200" b="1" kern="120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4552-4561 (2022).  DOI: 10.1021/acsami.1c22287.</a:t>
            </a:r>
          </a:p>
          <a:p>
            <a:r>
              <a:rPr lang="en-US" sz="1200" kern="1200" dirty="0">
                <a:solidFill>
                  <a:schemeClr val="tx1"/>
                </a:solidFill>
                <a:effectLst/>
                <a:latin typeface="+mn-lt"/>
                <a:ea typeface="+mn-ea"/>
                <a:cs typeface="+mn-cs"/>
              </a:rPr>
              <a:t> </a:t>
            </a:r>
          </a:p>
          <a:p>
            <a:r>
              <a:rPr lang="en-US" sz="1200" b="1" kern="1200" dirty="0" err="1">
                <a:solidFill>
                  <a:schemeClr val="tx1"/>
                </a:solidFill>
                <a:effectLst/>
                <a:latin typeface="+mn-lt"/>
                <a:ea typeface="+mn-ea"/>
                <a:cs typeface="+mn-cs"/>
              </a:rPr>
              <a:t>Axoft</a:t>
            </a:r>
            <a:endParaRPr lang="en-US" sz="1200" b="1"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Paul Le </a:t>
            </a:r>
            <a:r>
              <a:rPr lang="en-US" sz="1200" kern="1200" dirty="0" err="1">
                <a:solidFill>
                  <a:schemeClr val="tx1"/>
                </a:solidFill>
                <a:effectLst/>
                <a:latin typeface="+mn-lt"/>
                <a:ea typeface="+mn-ea"/>
                <a:cs typeface="+mn-cs"/>
              </a:rPr>
              <a:t>Floch</a:t>
            </a:r>
            <a:r>
              <a:rPr lang="en-US" sz="1200" kern="1200" dirty="0">
                <a:solidFill>
                  <a:schemeClr val="tx1"/>
                </a:solidFill>
                <a:effectLst/>
                <a:latin typeface="+mn-lt"/>
                <a:ea typeface="+mn-ea"/>
                <a:cs typeface="+mn-cs"/>
              </a:rPr>
              <a:t>, co-founder with </a:t>
            </a:r>
            <a:r>
              <a:rPr lang="en-US" sz="1200" b="1" kern="1200" dirty="0">
                <a:solidFill>
                  <a:schemeClr val="tx1"/>
                </a:solidFill>
                <a:effectLst/>
                <a:latin typeface="+mn-lt"/>
                <a:ea typeface="+mn-ea"/>
                <a:cs typeface="+mn-cs"/>
              </a:rPr>
              <a:t>Jia Liu </a:t>
            </a:r>
            <a:r>
              <a:rPr lang="en-US" sz="1200" kern="1200" dirty="0">
                <a:solidFill>
                  <a:schemeClr val="tx1"/>
                </a:solidFill>
                <a:effectLst/>
                <a:latin typeface="+mn-lt"/>
                <a:ea typeface="+mn-ea"/>
                <a:cs typeface="+mn-cs"/>
              </a:rPr>
              <a:t>and </a:t>
            </a:r>
            <a:r>
              <a:rPr lang="en-US" sz="1200" kern="1200" dirty="0" err="1">
                <a:solidFill>
                  <a:schemeClr val="tx1"/>
                </a:solidFill>
                <a:effectLst/>
                <a:latin typeface="+mn-lt"/>
                <a:ea typeface="+mn-ea"/>
                <a:cs typeface="+mn-cs"/>
              </a:rPr>
              <a:t>Tianyang</a:t>
            </a:r>
            <a:r>
              <a:rPr lang="en-US" sz="1200" kern="1200" dirty="0">
                <a:solidFill>
                  <a:schemeClr val="tx1"/>
                </a:solidFill>
                <a:effectLst/>
                <a:latin typeface="+mn-lt"/>
                <a:ea typeface="+mn-ea"/>
                <a:cs typeface="+mn-cs"/>
              </a:rPr>
              <a:t> Ye</a:t>
            </a:r>
          </a:p>
          <a:p>
            <a:r>
              <a:rPr lang="en-US" sz="1200" kern="1200" dirty="0">
                <a:solidFill>
                  <a:schemeClr val="tx1"/>
                </a:solidFill>
                <a:effectLst/>
                <a:latin typeface="+mn-lt"/>
                <a:ea typeface="+mn-ea"/>
                <a:cs typeface="+mn-cs"/>
              </a:rPr>
              <a:t>5 employees, currently</a:t>
            </a:r>
          </a:p>
          <a:p>
            <a:r>
              <a:rPr lang="en-US" sz="1200" kern="1200" dirty="0">
                <a:solidFill>
                  <a:schemeClr val="tx1"/>
                </a:solidFill>
                <a:effectLst/>
                <a:latin typeface="+mn-lt"/>
                <a:ea typeface="+mn-ea"/>
                <a:cs typeface="+mn-cs"/>
              </a:rPr>
              <a:t> </a:t>
            </a:r>
          </a:p>
          <a:p>
            <a:r>
              <a:rPr lang="en-US" sz="1200" kern="1200" dirty="0" err="1">
                <a:solidFill>
                  <a:schemeClr val="tx1"/>
                </a:solidFill>
                <a:effectLst/>
                <a:latin typeface="+mn-lt"/>
                <a:ea typeface="+mn-ea"/>
                <a:cs typeface="+mn-cs"/>
              </a:rPr>
              <a:t>Axoft</a:t>
            </a:r>
            <a:r>
              <a:rPr lang="en-US" sz="1200" kern="1200" dirty="0">
                <a:solidFill>
                  <a:schemeClr val="tx1"/>
                </a:solidFill>
                <a:effectLst/>
                <a:latin typeface="+mn-lt"/>
                <a:ea typeface="+mn-ea"/>
                <a:cs typeface="+mn-cs"/>
              </a:rPr>
              <a:t> is developing neural implants as soft as the brain [2] which are minimally invasive and reduce the damage caused to the brain. These implants are designed to unlock more efficient </a:t>
            </a:r>
            <a:r>
              <a:rPr lang="en-US" sz="1200" kern="1200" dirty="0" err="1">
                <a:solidFill>
                  <a:schemeClr val="tx1"/>
                </a:solidFill>
                <a:effectLst/>
                <a:latin typeface="+mn-lt"/>
                <a:ea typeface="+mn-ea"/>
                <a:cs typeface="+mn-cs"/>
              </a:rPr>
              <a:t>neuroprosthetics</a:t>
            </a:r>
            <a:r>
              <a:rPr lang="en-US" sz="1200" kern="1200" dirty="0">
                <a:solidFill>
                  <a:schemeClr val="tx1"/>
                </a:solidFill>
                <a:effectLst/>
                <a:latin typeface="+mn-lt"/>
                <a:ea typeface="+mn-ea"/>
                <a:cs typeface="+mn-cs"/>
              </a:rPr>
              <a:t> and neuromodulation treatments against neurological disorders, like Parkinson’s and paralysis. Besides the benefits for the patients, the new </a:t>
            </a:r>
            <a:r>
              <a:rPr lang="en-US" sz="1200" kern="1200" dirty="0" err="1">
                <a:solidFill>
                  <a:schemeClr val="tx1"/>
                </a:solidFill>
                <a:effectLst/>
                <a:latin typeface="+mn-lt"/>
                <a:ea typeface="+mn-ea"/>
                <a:cs typeface="+mn-cs"/>
              </a:rPr>
              <a:t>Axoft</a:t>
            </a:r>
            <a:r>
              <a:rPr lang="en-US" sz="1200" kern="1200" dirty="0">
                <a:solidFill>
                  <a:schemeClr val="tx1"/>
                </a:solidFill>
                <a:effectLst/>
                <a:latin typeface="+mn-lt"/>
                <a:ea typeface="+mn-ea"/>
                <a:cs typeface="+mn-cs"/>
              </a:rPr>
              <a:t> nanofabrication platform also overcomes the trade-off between the number of neurons electrically accessible and the biocompatibility of the implant, therefore paving the way for long-term stable, high-density brain-machine interfaces. The </a:t>
            </a:r>
            <a:r>
              <a:rPr lang="en-US" sz="1200" kern="1200" dirty="0" err="1">
                <a:solidFill>
                  <a:schemeClr val="tx1"/>
                </a:solidFill>
                <a:effectLst/>
                <a:latin typeface="+mn-lt"/>
                <a:ea typeface="+mn-ea"/>
                <a:cs typeface="+mn-cs"/>
              </a:rPr>
              <a:t>Axoft</a:t>
            </a:r>
            <a:r>
              <a:rPr lang="en-US" sz="1200" kern="1200" dirty="0">
                <a:solidFill>
                  <a:schemeClr val="tx1"/>
                </a:solidFill>
                <a:effectLst/>
                <a:latin typeface="+mn-lt"/>
                <a:ea typeface="+mn-ea"/>
                <a:cs typeface="+mn-cs"/>
              </a:rPr>
              <a:t> goal is to create a neurotechnology platform that will fully leverage the potential of the brain.</a:t>
            </a:r>
          </a:p>
          <a:p>
            <a:r>
              <a:rPr lang="en-US" sz="1200" kern="1200" dirty="0">
                <a:solidFill>
                  <a:schemeClr val="tx1"/>
                </a:solidFill>
                <a:effectLst/>
                <a:latin typeface="+mn-lt"/>
                <a:ea typeface="+mn-ea"/>
                <a:cs typeface="+mn-cs"/>
              </a:rPr>
              <a:t> </a:t>
            </a:r>
          </a:p>
          <a:p>
            <a:pPr lvl="0"/>
            <a:r>
              <a:rPr lang="en-US" sz="1200" kern="1200" dirty="0">
                <a:solidFill>
                  <a:schemeClr val="tx1"/>
                </a:solidFill>
                <a:effectLst/>
                <a:latin typeface="+mn-lt"/>
                <a:ea typeface="+mn-ea"/>
                <a:cs typeface="+mn-cs"/>
              </a:rPr>
              <a:t>2. Le </a:t>
            </a:r>
            <a:r>
              <a:rPr lang="en-US" sz="1200" kern="1200" dirty="0" err="1">
                <a:solidFill>
                  <a:schemeClr val="tx1"/>
                </a:solidFill>
                <a:effectLst/>
                <a:latin typeface="+mn-lt"/>
                <a:ea typeface="+mn-ea"/>
                <a:cs typeface="+mn-cs"/>
              </a:rPr>
              <a:t>Floch</a:t>
            </a:r>
            <a:r>
              <a:rPr lang="en-US" sz="1200" kern="1200" dirty="0">
                <a:solidFill>
                  <a:schemeClr val="tx1"/>
                </a:solidFill>
                <a:effectLst/>
                <a:latin typeface="+mn-lt"/>
                <a:ea typeface="+mn-ea"/>
                <a:cs typeface="+mn-cs"/>
              </a:rPr>
              <a:t>, P., Q. Li, Z. Lin, S. Zhao, R. Liu, K. </a:t>
            </a:r>
            <a:r>
              <a:rPr lang="en-US" sz="1200" kern="1200" dirty="0" err="1">
                <a:solidFill>
                  <a:schemeClr val="tx1"/>
                </a:solidFill>
                <a:effectLst/>
                <a:latin typeface="+mn-lt"/>
                <a:ea typeface="+mn-ea"/>
                <a:cs typeface="+mn-cs"/>
              </a:rPr>
              <a:t>Tasnim</a:t>
            </a:r>
            <a:r>
              <a:rPr lang="en-US" sz="1200" kern="1200" dirty="0">
                <a:solidFill>
                  <a:schemeClr val="tx1"/>
                </a:solidFill>
                <a:effectLst/>
                <a:latin typeface="+mn-lt"/>
                <a:ea typeface="+mn-ea"/>
                <a:cs typeface="+mn-cs"/>
              </a:rPr>
              <a:t>, H. Jiang, and </a:t>
            </a:r>
            <a:r>
              <a:rPr lang="en-US" sz="1200" b="1" kern="1200" dirty="0">
                <a:solidFill>
                  <a:schemeClr val="tx1"/>
                </a:solidFill>
                <a:effectLst/>
                <a:latin typeface="+mn-lt"/>
                <a:ea typeface="+mn-ea"/>
                <a:cs typeface="+mn-cs"/>
              </a:rPr>
              <a:t>J. Liu</a:t>
            </a:r>
            <a:r>
              <a:rPr lang="en-US" sz="1200" kern="1200" dirty="0">
                <a:solidFill>
                  <a:schemeClr val="tx1"/>
                </a:solidFill>
                <a:effectLst/>
                <a:latin typeface="+mn-lt"/>
                <a:ea typeface="+mn-ea"/>
                <a:cs typeface="+mn-cs"/>
              </a:rPr>
              <a:t>, “Stretchable mesh nanoelectronics for three-dimensional single-cell chronic electrophysiology from developing brain organoids,” Advanced Materials. DOI: 10.1002/adma.202106829.</a:t>
            </a:r>
          </a:p>
          <a:p>
            <a:r>
              <a:rPr lang="en-US" sz="1200" kern="1200" dirty="0">
                <a:solidFill>
                  <a:schemeClr val="tx1"/>
                </a:solidFill>
                <a:effectLst/>
                <a:latin typeface="+mn-lt"/>
                <a:ea typeface="+mn-ea"/>
                <a:cs typeface="+mn-cs"/>
              </a:rPr>
              <a:t> </a:t>
            </a:r>
            <a:endParaRPr lang="en-US" sz="1200" b="0" i="0" u="none" strike="noStrike" kern="1200" baseline="0" dirty="0">
              <a:solidFill>
                <a:schemeClr val="tx1"/>
              </a:solidFill>
              <a:latin typeface="+mn-lt"/>
              <a:ea typeface="+mn-ea"/>
              <a:cs typeface="+mn-cs"/>
            </a:endParaRPr>
          </a:p>
          <a:p>
            <a:r>
              <a:rPr lang="en-US" sz="1200" b="1" kern="1200" dirty="0">
                <a:solidFill>
                  <a:schemeClr val="tx1"/>
                </a:solidFill>
                <a:effectLst/>
                <a:latin typeface="+mn-lt"/>
                <a:ea typeface="+mn-ea"/>
                <a:cs typeface="+mn-cs"/>
              </a:rPr>
              <a:t>Tender Food </a:t>
            </a:r>
            <a:r>
              <a:rPr lang="en-US" sz="1200" kern="1200" dirty="0">
                <a:solidFill>
                  <a:schemeClr val="tx1"/>
                </a:solidFill>
                <a:effectLst/>
                <a:latin typeface="+mn-lt"/>
                <a:ea typeface="+mn-ea"/>
                <a:cs typeface="+mn-cs"/>
              </a:rPr>
              <a:t>(graphics from Pique Action media group)</a:t>
            </a:r>
          </a:p>
          <a:p>
            <a:r>
              <a:rPr lang="en-US" sz="1200" kern="1200" dirty="0">
                <a:solidFill>
                  <a:schemeClr val="tx1"/>
                </a:solidFill>
                <a:effectLst/>
                <a:latin typeface="+mn-lt"/>
                <a:ea typeface="+mn-ea"/>
                <a:cs typeface="+mn-cs"/>
              </a:rPr>
              <a:t>Grant Gonzalez, co-founder with Christophe </a:t>
            </a:r>
            <a:r>
              <a:rPr lang="en-US" sz="1200" kern="1200" dirty="0" err="1">
                <a:solidFill>
                  <a:schemeClr val="tx1"/>
                </a:solidFill>
                <a:effectLst/>
                <a:latin typeface="+mn-lt"/>
                <a:ea typeface="+mn-ea"/>
                <a:cs typeface="+mn-cs"/>
              </a:rPr>
              <a:t>Chantre</a:t>
            </a:r>
            <a:r>
              <a:rPr lang="en-US" sz="1200" kern="1200" dirty="0">
                <a:solidFill>
                  <a:schemeClr val="tx1"/>
                </a:solidFill>
                <a:effectLst/>
                <a:latin typeface="+mn-lt"/>
                <a:ea typeface="+mn-ea"/>
                <a:cs typeface="+mn-cs"/>
              </a:rPr>
              <a:t>, Luke MacQueen, </a:t>
            </a:r>
            <a:r>
              <a:rPr lang="en-US" sz="1200" b="1" kern="1200" dirty="0">
                <a:solidFill>
                  <a:schemeClr val="tx1"/>
                </a:solidFill>
                <a:effectLst/>
                <a:latin typeface="+mn-lt"/>
                <a:ea typeface="+mn-ea"/>
                <a:cs typeface="+mn-cs"/>
              </a:rPr>
              <a:t>Kevin Kit Parker</a:t>
            </a:r>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18 employees, currently</a:t>
            </a:r>
          </a:p>
          <a:p>
            <a:br>
              <a:rPr lang="en-US" sz="1200" kern="1200" dirty="0">
                <a:solidFill>
                  <a:schemeClr val="tx1"/>
                </a:solidFill>
                <a:effectLst/>
                <a:latin typeface="+mn-lt"/>
                <a:ea typeface="+mn-ea"/>
                <a:cs typeface="+mn-cs"/>
              </a:rPr>
            </a:br>
            <a:r>
              <a:rPr lang="en-US" sz="1200" kern="1200" dirty="0">
                <a:solidFill>
                  <a:schemeClr val="tx1"/>
                </a:solidFill>
                <a:effectLst/>
                <a:latin typeface="+mn-lt"/>
                <a:ea typeface="+mn-ea"/>
                <a:cs typeface="+mn-cs"/>
              </a:rPr>
              <a:t>Tender Food is a food technology company focused on developing an entirely new category of alternative meats: whole muscle cuts. Originally developed at the Harvard MRSEC through seed funding, Tender’s technology is uniquely able to recreate the muscle fiber structure of real meat from plant ingredients. By focusing on product quality through the development and scale of novel food production technologies, Tender will offer consumers a true sustainable alternative to animal meat. Tender’s goal by 2030 is to enable replacement of 90% of the meat types that our society currently consumes. Tender believes this will transform consumer perception for alternative meats - from a novelty product to familiar one - and drive significant growth of the industry. Tender currently has 18 employees and just raised $12M in Seed Funding led by </a:t>
            </a:r>
            <a:r>
              <a:rPr lang="en-US" sz="1200" kern="1200" dirty="0" err="1">
                <a:solidFill>
                  <a:schemeClr val="tx1"/>
                </a:solidFill>
                <a:effectLst/>
                <a:latin typeface="+mn-lt"/>
                <a:ea typeface="+mn-ea"/>
                <a:cs typeface="+mn-cs"/>
              </a:rPr>
              <a:t>Lowercarbon</a:t>
            </a:r>
            <a:r>
              <a:rPr lang="en-US" sz="1200" kern="1200" dirty="0">
                <a:solidFill>
                  <a:schemeClr val="tx1"/>
                </a:solidFill>
                <a:effectLst/>
                <a:latin typeface="+mn-lt"/>
                <a:ea typeface="+mn-ea"/>
                <a:cs typeface="+mn-cs"/>
              </a:rPr>
              <a:t> Capital with participation from Rhapsody Ventures, Safar Partners, Bread and Butter Ventures, and Natalie Portman (a Harvard graduate who closely follows the company).</a:t>
            </a:r>
          </a:p>
          <a:p>
            <a:endParaRPr lang="en-US" sz="1200" b="0" i="0" u="none" strike="noStrike" kern="1200" baseline="0" dirty="0">
              <a:solidFill>
                <a:schemeClr val="tx1"/>
              </a:solidFill>
              <a:latin typeface="+mn-lt"/>
              <a:ea typeface="+mn-ea"/>
              <a:cs typeface="+mn-cs"/>
            </a:endParaRPr>
          </a:p>
          <a:p>
            <a:endParaRPr lang="en-US" sz="1200" kern="1200" dirty="0">
              <a:solidFill>
                <a:schemeClr val="tx1"/>
              </a:solidFill>
              <a:effectLst/>
              <a:latin typeface="+mn-lt"/>
              <a:ea typeface="+mn-ea"/>
              <a:cs typeface="+mn-cs"/>
            </a:endParaRPr>
          </a:p>
          <a:p>
            <a:endParaRPr lang="en-US" dirty="0"/>
          </a:p>
          <a:p>
            <a:endParaRPr lang="en-US" dirty="0"/>
          </a:p>
        </p:txBody>
      </p:sp>
      <p:sp>
        <p:nvSpPr>
          <p:cNvPr id="4" name="Slide Number Placeholder 3"/>
          <p:cNvSpPr>
            <a:spLocks noGrp="1"/>
          </p:cNvSpPr>
          <p:nvPr>
            <p:ph type="sldNum" sz="quarter" idx="10"/>
          </p:nvPr>
        </p:nvSpPr>
        <p:spPr/>
        <p:txBody>
          <a:bodyPr/>
          <a:lstStyle/>
          <a:p>
            <a:fld id="{66FD2D69-3CFB-0E4A-A0DB-E1FEB3E612EC}" type="slidenum">
              <a:rPr lang="en-US" smtClean="0"/>
              <a:t>1</a:t>
            </a:fld>
            <a:endParaRPr lang="en-US" dirty="0"/>
          </a:p>
        </p:txBody>
      </p:sp>
    </p:spTree>
    <p:extLst>
      <p:ext uri="{BB962C8B-B14F-4D97-AF65-F5344CB8AC3E}">
        <p14:creationId xmlns:p14="http://schemas.microsoft.com/office/powerpoint/2010/main" val="34695468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399748" y="1995294"/>
            <a:ext cx="6498158" cy="1724867"/>
          </a:xfrm>
        </p:spPr>
        <p:txBody>
          <a:bodyPr vert="horz" lIns="91440" tIns="45720" rIns="91440" bIns="45720" rtlCol="0" anchor="b" anchorCtr="0">
            <a:noAutofit/>
          </a:bodyPr>
          <a:lstStyle>
            <a:lvl1pPr marL="0" indent="0" algn="ctr" defTabSz="914400" rtl="0" eaLnBrk="1" latinLnBrk="0" hangingPunct="1">
              <a:spcBef>
                <a:spcPct val="0"/>
              </a:spcBef>
              <a:buClr>
                <a:schemeClr val="accent1">
                  <a:lumMod val="60000"/>
                  <a:lumOff val="40000"/>
                </a:schemeClr>
              </a:buClr>
              <a:buSzPct val="110000"/>
              <a:buFont typeface="Wingdings 2" pitchFamily="18" charset="2"/>
              <a:buNone/>
              <a:defRPr sz="4600" kern="1200">
                <a:solidFill>
                  <a:schemeClr val="accent1"/>
                </a:solidFill>
                <a:latin typeface="+mj-lt"/>
                <a:ea typeface="+mj-ea"/>
                <a:cs typeface="+mj-cs"/>
              </a:defRPr>
            </a:lvl1pPr>
          </a:lstStyle>
          <a:p>
            <a:r>
              <a:rPr lang="en-US" dirty="0"/>
              <a:t>Click to edit Master title style</a:t>
            </a:r>
            <a:endParaRPr dirty="0"/>
          </a:p>
        </p:txBody>
      </p:sp>
      <p:sp>
        <p:nvSpPr>
          <p:cNvPr id="3" name="Subtitle 2"/>
          <p:cNvSpPr>
            <a:spLocks noGrp="1"/>
          </p:cNvSpPr>
          <p:nvPr>
            <p:ph type="subTitle" idx="1"/>
          </p:nvPr>
        </p:nvSpPr>
        <p:spPr>
          <a:xfrm>
            <a:off x="1399747" y="3956266"/>
            <a:ext cx="6498159" cy="916641"/>
          </a:xfrm>
        </p:spPr>
        <p:txBody>
          <a:bodyPr vert="horz" lIns="91440" tIns="45720" rIns="91440" bIns="45720" rtlCol="0">
            <a:normAutofit/>
          </a:bodyPr>
          <a:lstStyle>
            <a:lvl1pPr marL="0" indent="0" algn="ctr" defTabSz="914400" rtl="0" eaLnBrk="1" latinLnBrk="0" hangingPunct="1">
              <a:spcBef>
                <a:spcPts val="300"/>
              </a:spcBef>
              <a:buClr>
                <a:schemeClr val="accent1">
                  <a:lumMod val="60000"/>
                  <a:lumOff val="40000"/>
                </a:schemeClr>
              </a:buClr>
              <a:buSzPct val="110000"/>
              <a:buFont typeface="Wingdings 2" pitchFamily="18" charset="2"/>
              <a:buNone/>
              <a:defRPr sz="1800" kern="1200">
                <a:solidFill>
                  <a:schemeClr val="tx1">
                    <a:tint val="75000"/>
                  </a:schemeClr>
                </a:solidFill>
                <a:latin typeface="+mn-lt"/>
                <a:ea typeface="+mn-ea"/>
                <a:cs typeface="+mn-cs"/>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endParaRPr dirty="0"/>
          </a:p>
        </p:txBody>
      </p:sp>
      <p:sp>
        <p:nvSpPr>
          <p:cNvPr id="4" name="Date Placeholder 3"/>
          <p:cNvSpPr>
            <a:spLocks noGrp="1"/>
          </p:cNvSpPr>
          <p:nvPr>
            <p:ph type="dt" sz="half" idx="10"/>
          </p:nvPr>
        </p:nvSpPr>
        <p:spPr/>
        <p:txBody>
          <a:bodyPr/>
          <a:lstStyle/>
          <a:p>
            <a:fld id="{DAA67AA0-DEF6-D741-AF0E-1BCF8203E1C0}" type="datetimeFigureOut">
              <a:rPr lang="en-US" smtClean="0"/>
              <a:t>4/5/22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1FA1B1B6-1873-E042-A246-BC0F54B866B4}" type="slidenum">
              <a:rPr lang="en-US" smtClean="0"/>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309929" y="-26103"/>
            <a:ext cx="5281622" cy="803189"/>
          </a:xfrm>
        </p:spPr>
        <p:txBody>
          <a:bodyPr/>
          <a:lstStyle>
            <a:lvl1pPr algn="l">
              <a:defRPr sz="2000">
                <a:solidFill>
                  <a:srgbClr val="FFFFFF"/>
                </a:solidFill>
              </a:defRPr>
            </a:lvl1pPr>
          </a:lstStyle>
          <a:p>
            <a:r>
              <a:rPr lang="en-US" dirty="0"/>
              <a:t>Click to edit Master title style</a:t>
            </a:r>
            <a:endParaRPr dirty="0"/>
          </a:p>
        </p:txBody>
      </p:sp>
      <p:sp>
        <p:nvSpPr>
          <p:cNvPr id="3" name="Content Placeholder 2"/>
          <p:cNvSpPr>
            <a:spLocks noGrp="1"/>
          </p:cNvSpPr>
          <p:nvPr>
            <p:ph idx="1"/>
          </p:nvPr>
        </p:nvSpPr>
        <p:spPr/>
        <p:txBody>
          <a:bodyPr/>
          <a:lstStyle>
            <a:lvl5pP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4" name="Date Placeholder 3"/>
          <p:cNvSpPr>
            <a:spLocks noGrp="1"/>
          </p:cNvSpPr>
          <p:nvPr>
            <p:ph type="dt" sz="half" idx="10"/>
          </p:nvPr>
        </p:nvSpPr>
        <p:spPr/>
        <p:txBody>
          <a:bodyPr/>
          <a:lstStyle/>
          <a:p>
            <a:fld id="{DAA67AA0-DEF6-D741-AF0E-1BCF8203E1C0}" type="datetimeFigureOut">
              <a:rPr lang="en-US" smtClean="0"/>
              <a:t>4/5/22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1FA1B1B6-1873-E042-A246-BC0F54B866B4}" type="slidenum">
              <a:rPr lang="en-US" smtClean="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3566513" y="25655"/>
            <a:ext cx="5795584" cy="731178"/>
          </a:xfrm>
        </p:spPr>
        <p:txBody>
          <a:bodyPr/>
          <a:lstStyle>
            <a:lvl1pPr algn="l">
              <a:defRPr sz="2400">
                <a:solidFill>
                  <a:schemeClr val="bg1"/>
                </a:solidFill>
              </a:defRPr>
            </a:lvl1pPr>
          </a:lstStyle>
          <a:p>
            <a:r>
              <a:rPr lang="en-US" dirty="0"/>
              <a:t>Click to edit Master title style</a:t>
            </a:r>
            <a:endParaRPr dirty="0"/>
          </a:p>
        </p:txBody>
      </p:sp>
      <p:sp>
        <p:nvSpPr>
          <p:cNvPr id="3" name="Content Placeholder 2"/>
          <p:cNvSpPr>
            <a:spLocks noGrp="1"/>
          </p:cNvSpPr>
          <p:nvPr>
            <p:ph sz="half" idx="1"/>
          </p:nvPr>
        </p:nvSpPr>
        <p:spPr>
          <a:xfrm>
            <a:off x="549275" y="1600201"/>
            <a:ext cx="3840480" cy="4343400"/>
          </a:xfrm>
        </p:spPr>
        <p:txBody>
          <a:bodyPr>
            <a:normAutofit/>
          </a:bodyPr>
          <a:lstStyle>
            <a:lvl1pPr>
              <a:spcBef>
                <a:spcPts val="1600"/>
              </a:spcBef>
              <a:defRPr sz="1600"/>
            </a:lvl1pPr>
            <a:lvl2pPr>
              <a:defRPr sz="1400"/>
            </a:lvl2pPr>
            <a:lvl3pPr>
              <a:defRPr sz="1400"/>
            </a:lvl3pPr>
            <a:lvl4pPr>
              <a:defRPr sz="1400"/>
            </a:lvl4pPr>
            <a:lvl5pPr>
              <a:defRPr sz="14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dirty="0"/>
          </a:p>
        </p:txBody>
      </p:sp>
      <p:sp>
        <p:nvSpPr>
          <p:cNvPr id="4" name="Content Placeholder 3"/>
          <p:cNvSpPr>
            <a:spLocks noGrp="1"/>
          </p:cNvSpPr>
          <p:nvPr>
            <p:ph sz="half" idx="2"/>
          </p:nvPr>
        </p:nvSpPr>
        <p:spPr>
          <a:xfrm>
            <a:off x="4751071" y="1600201"/>
            <a:ext cx="3840480" cy="4343400"/>
          </a:xfrm>
        </p:spPr>
        <p:txBody>
          <a:bodyPr>
            <a:normAutofit/>
          </a:bodyPr>
          <a:lstStyle>
            <a:lvl1pPr>
              <a:spcBef>
                <a:spcPts val="1600"/>
              </a:spcBef>
              <a:defRPr sz="1600"/>
            </a:lvl1pPr>
            <a:lvl2pPr>
              <a:defRPr sz="1400"/>
            </a:lvl2pPr>
            <a:lvl3pPr>
              <a:defRPr sz="1400"/>
            </a:lvl3pPr>
            <a:lvl4pPr>
              <a:defRPr sz="1400"/>
            </a:lvl4pPr>
            <a:lvl5pPr>
              <a:defRPr sz="14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dirty="0"/>
          </a:p>
        </p:txBody>
      </p:sp>
      <p:sp>
        <p:nvSpPr>
          <p:cNvPr id="5" name="Date Placeholder 4"/>
          <p:cNvSpPr>
            <a:spLocks noGrp="1"/>
          </p:cNvSpPr>
          <p:nvPr>
            <p:ph type="dt" sz="half" idx="10"/>
          </p:nvPr>
        </p:nvSpPr>
        <p:spPr/>
        <p:txBody>
          <a:bodyPr/>
          <a:lstStyle/>
          <a:p>
            <a:fld id="{DAA67AA0-DEF6-D741-AF0E-1BCF8203E1C0}" type="datetimeFigureOut">
              <a:rPr lang="en-US" smtClean="0"/>
              <a:t>4/5/22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1FA1B1B6-1873-E042-A246-BC0F54B866B4}" type="slidenum">
              <a:rPr lang="en-US" smtClean="0"/>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549275" y="2403144"/>
            <a:ext cx="8056563" cy="1362075"/>
          </a:xfrm>
        </p:spPr>
        <p:txBody>
          <a:bodyPr anchor="b" anchorCtr="0"/>
          <a:lstStyle>
            <a:lvl1pPr algn="ctr">
              <a:defRPr sz="4600" b="0" cap="none" baseline="0"/>
            </a:lvl1pPr>
          </a:lstStyle>
          <a:p>
            <a:r>
              <a:rPr lang="en-US"/>
              <a:t>Click to edit Master title style</a:t>
            </a:r>
            <a:endParaRPr/>
          </a:p>
        </p:txBody>
      </p:sp>
      <p:sp>
        <p:nvSpPr>
          <p:cNvPr id="3" name="Text Placeholder 2"/>
          <p:cNvSpPr>
            <a:spLocks noGrp="1"/>
          </p:cNvSpPr>
          <p:nvPr>
            <p:ph type="body" idx="1"/>
          </p:nvPr>
        </p:nvSpPr>
        <p:spPr>
          <a:xfrm>
            <a:off x="549275" y="3736005"/>
            <a:ext cx="8056563" cy="1500187"/>
          </a:xfrm>
        </p:spPr>
        <p:txBody>
          <a:bodyPr anchor="t" anchorCtr="0">
            <a:normAutofit/>
          </a:bodyPr>
          <a:lstStyle>
            <a:lvl1pPr marL="0" indent="0" algn="ctr">
              <a:spcBef>
                <a:spcPts val="300"/>
              </a:spcBef>
              <a:buNone/>
              <a:defRPr sz="18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DAA67AA0-DEF6-D741-AF0E-1BCF8203E1C0}" type="datetimeFigureOut">
              <a:rPr lang="en-US" smtClean="0"/>
              <a:t>4/5/22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1FA1B1B6-1873-E042-A246-BC0F54B866B4}" type="slidenum">
              <a:rPr lang="en-US" smtClean="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3346036" y="240822"/>
            <a:ext cx="5797964" cy="504198"/>
          </a:xfrm>
        </p:spPr>
        <p:txBody>
          <a:bodyPr/>
          <a:lstStyle>
            <a:lvl1pPr algn="l">
              <a:defRPr sz="2400">
                <a:solidFill>
                  <a:srgbClr val="FFFFFF"/>
                </a:solidFill>
              </a:defRPr>
            </a:lvl1pPr>
          </a:lstStyle>
          <a:p>
            <a:r>
              <a:rPr lang="en-US" dirty="0"/>
              <a:t>Click to edit Master title style</a:t>
            </a:r>
            <a:endParaRPr dirty="0"/>
          </a:p>
        </p:txBody>
      </p:sp>
      <p:sp>
        <p:nvSpPr>
          <p:cNvPr id="3" name="Text Placeholder 2"/>
          <p:cNvSpPr>
            <a:spLocks noGrp="1"/>
          </p:cNvSpPr>
          <p:nvPr>
            <p:ph type="body" idx="1"/>
          </p:nvPr>
        </p:nvSpPr>
        <p:spPr>
          <a:xfrm>
            <a:off x="549274" y="1453224"/>
            <a:ext cx="3840480" cy="750887"/>
          </a:xfrm>
        </p:spPr>
        <p:txBody>
          <a:bodyPr anchor="b">
            <a:noAutofit/>
          </a:bodyPr>
          <a:lstStyle>
            <a:lvl1pPr marL="0" indent="0" algn="l">
              <a:spcBef>
                <a:spcPts val="0"/>
              </a:spcBef>
              <a:buNone/>
              <a:defRPr sz="1600" b="1">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549274" y="2347415"/>
            <a:ext cx="3840480" cy="3596185"/>
          </a:xfrm>
        </p:spPr>
        <p:txBody>
          <a:bodyPr>
            <a:normAutofit/>
          </a:bodyPr>
          <a:lstStyle>
            <a:lvl1pPr>
              <a:spcBef>
                <a:spcPts val="1600"/>
              </a:spcBef>
              <a:defRPr sz="1400"/>
            </a:lvl1pPr>
            <a:lvl2pPr>
              <a:defRPr sz="1400"/>
            </a:lvl2pPr>
            <a:lvl3pPr>
              <a:defRPr sz="1400"/>
            </a:lvl3pPr>
            <a:lvl4pPr>
              <a:defRPr sz="1400"/>
            </a:lvl4pPr>
            <a:lvl5pPr>
              <a:defRPr sz="14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dirty="0"/>
          </a:p>
        </p:txBody>
      </p:sp>
      <p:sp>
        <p:nvSpPr>
          <p:cNvPr id="5" name="Text Placeholder 4"/>
          <p:cNvSpPr>
            <a:spLocks noGrp="1"/>
          </p:cNvSpPr>
          <p:nvPr>
            <p:ph type="body" sz="quarter" idx="3"/>
          </p:nvPr>
        </p:nvSpPr>
        <p:spPr>
          <a:xfrm>
            <a:off x="4751070" y="1453224"/>
            <a:ext cx="3840480" cy="750887"/>
          </a:xfrm>
        </p:spPr>
        <p:txBody>
          <a:bodyPr anchor="b">
            <a:noAutofit/>
          </a:bodyPr>
          <a:lstStyle>
            <a:lvl1pPr marL="0" indent="0" algn="l">
              <a:spcBef>
                <a:spcPts val="0"/>
              </a:spcBef>
              <a:buNone/>
              <a:defRPr sz="1600" b="1">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p:cNvSpPr>
            <a:spLocks noGrp="1"/>
          </p:cNvSpPr>
          <p:nvPr>
            <p:ph sz="quarter" idx="4"/>
          </p:nvPr>
        </p:nvSpPr>
        <p:spPr>
          <a:xfrm>
            <a:off x="4751070" y="2347415"/>
            <a:ext cx="3840480" cy="3596185"/>
          </a:xfrm>
        </p:spPr>
        <p:txBody>
          <a:bodyPr>
            <a:normAutofit/>
          </a:bodyPr>
          <a:lstStyle>
            <a:lvl1pPr>
              <a:spcBef>
                <a:spcPts val="1600"/>
              </a:spcBef>
              <a:defRPr sz="1400"/>
            </a:lvl1pPr>
            <a:lvl2pPr>
              <a:defRPr sz="1400"/>
            </a:lvl2pPr>
            <a:lvl3pPr>
              <a:defRPr sz="1400"/>
            </a:lvl3pPr>
            <a:lvl4pPr>
              <a:defRPr sz="1400"/>
            </a:lvl4pPr>
            <a:lvl5pPr>
              <a:defRPr sz="14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dirty="0"/>
          </a:p>
        </p:txBody>
      </p:sp>
      <p:sp>
        <p:nvSpPr>
          <p:cNvPr id="7" name="Date Placeholder 6"/>
          <p:cNvSpPr>
            <a:spLocks noGrp="1"/>
          </p:cNvSpPr>
          <p:nvPr>
            <p:ph type="dt" sz="half" idx="10"/>
          </p:nvPr>
        </p:nvSpPr>
        <p:spPr/>
        <p:txBody>
          <a:bodyPr/>
          <a:lstStyle/>
          <a:p>
            <a:fld id="{DAA67AA0-DEF6-D741-AF0E-1BCF8203E1C0}" type="datetimeFigureOut">
              <a:rPr lang="en-US" smtClean="0"/>
              <a:t>4/5/22</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1FA1B1B6-1873-E042-A246-BC0F54B866B4}" type="slidenum">
              <a:rPr lang="en-US" smtClean="0"/>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3.jpg"/><Relationship Id="rId3" Type="http://schemas.openxmlformats.org/officeDocument/2006/relationships/slideLayout" Target="../slideLayouts/slideLayout3.xml"/><Relationship Id="rId7" Type="http://schemas.openxmlformats.org/officeDocument/2006/relationships/image" Target="../media/image2.jpg"/><Relationship Id="rId12" Type="http://schemas.openxmlformats.org/officeDocument/2006/relationships/image" Target="../media/image7.jp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11" Type="http://schemas.openxmlformats.org/officeDocument/2006/relationships/image" Target="../media/image6.jpg"/><Relationship Id="rId5" Type="http://schemas.openxmlformats.org/officeDocument/2006/relationships/slideLayout" Target="../slideLayouts/slideLayout5.xml"/><Relationship Id="rId10" Type="http://schemas.openxmlformats.org/officeDocument/2006/relationships/image" Target="../media/image5.jpg"/><Relationship Id="rId4" Type="http://schemas.openxmlformats.org/officeDocument/2006/relationships/slideLayout" Target="../slideLayouts/slideLayout4.xml"/><Relationship Id="rId9" Type="http://schemas.openxmlformats.org/officeDocument/2006/relationships/image" Target="../media/image4.jp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49275" y="107576"/>
            <a:ext cx="8042276" cy="1336956"/>
          </a:xfrm>
          <a:prstGeom prst="rect">
            <a:avLst/>
          </a:prstGeom>
        </p:spPr>
        <p:txBody>
          <a:bodyPr vert="horz" lIns="91440" tIns="45720" rIns="91440" bIns="45720" rtlCol="0" anchor="b" anchorCtr="0">
            <a:noAutofit/>
          </a:bodyPr>
          <a:lstStyle/>
          <a:p>
            <a:r>
              <a:rPr lang="en-US"/>
              <a:t>Click to edit Master title style</a:t>
            </a:r>
            <a:endParaRPr/>
          </a:p>
        </p:txBody>
      </p:sp>
      <p:sp>
        <p:nvSpPr>
          <p:cNvPr id="3" name="Text Placeholder 2"/>
          <p:cNvSpPr>
            <a:spLocks noGrp="1"/>
          </p:cNvSpPr>
          <p:nvPr>
            <p:ph type="body" idx="1"/>
          </p:nvPr>
        </p:nvSpPr>
        <p:spPr>
          <a:xfrm>
            <a:off x="549275" y="1600201"/>
            <a:ext cx="8042276" cy="43434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4" name="Date Placeholder 3"/>
          <p:cNvSpPr>
            <a:spLocks noGrp="1"/>
          </p:cNvSpPr>
          <p:nvPr>
            <p:ph type="dt" sz="half" idx="2"/>
          </p:nvPr>
        </p:nvSpPr>
        <p:spPr>
          <a:xfrm>
            <a:off x="5629835" y="6275668"/>
            <a:ext cx="2133600" cy="365125"/>
          </a:xfrm>
          <a:prstGeom prst="rect">
            <a:avLst/>
          </a:prstGeom>
        </p:spPr>
        <p:txBody>
          <a:bodyPr vert="horz" lIns="91440" tIns="45720" rIns="91440" bIns="45720" rtlCol="0" anchor="ctr"/>
          <a:lstStyle>
            <a:lvl1pPr algn="r">
              <a:defRPr sz="1200">
                <a:solidFill>
                  <a:schemeClr val="bg1"/>
                </a:solidFill>
              </a:defRPr>
            </a:lvl1pPr>
          </a:lstStyle>
          <a:p>
            <a:fld id="{DAA67AA0-DEF6-D741-AF0E-1BCF8203E1C0}" type="datetimeFigureOut">
              <a:rPr lang="en-US" smtClean="0"/>
              <a:t>4/5/22</a:t>
            </a:fld>
            <a:endParaRPr lang="en-US" dirty="0"/>
          </a:p>
        </p:txBody>
      </p:sp>
      <p:sp>
        <p:nvSpPr>
          <p:cNvPr id="5" name="Footer Placeholder 4"/>
          <p:cNvSpPr>
            <a:spLocks noGrp="1"/>
          </p:cNvSpPr>
          <p:nvPr>
            <p:ph type="ftr" sz="quarter" idx="3"/>
          </p:nvPr>
        </p:nvSpPr>
        <p:spPr>
          <a:xfrm>
            <a:off x="264458" y="6275668"/>
            <a:ext cx="4840941" cy="365125"/>
          </a:xfrm>
          <a:prstGeom prst="rect">
            <a:avLst/>
          </a:prstGeom>
        </p:spPr>
        <p:txBody>
          <a:bodyPr vert="horz" lIns="91440" tIns="45720" rIns="91440" bIns="45720" rtlCol="0" anchor="ctr"/>
          <a:lstStyle>
            <a:lvl1pPr algn="l">
              <a:defRPr sz="1200">
                <a:solidFill>
                  <a:schemeClr val="bg1"/>
                </a:solidFill>
              </a:defRPr>
            </a:lvl1pPr>
          </a:lstStyle>
          <a:p>
            <a:endParaRPr lang="en-US" dirty="0"/>
          </a:p>
        </p:txBody>
      </p:sp>
      <p:sp>
        <p:nvSpPr>
          <p:cNvPr id="6" name="Slide Number Placeholder 5"/>
          <p:cNvSpPr>
            <a:spLocks noGrp="1"/>
          </p:cNvSpPr>
          <p:nvPr>
            <p:ph type="sldNum" sz="quarter" idx="4"/>
          </p:nvPr>
        </p:nvSpPr>
        <p:spPr>
          <a:xfrm>
            <a:off x="7897906" y="6275668"/>
            <a:ext cx="990600" cy="365125"/>
          </a:xfrm>
          <a:prstGeom prst="rect">
            <a:avLst/>
          </a:prstGeom>
        </p:spPr>
        <p:txBody>
          <a:bodyPr vert="horz" lIns="91440" tIns="45720" rIns="91440" bIns="45720" rtlCol="0" anchor="ctr"/>
          <a:lstStyle>
            <a:lvl1pPr algn="r">
              <a:defRPr sz="3600">
                <a:solidFill>
                  <a:schemeClr val="bg1"/>
                </a:solidFill>
              </a:defRPr>
            </a:lvl1pPr>
          </a:lstStyle>
          <a:p>
            <a:fld id="{1FA1B1B6-1873-E042-A246-BC0F54B866B4}" type="slidenum">
              <a:rPr lang="en-US" smtClean="0"/>
              <a:t>‹#›</a:t>
            </a:fld>
            <a:endParaRPr lang="en-US" dirty="0"/>
          </a:p>
        </p:txBody>
      </p:sp>
      <p:pic>
        <p:nvPicPr>
          <p:cNvPr id="7" name="Picture 6" descr="DMR Templates BMAT.jpg"/>
          <p:cNvPicPr>
            <a:picLocks noChangeAspect="1"/>
          </p:cNvPicPr>
          <p:nvPr userDrawn="1"/>
        </p:nvPicPr>
        <p:blipFill>
          <a:blip r:embed="rId7">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8" name="Picture 7" descr="DMR Templates MMN.jpg"/>
          <p:cNvPicPr>
            <a:picLocks noChangeAspect="1"/>
          </p:cNvPicPr>
          <p:nvPr userDrawn="1"/>
        </p:nvPicPr>
        <p:blipFill>
          <a:blip r:embed="rId8">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9" name="Picture 8" descr="DMR Templates CER.jpg"/>
          <p:cNvPicPr>
            <a:picLocks noChangeAspect="1"/>
          </p:cNvPicPr>
          <p:nvPr userDrawn="1"/>
        </p:nvPicPr>
        <p:blipFill>
          <a:blip r:embed="rId9">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10" name="Picture 9" descr="DMR Templates CMMT.jpg"/>
          <p:cNvPicPr>
            <a:picLocks noChangeAspect="1"/>
          </p:cNvPicPr>
          <p:nvPr userDrawn="1"/>
        </p:nvPicPr>
        <p:blipFill>
          <a:blip r:embed="rId10">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11" name="Picture 10" descr="DMR Templates D.jpg"/>
          <p:cNvPicPr>
            <a:picLocks noChangeAspect="1"/>
          </p:cNvPicPr>
          <p:nvPr userDrawn="1"/>
        </p:nvPicPr>
        <p:blipFill>
          <a:blip r:embed="rId11">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12" name="Picture 11" descr="DMR Templates 88P.jpg"/>
          <p:cNvPicPr>
            <a:picLocks noChangeAspect="1"/>
          </p:cNvPicPr>
          <p:nvPr userDrawn="1"/>
        </p:nvPicPr>
        <p:blipFill>
          <a:blip r:embed="rId1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cSld>
  <p:clrMap bg1="lt1" tx1="dk1" bg2="lt2" tx2="dk2" accent1="accent1" accent2="accent2" accent3="accent3" accent4="accent4" accent5="accent5" accent6="accent6" hlink="hlink" folHlink="folHlink"/>
  <p:sldLayoutIdLst>
    <p:sldLayoutId id="2147483661" r:id="rId1"/>
    <p:sldLayoutId id="2147483662" r:id="rId2"/>
    <p:sldLayoutId id="2147483665" r:id="rId3"/>
    <p:sldLayoutId id="2147483664" r:id="rId4"/>
    <p:sldLayoutId id="2147483666" r:id="rId5"/>
  </p:sldLayoutIdLst>
  <p:txStyles>
    <p:titleStyle>
      <a:lvl1pPr algn="ctr" defTabSz="914400" rtl="0" eaLnBrk="1" latinLnBrk="0" hangingPunct="1">
        <a:spcBef>
          <a:spcPct val="0"/>
        </a:spcBef>
        <a:buNone/>
        <a:defRPr sz="4600" kern="1200">
          <a:solidFill>
            <a:schemeClr val="accent1"/>
          </a:solidFill>
          <a:latin typeface="+mj-lt"/>
          <a:ea typeface="+mj-ea"/>
          <a:cs typeface="+mj-cs"/>
        </a:defRPr>
      </a:lvl1pPr>
    </p:titleStyle>
    <p:bodyStyle>
      <a:lvl1pPr marL="349250" indent="-349250" algn="l" defTabSz="914400" rtl="0" eaLnBrk="1" latinLnBrk="0" hangingPunct="1">
        <a:spcBef>
          <a:spcPts val="2000"/>
        </a:spcBef>
        <a:buClr>
          <a:schemeClr val="accent1">
            <a:lumMod val="60000"/>
            <a:lumOff val="40000"/>
          </a:schemeClr>
        </a:buClr>
        <a:buSzPct val="110000"/>
        <a:buFont typeface="Wingdings 2" pitchFamily="18" charset="2"/>
        <a:buChar char=""/>
        <a:defRPr sz="2400" kern="1200">
          <a:solidFill>
            <a:schemeClr val="tx1">
              <a:lumMod val="65000"/>
              <a:lumOff val="35000"/>
            </a:schemeClr>
          </a:solidFill>
          <a:latin typeface="+mn-lt"/>
          <a:ea typeface="+mn-ea"/>
          <a:cs typeface="+mn-cs"/>
        </a:defRPr>
      </a:lvl1pPr>
      <a:lvl2pPr marL="685800" indent="-336550" algn="l" defTabSz="914400" rtl="0" eaLnBrk="1" latinLnBrk="0" hangingPunct="1">
        <a:spcBef>
          <a:spcPts val="600"/>
        </a:spcBef>
        <a:buClr>
          <a:schemeClr val="accent1">
            <a:lumMod val="75000"/>
          </a:schemeClr>
        </a:buClr>
        <a:buSzPct val="110000"/>
        <a:buFont typeface="Wingdings 2" pitchFamily="18" charset="2"/>
        <a:buChar char=""/>
        <a:defRPr sz="2200" kern="1200">
          <a:solidFill>
            <a:schemeClr val="tx1">
              <a:lumMod val="65000"/>
              <a:lumOff val="35000"/>
            </a:schemeClr>
          </a:solidFill>
          <a:latin typeface="+mn-lt"/>
          <a:ea typeface="+mn-ea"/>
          <a:cs typeface="+mn-cs"/>
        </a:defRPr>
      </a:lvl2pPr>
      <a:lvl3pPr marL="968375" indent="-282575" algn="l" defTabSz="914400" rtl="0" eaLnBrk="1" latinLnBrk="0" hangingPunct="1">
        <a:spcBef>
          <a:spcPts val="600"/>
        </a:spcBef>
        <a:buClr>
          <a:schemeClr val="accent1">
            <a:lumMod val="60000"/>
            <a:lumOff val="40000"/>
          </a:schemeClr>
        </a:buClr>
        <a:buSzPct val="110000"/>
        <a:buFont typeface="Wingdings 2" pitchFamily="18" charset="2"/>
        <a:buChar char=""/>
        <a:defRPr sz="2000" kern="1200">
          <a:solidFill>
            <a:schemeClr val="tx1">
              <a:lumMod val="65000"/>
              <a:lumOff val="35000"/>
            </a:schemeClr>
          </a:solidFill>
          <a:latin typeface="+mn-lt"/>
          <a:ea typeface="+mn-ea"/>
          <a:cs typeface="+mn-cs"/>
        </a:defRPr>
      </a:lvl3pPr>
      <a:lvl4pPr marL="1263650" indent="-295275" algn="l" defTabSz="914400" rtl="0" eaLnBrk="1" latinLnBrk="0" hangingPunct="1">
        <a:spcBef>
          <a:spcPts val="600"/>
        </a:spcBef>
        <a:buClr>
          <a:schemeClr val="accent1">
            <a:lumMod val="75000"/>
          </a:schemeClr>
        </a:buClr>
        <a:buSzPct val="110000"/>
        <a:buFont typeface="Wingdings 2" pitchFamily="18" charset="2"/>
        <a:buChar char=""/>
        <a:defRPr sz="1800" kern="1200">
          <a:solidFill>
            <a:schemeClr val="tx1">
              <a:lumMod val="65000"/>
              <a:lumOff val="35000"/>
            </a:schemeClr>
          </a:solidFill>
          <a:latin typeface="+mn-lt"/>
          <a:ea typeface="+mn-ea"/>
          <a:cs typeface="+mn-cs"/>
        </a:defRPr>
      </a:lvl4pPr>
      <a:lvl5pPr marL="1546225" indent="-282575" algn="l" defTabSz="914400" rtl="0" eaLnBrk="1" latinLnBrk="0" hangingPunct="1">
        <a:spcBef>
          <a:spcPts val="600"/>
        </a:spcBef>
        <a:buClr>
          <a:schemeClr val="accent1">
            <a:lumMod val="60000"/>
            <a:lumOff val="40000"/>
          </a:schemeClr>
        </a:buClr>
        <a:buSzPct val="110000"/>
        <a:buFont typeface="Wingdings 2" pitchFamily="18" charset="2"/>
        <a:buChar char=""/>
        <a:defRPr sz="1800" kern="1200">
          <a:solidFill>
            <a:schemeClr val="tx1">
              <a:lumMod val="65000"/>
              <a:lumOff val="35000"/>
            </a:schemeClr>
          </a:solidFill>
          <a:latin typeface="+mn-lt"/>
          <a:ea typeface="+mn-ea"/>
          <a:cs typeface="+mn-cs"/>
        </a:defRPr>
      </a:lvl5pPr>
      <a:lvl6pPr marL="1828800" indent="-282575" algn="l" defTabSz="914400" rtl="0" eaLnBrk="1" latinLnBrk="0" hangingPunct="1">
        <a:spcBef>
          <a:spcPct val="20000"/>
        </a:spcBef>
        <a:buClr>
          <a:schemeClr val="accent2"/>
        </a:buClr>
        <a:buSzPct val="110000"/>
        <a:buFont typeface="Wingdings 2" pitchFamily="18" charset="2"/>
        <a:buChar char=""/>
        <a:defRPr lang="en-US" sz="1800" kern="1200" dirty="0" smtClean="0">
          <a:solidFill>
            <a:schemeClr val="tx1">
              <a:lumMod val="65000"/>
              <a:lumOff val="35000"/>
            </a:schemeClr>
          </a:solidFill>
          <a:latin typeface="+mn-lt"/>
          <a:ea typeface="+mn-ea"/>
          <a:cs typeface="+mn-cs"/>
        </a:defRPr>
      </a:lvl6pPr>
      <a:lvl7pPr marL="2117725" indent="-282575" algn="l" defTabSz="914400" rtl="0" eaLnBrk="1" latinLnBrk="0" hangingPunct="1">
        <a:spcBef>
          <a:spcPct val="20000"/>
        </a:spcBef>
        <a:buClr>
          <a:schemeClr val="accent1">
            <a:lumMod val="60000"/>
            <a:lumOff val="40000"/>
          </a:schemeClr>
        </a:buClr>
        <a:buSzPct val="110000"/>
        <a:buFont typeface="Wingdings 2" pitchFamily="18" charset="2"/>
        <a:buChar char=""/>
        <a:defRPr lang="en-US" sz="1800" kern="1200" dirty="0" smtClean="0">
          <a:solidFill>
            <a:schemeClr val="tx1">
              <a:lumMod val="65000"/>
              <a:lumOff val="35000"/>
            </a:schemeClr>
          </a:solidFill>
          <a:latin typeface="+mn-lt"/>
          <a:ea typeface="+mn-ea"/>
          <a:cs typeface="+mn-cs"/>
        </a:defRPr>
      </a:lvl7pPr>
      <a:lvl8pPr marL="2398713" indent="-282575" algn="l" defTabSz="914400" rtl="0" eaLnBrk="1" latinLnBrk="0" hangingPunct="1">
        <a:spcBef>
          <a:spcPct val="20000"/>
        </a:spcBef>
        <a:buClr>
          <a:schemeClr val="accent2"/>
        </a:buClr>
        <a:buSzPct val="110000"/>
        <a:buFont typeface="Wingdings 2" pitchFamily="18" charset="2"/>
        <a:buChar char=""/>
        <a:defRPr lang="en-US" sz="1800" kern="1200" dirty="0" smtClean="0">
          <a:solidFill>
            <a:schemeClr val="tx1">
              <a:lumMod val="65000"/>
              <a:lumOff val="35000"/>
            </a:schemeClr>
          </a:solidFill>
          <a:latin typeface="+mn-lt"/>
          <a:ea typeface="+mn-ea"/>
          <a:cs typeface="+mn-cs"/>
        </a:defRPr>
      </a:lvl8pPr>
      <a:lvl9pPr marL="2689225" indent="-282575" algn="l" defTabSz="914400" rtl="0" eaLnBrk="1" latinLnBrk="0" hangingPunct="1">
        <a:spcBef>
          <a:spcPct val="20000"/>
        </a:spcBef>
        <a:buClr>
          <a:schemeClr val="accent1">
            <a:lumMod val="60000"/>
            <a:lumOff val="40000"/>
          </a:schemeClr>
        </a:buClr>
        <a:buSzPct val="110000"/>
        <a:buFont typeface="Wingdings 2" pitchFamily="18" charset="2"/>
        <a:buChar char=""/>
        <a:defRPr lang="en-US" sz="1800" kern="1200" dirty="0">
          <a:solidFill>
            <a:schemeClr val="tx1">
              <a:lumMod val="65000"/>
              <a:lumOff val="35000"/>
            </a:schemeClr>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8.tif"/><Relationship Id="rId2" Type="http://schemas.openxmlformats.org/officeDocument/2006/relationships/notesSlide" Target="../notesSlides/notesSlide1.xml"/><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 Box 28"/>
          <p:cNvSpPr txBox="1">
            <a:spLocks noChangeArrowheads="1"/>
          </p:cNvSpPr>
          <p:nvPr/>
        </p:nvSpPr>
        <p:spPr bwMode="auto">
          <a:xfrm>
            <a:off x="103476" y="1538049"/>
            <a:ext cx="4170879" cy="460638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just">
              <a:lnSpc>
                <a:spcPts val="1600"/>
              </a:lnSpc>
            </a:pPr>
            <a:r>
              <a:rPr lang="en-US" sz="1400" dirty="0"/>
              <a:t>The Harvard MRSEC provides a vibrant culture of entrepreneurship and several recent Ph.D. students supported by Center IRGs and seed projects have co-founded new companies, including (clockwise from top left): (1) </a:t>
            </a:r>
            <a:r>
              <a:rPr lang="en-US" sz="1400" i="1" dirty="0"/>
              <a:t>Nicole Black </a:t>
            </a:r>
            <a:r>
              <a:rPr lang="en-US" sz="1400" dirty="0"/>
              <a:t>from the </a:t>
            </a:r>
            <a:r>
              <a:rPr lang="en-US" sz="1400" b="1" dirty="0"/>
              <a:t>Lewis</a:t>
            </a:r>
            <a:r>
              <a:rPr lang="en-US" sz="1400" dirty="0"/>
              <a:t> lab, who launched Beacon Bio to create </a:t>
            </a:r>
            <a:r>
              <a:rPr lang="en-US" sz="1400" dirty="0" err="1"/>
              <a:t>PhonoGrafts</a:t>
            </a:r>
            <a:r>
              <a:rPr lang="en-US" sz="1400" dirty="0"/>
              <a:t>™</a:t>
            </a:r>
            <a:r>
              <a:rPr lang="en-US" sz="1400" i="1" dirty="0"/>
              <a:t> </a:t>
            </a:r>
            <a:r>
              <a:rPr lang="en-US" sz="1400" dirty="0"/>
              <a:t>for eardrum repair. Beacon Bio was recently acquired by Desktop Health. (2) </a:t>
            </a:r>
            <a:r>
              <a:rPr lang="en-US" sz="1400" i="1" dirty="0" err="1"/>
              <a:t>Kezi</a:t>
            </a:r>
            <a:r>
              <a:rPr lang="en-US" sz="1400" i="1" dirty="0"/>
              <a:t> Cheng </a:t>
            </a:r>
            <a:r>
              <a:rPr lang="en-US" sz="1400" dirty="0"/>
              <a:t>from the </a:t>
            </a:r>
            <a:r>
              <a:rPr lang="en-US" sz="1400" b="1" dirty="0"/>
              <a:t>Clarke</a:t>
            </a:r>
            <a:r>
              <a:rPr lang="en-US" sz="1400" dirty="0"/>
              <a:t> lab, who launched </a:t>
            </a:r>
            <a:r>
              <a:rPr lang="en-US" sz="1400" dirty="0" err="1"/>
              <a:t>FLO.Materials</a:t>
            </a:r>
            <a:r>
              <a:rPr lang="en-US" sz="1400" dirty="0"/>
              <a:t> to commercialize a new family of recyclable polymers. (3) </a:t>
            </a:r>
            <a:r>
              <a:rPr lang="en-US" sz="1400" i="1" dirty="0"/>
              <a:t>Paul Le </a:t>
            </a:r>
            <a:r>
              <a:rPr lang="en-US" sz="1400" i="1" dirty="0" err="1"/>
              <a:t>Floch</a:t>
            </a:r>
            <a:r>
              <a:rPr lang="en-US" sz="1400" i="1" dirty="0"/>
              <a:t> </a:t>
            </a:r>
            <a:r>
              <a:rPr lang="en-US" sz="1400" dirty="0"/>
              <a:t>from the </a:t>
            </a:r>
            <a:r>
              <a:rPr lang="en-US" sz="1400" b="1" dirty="0"/>
              <a:t>Liu</a:t>
            </a:r>
            <a:r>
              <a:rPr lang="en-US" sz="1400" dirty="0"/>
              <a:t> lab has co-founded </a:t>
            </a:r>
            <a:r>
              <a:rPr lang="en-US" sz="1400" dirty="0" err="1"/>
              <a:t>Axoft</a:t>
            </a:r>
            <a:r>
              <a:rPr lang="en-US" sz="1400" dirty="0"/>
              <a:t> to develop soft, neural brain implants that address neurological disorders, such as Parkinson’s disease. (4) </a:t>
            </a:r>
            <a:r>
              <a:rPr lang="en-US" sz="1400" i="1" dirty="0"/>
              <a:t>Grant Gonzalez </a:t>
            </a:r>
            <a:r>
              <a:rPr lang="en-US" sz="1400" dirty="0"/>
              <a:t>has started Tender Food, which has adapted rotary jet technology from the </a:t>
            </a:r>
            <a:r>
              <a:rPr lang="en-US" sz="1400" b="1" dirty="0"/>
              <a:t>Parker </a:t>
            </a:r>
            <a:r>
              <a:rPr lang="en-US" sz="1400" dirty="0"/>
              <a:t>lab to spin muscle fibers from plant proteins as sustainable meat alternatives. These new startups are translating scientific discoveries from the MRSEC to address important societal problems, Together these new startups have created 35 new, high-tech jobs to boost the nation’s economy.</a:t>
            </a:r>
          </a:p>
        </p:txBody>
      </p:sp>
      <p:sp>
        <p:nvSpPr>
          <p:cNvPr id="2" name="Title 1"/>
          <p:cNvSpPr>
            <a:spLocks noGrp="1"/>
          </p:cNvSpPr>
          <p:nvPr>
            <p:ph type="title"/>
          </p:nvPr>
        </p:nvSpPr>
        <p:spPr>
          <a:xfrm>
            <a:off x="3128346" y="94438"/>
            <a:ext cx="6098569" cy="803867"/>
          </a:xfrm>
        </p:spPr>
        <p:txBody>
          <a:bodyPr anchor="ctr"/>
          <a:lstStyle/>
          <a:p>
            <a:pPr algn="ctr"/>
            <a:r>
              <a:rPr lang="en-US" sz="2000" b="1" dirty="0">
                <a:solidFill>
                  <a:schemeClr val="tx1"/>
                </a:solidFill>
                <a:latin typeface="Arial" panose="020B0604020202020204" pitchFamily="34" charset="0"/>
                <a:cs typeface="Arial" panose="020B0604020202020204" pitchFamily="34" charset="0"/>
              </a:rPr>
              <a:t>Leaders in Innovation:  </a:t>
            </a:r>
            <a:br>
              <a:rPr lang="en-US" sz="2000" b="1" dirty="0">
                <a:solidFill>
                  <a:schemeClr val="tx1"/>
                </a:solidFill>
                <a:latin typeface="Arial" panose="020B0604020202020204" pitchFamily="34" charset="0"/>
                <a:cs typeface="Arial" panose="020B0604020202020204" pitchFamily="34" charset="0"/>
              </a:rPr>
            </a:br>
            <a:r>
              <a:rPr lang="en-US" sz="2000" b="1" dirty="0">
                <a:solidFill>
                  <a:schemeClr val="tx1"/>
                </a:solidFill>
                <a:latin typeface="Arial" panose="020B0604020202020204" pitchFamily="34" charset="0"/>
                <a:cs typeface="Arial" panose="020B0604020202020204" pitchFamily="34" charset="0"/>
              </a:rPr>
              <a:t>New Startups Addressing Societal Problems</a:t>
            </a:r>
          </a:p>
        </p:txBody>
      </p:sp>
      <p:sp>
        <p:nvSpPr>
          <p:cNvPr id="7" name="Rectangle 6"/>
          <p:cNvSpPr/>
          <p:nvPr/>
        </p:nvSpPr>
        <p:spPr>
          <a:xfrm>
            <a:off x="4250452" y="1014747"/>
            <a:ext cx="4893547" cy="492443"/>
          </a:xfrm>
          <a:prstGeom prst="rect">
            <a:avLst/>
          </a:prstGeom>
        </p:spPr>
        <p:txBody>
          <a:bodyPr wrap="square" anchor="ctr">
            <a:spAutoFit/>
          </a:bodyPr>
          <a:lstStyle/>
          <a:p>
            <a:pPr algn="ctr"/>
            <a:r>
              <a:rPr lang="en-US" sz="1300" dirty="0">
                <a:solidFill>
                  <a:schemeClr val="bg1"/>
                </a:solidFill>
              </a:rPr>
              <a:t>Jennifer A.  Lewis (</a:t>
            </a:r>
            <a:r>
              <a:rPr lang="en-US" sz="1300" dirty="0" err="1">
                <a:solidFill>
                  <a:schemeClr val="bg1"/>
                </a:solidFill>
              </a:rPr>
              <a:t>MatSci</a:t>
            </a:r>
            <a:r>
              <a:rPr lang="en-US" sz="1300" dirty="0">
                <a:solidFill>
                  <a:schemeClr val="bg1"/>
                </a:solidFill>
              </a:rPr>
              <a:t> and </a:t>
            </a:r>
            <a:r>
              <a:rPr lang="en-US" sz="1300" dirty="0" err="1">
                <a:solidFill>
                  <a:schemeClr val="bg1"/>
                </a:solidFill>
              </a:rPr>
              <a:t>BioE</a:t>
            </a:r>
            <a:r>
              <a:rPr lang="en-US" sz="1300" dirty="0">
                <a:solidFill>
                  <a:schemeClr val="bg1"/>
                </a:solidFill>
              </a:rPr>
              <a:t>), David R. Clarke (</a:t>
            </a:r>
            <a:r>
              <a:rPr lang="en-US" sz="1300" dirty="0" err="1">
                <a:solidFill>
                  <a:schemeClr val="bg1"/>
                </a:solidFill>
              </a:rPr>
              <a:t>MatSci</a:t>
            </a:r>
            <a:r>
              <a:rPr lang="en-US" sz="1300" dirty="0">
                <a:solidFill>
                  <a:schemeClr val="bg1"/>
                </a:solidFill>
              </a:rPr>
              <a:t> and </a:t>
            </a:r>
            <a:r>
              <a:rPr lang="en-US" sz="1300" dirty="0" err="1">
                <a:solidFill>
                  <a:schemeClr val="bg1"/>
                </a:solidFill>
              </a:rPr>
              <a:t>MechE</a:t>
            </a:r>
            <a:r>
              <a:rPr lang="en-US" sz="1300" dirty="0">
                <a:solidFill>
                  <a:schemeClr val="bg1"/>
                </a:solidFill>
              </a:rPr>
              <a:t>), Jia Liu (</a:t>
            </a:r>
            <a:r>
              <a:rPr lang="en-US" sz="1300" dirty="0" err="1">
                <a:solidFill>
                  <a:schemeClr val="bg1"/>
                </a:solidFill>
              </a:rPr>
              <a:t>BioE</a:t>
            </a:r>
            <a:r>
              <a:rPr lang="en-US" sz="1300" dirty="0">
                <a:solidFill>
                  <a:schemeClr val="bg1"/>
                </a:solidFill>
              </a:rPr>
              <a:t>), and Kevin Parker (</a:t>
            </a:r>
            <a:r>
              <a:rPr lang="en-US" sz="1300" dirty="0" err="1">
                <a:solidFill>
                  <a:schemeClr val="bg1"/>
                </a:solidFill>
              </a:rPr>
              <a:t>BioE</a:t>
            </a:r>
            <a:r>
              <a:rPr lang="en-US" sz="1300" dirty="0">
                <a:solidFill>
                  <a:schemeClr val="bg1"/>
                </a:solidFill>
              </a:rPr>
              <a:t>)</a:t>
            </a:r>
          </a:p>
        </p:txBody>
      </p:sp>
      <p:sp>
        <p:nvSpPr>
          <p:cNvPr id="13" name="TextBox 12"/>
          <p:cNvSpPr txBox="1"/>
          <p:nvPr/>
        </p:nvSpPr>
        <p:spPr>
          <a:xfrm>
            <a:off x="4330840" y="5278406"/>
            <a:ext cx="4813160" cy="830997"/>
          </a:xfrm>
          <a:prstGeom prst="rect">
            <a:avLst/>
          </a:prstGeom>
          <a:noFill/>
        </p:spPr>
        <p:txBody>
          <a:bodyPr wrap="square" rtlCol="0">
            <a:spAutoFit/>
          </a:bodyPr>
          <a:lstStyle/>
          <a:p>
            <a:pPr algn="just"/>
            <a:r>
              <a:rPr lang="en-US" sz="1200" dirty="0">
                <a:latin typeface="Arial"/>
                <a:cs typeface="Arial"/>
              </a:rPr>
              <a:t>Recent MRSEC graduates leading startups (clockwise from top, left) Nicole Black project leader of </a:t>
            </a:r>
            <a:r>
              <a:rPr lang="en-US" sz="1200" dirty="0" err="1">
                <a:latin typeface="Arial"/>
                <a:cs typeface="Arial"/>
              </a:rPr>
              <a:t>PhonoGraft</a:t>
            </a:r>
            <a:r>
              <a:rPr lang="en-US" sz="1200" dirty="0">
                <a:latin typeface="Arial"/>
                <a:cs typeface="Arial"/>
              </a:rPr>
              <a:t> at Desktop Health, </a:t>
            </a:r>
            <a:r>
              <a:rPr lang="en-US" sz="1200" dirty="0" err="1">
                <a:latin typeface="Arial"/>
                <a:cs typeface="Arial"/>
              </a:rPr>
              <a:t>Kezi</a:t>
            </a:r>
            <a:r>
              <a:rPr lang="en-US" sz="1200" dirty="0">
                <a:latin typeface="Arial"/>
                <a:cs typeface="Arial"/>
              </a:rPr>
              <a:t> Cheng, co-founder of </a:t>
            </a:r>
            <a:r>
              <a:rPr lang="en-US" sz="1200" dirty="0" err="1">
                <a:latin typeface="Arial"/>
                <a:cs typeface="Arial"/>
              </a:rPr>
              <a:t>FLO.Materials</a:t>
            </a:r>
            <a:r>
              <a:rPr lang="en-US" sz="1200" dirty="0">
                <a:latin typeface="Arial"/>
                <a:cs typeface="Arial"/>
              </a:rPr>
              <a:t>, Paul Le </a:t>
            </a:r>
            <a:r>
              <a:rPr lang="en-US" sz="1200" dirty="0" err="1">
                <a:latin typeface="Arial"/>
                <a:cs typeface="Arial"/>
              </a:rPr>
              <a:t>Floch</a:t>
            </a:r>
            <a:r>
              <a:rPr lang="en-US" sz="1200" dirty="0">
                <a:latin typeface="Arial"/>
                <a:cs typeface="Arial"/>
              </a:rPr>
              <a:t>, co-founder of </a:t>
            </a:r>
            <a:r>
              <a:rPr lang="en-US" sz="1200" dirty="0" err="1">
                <a:latin typeface="Arial"/>
                <a:cs typeface="Arial"/>
              </a:rPr>
              <a:t>Axoft</a:t>
            </a:r>
            <a:r>
              <a:rPr lang="en-US" sz="1200" dirty="0">
                <a:latin typeface="Arial"/>
                <a:cs typeface="Arial"/>
              </a:rPr>
              <a:t>, and Grant Gonzalez, co-founder of Tender Food.</a:t>
            </a:r>
          </a:p>
        </p:txBody>
      </p:sp>
      <p:pic>
        <p:nvPicPr>
          <p:cNvPr id="5" name="Picture 4" descr="A collage showing four recent Ph.D.s from the Harvard MRSEC that have started new companies.&#10;&#10;Nicole Black at Desktop Health which is developing artificial eardrums.&#10;&#10;Kezi Cheng at FLO.Materials which is commercializing new, recyclable polymers.&#10;&#10;Paul Le Floch at Axoft which is developing soft neural brain implants to learn about disorders such as Parkinson's disease.&#10;&#10;Grant Gonzalez at Tender Foods which is spinning vegetable proteins to produce low-cost, alternatives to meats.">
            <a:extLst>
              <a:ext uri="{FF2B5EF4-FFF2-40B4-BE49-F238E27FC236}">
                <a16:creationId xmlns:a16="http://schemas.microsoft.com/office/drawing/2014/main" id="{7AAEB4D6-195A-EB43-9FCD-628FEC523F56}"/>
              </a:ext>
            </a:extLst>
          </p:cNvPr>
          <p:cNvPicPr>
            <a:picLocks noChangeAspect="1"/>
          </p:cNvPicPr>
          <p:nvPr/>
        </p:nvPicPr>
        <p:blipFill>
          <a:blip r:embed="rId3"/>
          <a:stretch>
            <a:fillRect/>
          </a:stretch>
        </p:blipFill>
        <p:spPr>
          <a:xfrm>
            <a:off x="4451420" y="1600200"/>
            <a:ext cx="4572000" cy="3657600"/>
          </a:xfrm>
          <a:prstGeom prst="rect">
            <a:avLst/>
          </a:prstGeom>
        </p:spPr>
      </p:pic>
      <p:grpSp>
        <p:nvGrpSpPr>
          <p:cNvPr id="10" name="Group 9">
            <a:extLst>
              <a:ext uri="{FF2B5EF4-FFF2-40B4-BE49-F238E27FC236}">
                <a16:creationId xmlns:a16="http://schemas.microsoft.com/office/drawing/2014/main" id="{18D94AAA-6C71-2547-AF31-FFEF02B528B9}"/>
              </a:ext>
            </a:extLst>
          </p:cNvPr>
          <p:cNvGrpSpPr/>
          <p:nvPr/>
        </p:nvGrpSpPr>
        <p:grpSpPr>
          <a:xfrm>
            <a:off x="73635" y="191622"/>
            <a:ext cx="2759824" cy="849042"/>
            <a:chOff x="73635" y="191622"/>
            <a:chExt cx="2759824" cy="849042"/>
          </a:xfrm>
        </p:grpSpPr>
        <p:sp>
          <p:nvSpPr>
            <p:cNvPr id="11" name="Rectangle 10">
              <a:extLst>
                <a:ext uri="{FF2B5EF4-FFF2-40B4-BE49-F238E27FC236}">
                  <a16:creationId xmlns:a16="http://schemas.microsoft.com/office/drawing/2014/main" id="{5AFBC4B8-E09F-B541-A7B9-BC2052449E77}"/>
                </a:ext>
              </a:extLst>
            </p:cNvPr>
            <p:cNvSpPr/>
            <p:nvPr/>
          </p:nvSpPr>
          <p:spPr>
            <a:xfrm>
              <a:off x="79979" y="763665"/>
              <a:ext cx="1322070" cy="276999"/>
            </a:xfrm>
            <a:prstGeom prst="rect">
              <a:avLst/>
            </a:prstGeom>
          </p:spPr>
          <p:txBody>
            <a:bodyPr wrap="square" anchor="ctr">
              <a:spAutoFit/>
            </a:bodyPr>
            <a:lstStyle/>
            <a:p>
              <a:r>
                <a:rPr lang="en-US" sz="1200" b="1" dirty="0">
                  <a:solidFill>
                    <a:srgbClr val="002060"/>
                  </a:solidFill>
                </a:rPr>
                <a:t>2021-2022</a:t>
              </a:r>
            </a:p>
          </p:txBody>
        </p:sp>
        <p:sp>
          <p:nvSpPr>
            <p:cNvPr id="16" name="Rectangle 15">
              <a:extLst>
                <a:ext uri="{FF2B5EF4-FFF2-40B4-BE49-F238E27FC236}">
                  <a16:creationId xmlns:a16="http://schemas.microsoft.com/office/drawing/2014/main" id="{8267B483-2AFB-994C-8BCE-F899208F9DF6}"/>
                </a:ext>
              </a:extLst>
            </p:cNvPr>
            <p:cNvSpPr/>
            <p:nvPr/>
          </p:nvSpPr>
          <p:spPr>
            <a:xfrm>
              <a:off x="73635" y="191622"/>
              <a:ext cx="2759824" cy="523220"/>
            </a:xfrm>
            <a:prstGeom prst="rect">
              <a:avLst/>
            </a:prstGeom>
          </p:spPr>
          <p:txBody>
            <a:bodyPr wrap="square" anchor="ctr">
              <a:spAutoFit/>
            </a:bodyPr>
            <a:lstStyle/>
            <a:p>
              <a:r>
                <a:rPr lang="en-US" sz="1400" dirty="0">
                  <a:solidFill>
                    <a:schemeClr val="bg1"/>
                  </a:solidFill>
                  <a:latin typeface="Arial"/>
                  <a:cs typeface="Arial"/>
                </a:rPr>
                <a:t>Harvard MRSEC</a:t>
              </a:r>
            </a:p>
            <a:p>
              <a:r>
                <a:rPr lang="en-US" altLang="en-US" sz="1400" dirty="0">
                  <a:solidFill>
                    <a:schemeClr val="bg1"/>
                  </a:solidFill>
                  <a:latin typeface="Arial"/>
                  <a:cs typeface="Arial"/>
                </a:rPr>
                <a:t>DMR 2011754 </a:t>
              </a:r>
              <a:endParaRPr lang="en-US" sz="1400" dirty="0">
                <a:solidFill>
                  <a:schemeClr val="bg1"/>
                </a:solidFill>
                <a:latin typeface="Arial"/>
                <a:cs typeface="Arial"/>
              </a:endParaRPr>
            </a:p>
          </p:txBody>
        </p:sp>
      </p:grpSp>
    </p:spTree>
    <p:extLst>
      <p:ext uri="{BB962C8B-B14F-4D97-AF65-F5344CB8AC3E}">
        <p14:creationId xmlns:p14="http://schemas.microsoft.com/office/powerpoint/2010/main" val="3774727743"/>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Breeze">
  <a:themeElements>
    <a:clrScheme name="Breeze">
      <a:dk1>
        <a:sysClr val="windowText" lastClr="000000"/>
      </a:dk1>
      <a:lt1>
        <a:sysClr val="window" lastClr="FFFFFF"/>
      </a:lt1>
      <a:dk2>
        <a:srgbClr val="09213B"/>
      </a:dk2>
      <a:lt2>
        <a:srgbClr val="D5EDF4"/>
      </a:lt2>
      <a:accent1>
        <a:srgbClr val="2C7C9F"/>
      </a:accent1>
      <a:accent2>
        <a:srgbClr val="244A58"/>
      </a:accent2>
      <a:accent3>
        <a:srgbClr val="E2751D"/>
      </a:accent3>
      <a:accent4>
        <a:srgbClr val="FFB400"/>
      </a:accent4>
      <a:accent5>
        <a:srgbClr val="7EB606"/>
      </a:accent5>
      <a:accent6>
        <a:srgbClr val="C00000"/>
      </a:accent6>
      <a:hlink>
        <a:srgbClr val="7030A0"/>
      </a:hlink>
      <a:folHlink>
        <a:srgbClr val="00B0F0"/>
      </a:folHlink>
    </a:clrScheme>
    <a:fontScheme name="Breeze">
      <a:majorFont>
        <a:latin typeface="News Gothic MT"/>
        <a:ea typeface=""/>
        <a:cs typeface=""/>
        <a:font script="Jpan" typeface="ＭＳ Ｐゴシック"/>
        <a:font script="Hans" typeface="宋体"/>
        <a:font script="Hant" typeface="新細明體"/>
      </a:majorFont>
      <a:minorFont>
        <a:latin typeface="News Gothic MT"/>
        <a:ea typeface=""/>
        <a:cs typeface=""/>
        <a:font script="Jpan" typeface="ＭＳ Ｐゴシック"/>
        <a:font script="Hans" typeface="宋体"/>
        <a:font script="Hant" typeface="新細明體"/>
      </a:minorFont>
    </a:fontScheme>
    <a:fmtScheme name="Breeze">
      <a:fillStyleLst>
        <a:solidFill>
          <a:schemeClr val="phClr"/>
        </a:solidFill>
        <a:gradFill rotWithShape="1">
          <a:gsLst>
            <a:gs pos="31000">
              <a:schemeClr val="phClr">
                <a:tint val="100000"/>
                <a:shade val="100000"/>
                <a:satMod val="120000"/>
              </a:schemeClr>
            </a:gs>
            <a:gs pos="100000">
              <a:schemeClr val="phClr">
                <a:tint val="50000"/>
                <a:satMod val="150000"/>
              </a:schemeClr>
            </a:gs>
          </a:gsLst>
          <a:lin ang="5400000" scaled="1"/>
        </a:gradFill>
        <a:gradFill rotWithShape="1">
          <a:gsLst>
            <a:gs pos="0">
              <a:schemeClr val="phClr">
                <a:shade val="100000"/>
                <a:satMod val="120000"/>
              </a:schemeClr>
            </a:gs>
            <a:gs pos="69000">
              <a:schemeClr val="phClr">
                <a:tint val="80000"/>
                <a:shade val="100000"/>
                <a:satMod val="150000"/>
              </a:schemeClr>
            </a:gs>
            <a:gs pos="100000">
              <a:schemeClr val="phClr">
                <a:tint val="50000"/>
                <a:shade val="100000"/>
                <a:satMod val="150000"/>
              </a:schemeClr>
            </a:gs>
          </a:gsLst>
          <a:path path="circle">
            <a:fillToRect l="100000" t="100000" r="100000" b="100000"/>
          </a:path>
        </a:gradFill>
      </a:fillStyleLst>
      <a:lnStyleLst>
        <a:ln w="12700" cap="flat" cmpd="sng" algn="ctr">
          <a:solidFill>
            <a:schemeClr val="phClr">
              <a:shade val="95000"/>
              <a:satMod val="105000"/>
            </a:schemeClr>
          </a:solidFill>
          <a:prstDash val="solid"/>
        </a:ln>
        <a:ln w="25400" cap="flat" cmpd="dbl" algn="ctr">
          <a:solidFill>
            <a:schemeClr val="phClr"/>
          </a:solidFill>
          <a:prstDash val="solid"/>
        </a:ln>
        <a:ln w="31750" cap="flat" cmpd="dbl" algn="ctr">
          <a:solidFill>
            <a:schemeClr val="phClr"/>
          </a:solidFill>
          <a:prstDash val="solid"/>
        </a:ln>
      </a:lnStyleLst>
      <a:effectStyleLst>
        <a:effectStyle>
          <a:effectLst/>
        </a:effectStyle>
        <a:effectStyle>
          <a:effectLst>
            <a:outerShdw blurRad="63500" dist="25400" dir="5400000" sx="101000" sy="101000" rotWithShape="0">
              <a:srgbClr val="000000">
                <a:alpha val="40000"/>
              </a:srgbClr>
            </a:outerShdw>
          </a:effectLst>
        </a:effectStyle>
        <a:effectStyle>
          <a:effectLst>
            <a:innerShdw blurRad="127000" dist="25400" dir="13500000">
              <a:srgbClr val="C0C0C0">
                <a:alpha val="75000"/>
              </a:srgbClr>
            </a:innerShdw>
            <a:outerShdw blurRad="88900" dist="25400" dir="5400000" sx="102000" sy="102000" algn="ctr" rotWithShape="0">
              <a:srgbClr val="C0C0C0">
                <a:alpha val="40000"/>
              </a:srgbClr>
            </a:outerShdw>
          </a:effectLst>
          <a:scene3d>
            <a:camera prst="perspectiveLeft" fov="300000"/>
            <a:lightRig rig="soft" dir="l">
              <a:rot lat="0" lon="0" rev="4200000"/>
            </a:lightRig>
          </a:scene3d>
          <a:sp3d extrusionH="38100" prstMaterial="powder">
            <a:bevelT w="50800" h="88900" prst="convex"/>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blipFill rotWithShape="1">
          <a:blip xmlns:r="http://schemas.openxmlformats.org/officeDocument/2006/relationships" r:embed="rId1">
            <a:duotone>
              <a:schemeClr val="phClr">
                <a:shade val="40000"/>
                <a:satMod val="400000"/>
              </a:schemeClr>
              <a:schemeClr val="phClr">
                <a:tint val="10000"/>
                <a:satMod val="200000"/>
              </a:schemeClr>
            </a:duotone>
          </a:blip>
          <a:stretch/>
        </a:blip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Breeze.thmx</Template>
  <TotalTime>12933</TotalTime>
  <Words>1095</Words>
  <Application>Microsoft Macintosh PowerPoint</Application>
  <PresentationFormat>On-screen Show (4:3)</PresentationFormat>
  <Paragraphs>38</Paragraphs>
  <Slides>1</Slides>
  <Notes>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vt:i4>
      </vt:variant>
    </vt:vector>
  </HeadingPairs>
  <TitlesOfParts>
    <vt:vector size="6" baseType="lpstr">
      <vt:lpstr>Arial</vt:lpstr>
      <vt:lpstr>Calibri</vt:lpstr>
      <vt:lpstr>News Gothic MT</vt:lpstr>
      <vt:lpstr>Wingdings 2</vt:lpstr>
      <vt:lpstr>Breeze</vt:lpstr>
      <vt:lpstr>Leaders in Innovation:   New Startups Addressing Societal Problems</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subject/>
  <dc:creator>rob</dc:creator>
  <cp:keywords/>
  <dc:description/>
  <cp:lastModifiedBy>Graham, Robert L.</cp:lastModifiedBy>
  <cp:revision>97</cp:revision>
  <cp:lastPrinted>2022-03-02T23:55:44Z</cp:lastPrinted>
  <dcterms:created xsi:type="dcterms:W3CDTF">2016-07-19T18:16:54Z</dcterms:created>
  <dcterms:modified xsi:type="dcterms:W3CDTF">2022-04-05T18:10:21Z</dcterms:modified>
  <cp:category/>
</cp:coreProperties>
</file>