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387" r:id="rId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CF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2" autoAdjust="0"/>
    <p:restoredTop sz="85714" autoAdjust="0"/>
  </p:normalViewPr>
  <p:slideViewPr>
    <p:cSldViewPr snapToGrid="0" snapToObjects="1">
      <p:cViewPr varScale="1">
        <p:scale>
          <a:sx n="104" d="100"/>
          <a:sy n="104" d="100"/>
        </p:scale>
        <p:origin x="1504" y="2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4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0CAD82-A0C8-4D0A-ABD4-C7506DA867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B8966-CA86-4F8B-A1DC-E4B27EA05F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72AFE-C766-4234-802D-4743A0E558C8}" type="datetimeFigureOut">
              <a:rPr lang="en-US" smtClean="0"/>
              <a:t>3/14/24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46503-97A3-4D9E-9B73-906CF497EA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24FD7-5E8B-4800-B492-5643BF03B6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CB36C-FB73-4403-8335-B2E006F3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27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FB3966-F140-43F2-BB90-69495BF7B5CD}" type="datetimeFigureOut">
              <a:rPr lang="en-US" smtClean="0"/>
              <a:t>3/14/24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7D0DCA-A90A-4D9A-9651-03AC7085F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What Has Been Achieved: </a:t>
            </a:r>
            <a:r>
              <a:rPr lang="en-US" sz="1200" b="0" dirty="0">
                <a:solidFill>
                  <a:schemeClr val="tx1"/>
                </a:solidFill>
                <a:latin typeface="+mn-lt"/>
              </a:rPr>
              <a:t>A new soft photoresist based on </a:t>
            </a:r>
            <a:r>
              <a:rPr lang="en-US" sz="1200" b="0" dirty="0" err="1">
                <a:solidFill>
                  <a:schemeClr val="tx1"/>
                </a:solidFill>
                <a:latin typeface="+mn-lt"/>
              </a:rPr>
              <a:t>perfluorinated</a:t>
            </a:r>
            <a:r>
              <a:rPr lang="en-US" sz="1200" b="0" dirty="0">
                <a:solidFill>
                  <a:schemeClr val="tx1"/>
                </a:solidFill>
                <a:latin typeface="+mn-lt"/>
              </a:rPr>
              <a:t> dielectric elastomers for 3D stacking implantable electronic platform that enables spatiotemporally scalable single-cell neural electrophysiology in the nervous system. </a:t>
            </a:r>
          </a:p>
          <a:p>
            <a:pPr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1200" b="0" dirty="0">
              <a:solidFill>
                <a:schemeClr val="tx1"/>
              </a:solidFill>
              <a:latin typeface="+mn-lt"/>
            </a:endParaRPr>
          </a:p>
          <a:p>
            <a:pPr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Importance of the Achievement: </a:t>
            </a:r>
            <a:r>
              <a:rPr lang="en-US" sz="1200" b="0" dirty="0">
                <a:solidFill>
                  <a:schemeClr val="tx1"/>
                </a:solidFill>
                <a:latin typeface="+mn-lt"/>
              </a:rPr>
              <a:t> This method enables the photopatterning of tissue-level soft electronics into a scalable platform to increase both spatial coverage and longevity of neural recording for the next-generation flexible brain-computer interfaces. </a:t>
            </a:r>
          </a:p>
          <a:p>
            <a:pPr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1200" b="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How is the achievement related to the IRG, and how does it help it achieve its goals?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This achievement is supported by seed grant and successfully promote the collaborations among several faculty members supported by IRG. 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algn="just" eaLnBrk="1" hangingPunct="1"/>
            <a:r>
              <a:rPr lang="en-US" sz="1200" b="1" dirty="0">
                <a:solidFill>
                  <a:schemeClr val="tx1"/>
                </a:solidFill>
                <a:latin typeface="+mn-lt"/>
              </a:rPr>
              <a:t>Where the findings are published: </a:t>
            </a:r>
            <a:r>
              <a:rPr lang="en-US" sz="1200" b="1" dirty="0">
                <a:effectLst/>
                <a:latin typeface="+mn-lt"/>
                <a:ea typeface="Times New Roman" panose="02020603050405020304" pitchFamily="18" charset="0"/>
              </a:rPr>
              <a:t>P. Le </a:t>
            </a:r>
            <a:r>
              <a:rPr lang="en-US" sz="1200" b="1" dirty="0" err="1">
                <a:effectLst/>
                <a:latin typeface="+mn-lt"/>
                <a:ea typeface="Times New Roman" panose="02020603050405020304" pitchFamily="18" charset="0"/>
              </a:rPr>
              <a:t>Floch</a:t>
            </a: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, S. Zhao, R. Liu, N. Molinari, E. Medina, H. Shen, Z. Wang, J. Kim, H. Sheng, S. </a:t>
            </a:r>
            <a:r>
              <a:rPr lang="en-US" sz="1200" dirty="0" err="1">
                <a:effectLst/>
                <a:latin typeface="+mn-lt"/>
                <a:ea typeface="Times New Roman" panose="02020603050405020304" pitchFamily="18" charset="0"/>
              </a:rPr>
              <a:t>Partarrieu</a:t>
            </a: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1200" b="1" dirty="0">
                <a:effectLst/>
                <a:latin typeface="+mn-lt"/>
                <a:ea typeface="Times New Roman" panose="02020603050405020304" pitchFamily="18" charset="0"/>
              </a:rPr>
              <a:t>W. Wang</a:t>
            </a: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, C. Sessler, G. Zhang, H. Park, X. Gong, A. Spencer, J. Lee, T. Ye, X. Tang, X. Wang, </a:t>
            </a:r>
            <a:r>
              <a:rPr lang="en-US" sz="1200" b="1" dirty="0">
                <a:effectLst/>
                <a:latin typeface="+mn-lt"/>
                <a:ea typeface="Times New Roman" panose="02020603050405020304" pitchFamily="18" charset="0"/>
              </a:rPr>
              <a:t>K. Bertoldi</a:t>
            </a: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, N. Lu, </a:t>
            </a:r>
            <a:r>
              <a:rPr lang="en-US" sz="1200" b="1" dirty="0">
                <a:effectLst/>
                <a:latin typeface="+mn-lt"/>
                <a:ea typeface="Times New Roman" panose="02020603050405020304" pitchFamily="18" charset="0"/>
              </a:rPr>
              <a:t>B. </a:t>
            </a:r>
            <a:r>
              <a:rPr lang="en-US" sz="1200" b="1" dirty="0" err="1">
                <a:effectLst/>
                <a:latin typeface="+mn-lt"/>
                <a:ea typeface="Times New Roman" panose="02020603050405020304" pitchFamily="18" charset="0"/>
              </a:rPr>
              <a:t>Kozinsky</a:t>
            </a: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1200" b="1" dirty="0">
                <a:effectLst/>
                <a:latin typeface="+mn-lt"/>
                <a:ea typeface="Times New Roman" panose="02020603050405020304" pitchFamily="18" charset="0"/>
              </a:rPr>
              <a:t>Z. Suo</a:t>
            </a: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 and </a:t>
            </a:r>
            <a:r>
              <a:rPr lang="en-US" sz="1200" b="1" u="sng" dirty="0">
                <a:effectLst/>
                <a:latin typeface="+mn-lt"/>
                <a:ea typeface="Times New Roman" panose="02020603050405020304" pitchFamily="18" charset="0"/>
              </a:rPr>
              <a:t>J. Liu</a:t>
            </a: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, “3D spatiotemporally scalable in vivo neural probes based on fluorinated elastomers,” </a:t>
            </a:r>
            <a:r>
              <a:rPr lang="en-US" sz="1200" b="1" dirty="0">
                <a:effectLst/>
                <a:latin typeface="+mn-lt"/>
                <a:ea typeface="Times New Roman" panose="02020603050405020304" pitchFamily="18" charset="0"/>
              </a:rPr>
              <a:t>Nature Nanotechnology</a:t>
            </a: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 (2024); https://</a:t>
            </a:r>
            <a:r>
              <a:rPr lang="en-US" sz="1200" dirty="0" err="1">
                <a:effectLst/>
                <a:latin typeface="+mn-lt"/>
                <a:ea typeface="Times New Roman" panose="02020603050405020304" pitchFamily="18" charset="0"/>
              </a:rPr>
              <a:t>www.nature.com</a:t>
            </a: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/articles/s41565-023-01545-6.</a:t>
            </a:r>
            <a:endParaRPr lang="en-US" sz="1200" b="0" dirty="0">
              <a:solidFill>
                <a:schemeClr val="tx1"/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D0DCA-A90A-4D9A-9651-03AC7085FB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0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A3C91C77-9858-7D47-A426-16DA406264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cSlideMaster.Title SlideHeader">
            <a:extLst>
              <a:ext uri="{FF2B5EF4-FFF2-40B4-BE49-F238E27FC236}">
                <a16:creationId xmlns:a16="http://schemas.microsoft.com/office/drawing/2014/main" id="{D55EAFC1-6677-C402-F523-AA055515E85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8" name="hcTitle SlideHeader">
            <a:extLst>
              <a:ext uri="{FF2B5EF4-FFF2-40B4-BE49-F238E27FC236}">
                <a16:creationId xmlns:a16="http://schemas.microsoft.com/office/drawing/2014/main" id="{9B41BAF7-2C55-9AAA-EA0B-CFCEEDA335E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8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hcSlideMaster.Title and ContentHeader">
            <a:extLst>
              <a:ext uri="{FF2B5EF4-FFF2-40B4-BE49-F238E27FC236}">
                <a16:creationId xmlns:a16="http://schemas.microsoft.com/office/drawing/2014/main" id="{935B9966-9F10-34D3-B98C-E010585E904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0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390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15" y="152008"/>
            <a:ext cx="10962967" cy="566719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14" y="1211301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163799"/>
            <a:ext cx="12192000" cy="733878"/>
            <a:chOff x="0" y="6163799"/>
            <a:chExt cx="12192000" cy="7338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163799"/>
              <a:ext cx="12192000" cy="73387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694" y="6201502"/>
              <a:ext cx="2445810" cy="60853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921219" y="6374350"/>
              <a:ext cx="4693357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Materials Begin &amp;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381" y="6201502"/>
              <a:ext cx="647112" cy="650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52E7C3-15CD-4B7F-B5C0-8618139B0E1C}" type="slidenum">
              <a:rPr lang="en-US" sz="2000" smtClean="0">
                <a:solidFill>
                  <a:schemeClr val="tx1"/>
                </a:solidFill>
              </a:rPr>
              <a:t>‹#›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6F2311-A370-47F6-8671-AADFADC6F053}"/>
              </a:ext>
            </a:extLst>
          </p:cNvPr>
          <p:cNvSpPr txBox="1"/>
          <p:nvPr userDrawn="1"/>
        </p:nvSpPr>
        <p:spPr>
          <a:xfrm>
            <a:off x="25052" y="-3562"/>
            <a:ext cx="12192000" cy="131031"/>
          </a:xfrm>
          <a:prstGeom prst="rect">
            <a:avLst/>
          </a:prstGeom>
          <a:gradFill>
            <a:gsLst>
              <a:gs pos="0">
                <a:schemeClr val="accent6"/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7" name="hcSlideMaster.1_Title and ContentHeader">
            <a:extLst>
              <a:ext uri="{FF2B5EF4-FFF2-40B4-BE49-F238E27FC236}">
                <a16:creationId xmlns:a16="http://schemas.microsoft.com/office/drawing/2014/main" id="{0F10F7D9-9545-70EC-36A7-C1567C3AB29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0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3/14/24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BlankHeader">
            <a:extLst>
              <a:ext uri="{FF2B5EF4-FFF2-40B4-BE49-F238E27FC236}">
                <a16:creationId xmlns:a16="http://schemas.microsoft.com/office/drawing/2014/main" id="{F41EB265-4203-FF1B-9937-8E54D3A8607C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8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BA00-CEC0-FF45-A57B-8470651015F1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3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84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59F56C-CEF7-F252-EC1B-9B65C3815178}"/>
              </a:ext>
            </a:extLst>
          </p:cNvPr>
          <p:cNvSpPr txBox="1">
            <a:spLocks/>
          </p:cNvSpPr>
          <p:nvPr/>
        </p:nvSpPr>
        <p:spPr>
          <a:xfrm>
            <a:off x="2170054" y="171045"/>
            <a:ext cx="9453534" cy="566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Soft bioelectronics for 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vivo </a:t>
            </a: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neural probes</a:t>
            </a:r>
            <a:endParaRPr lang="en-US" sz="20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7D99B-1EFC-61F2-9703-F085A3591D9E}"/>
              </a:ext>
            </a:extLst>
          </p:cNvPr>
          <p:cNvSpPr txBox="1"/>
          <p:nvPr/>
        </p:nvSpPr>
        <p:spPr>
          <a:xfrm>
            <a:off x="147781" y="200554"/>
            <a:ext cx="2666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Harvard MRSEC 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DMR-2011754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FA201F-7E38-222E-3666-0F5295187A8C}"/>
              </a:ext>
            </a:extLst>
          </p:cNvPr>
          <p:cNvSpPr txBox="1"/>
          <p:nvPr/>
        </p:nvSpPr>
        <p:spPr>
          <a:xfrm>
            <a:off x="5142247" y="897206"/>
            <a:ext cx="7049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Jia Liu, Katia Bertoldi, Boris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Kozinsky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Zhigang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Suo </a:t>
            </a:r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497B452A-7E74-750D-1BF9-14450F9B5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82" y="1387610"/>
            <a:ext cx="506376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algn="just">
              <a:spcBef>
                <a:spcPts val="0"/>
              </a:spcBef>
            </a:pPr>
            <a:r>
              <a:rPr lang="en-US" sz="16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Existing high-resolution neural recording devices cannot achieve simultaneous scalability on both spatial and temporal levels due to a trade-off between sensor density and mechanical flexibility. A team lead by </a:t>
            </a:r>
            <a:r>
              <a:rPr lang="en-US" sz="1600" b="1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Liu, Bertoldi, </a:t>
            </a:r>
            <a:r>
              <a:rPr lang="en-US" sz="1600" b="1" kern="1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Kozinsky</a:t>
            </a:r>
            <a:r>
              <a:rPr lang="en-US" sz="16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and</a:t>
            </a:r>
            <a:r>
              <a:rPr lang="en-US" sz="1600" b="1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Suo </a:t>
            </a:r>
            <a:r>
              <a:rPr lang="en-US" sz="16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have introduced a three-dimensional (3D) stacking implantable electronic platform, based on </a:t>
            </a:r>
            <a:r>
              <a:rPr lang="en-US" sz="1600" kern="1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perfluorinated</a:t>
            </a:r>
            <a:r>
              <a:rPr lang="en-US" sz="16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dielectric elastomers and tissue-level soft multilayer electrodes, that enables spatiotemporally scalable single-cell neural electrophysiology. The 3D integrated multilayer soft electrode array retains tissue-level flexibility, reduces chronic immune responses when implanted in neural tissues, and reliably tracks electrical activity in a mouse brain over months.</a:t>
            </a:r>
          </a:p>
          <a:p>
            <a:pPr marL="0" marR="0" algn="just">
              <a:spcBef>
                <a:spcPts val="0"/>
              </a:spcBef>
            </a:pPr>
            <a:endParaRPr lang="en-US" sz="12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</a:t>
            </a:r>
            <a:r>
              <a:rPr lang="en-US" sz="1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Floch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Zhao, Liu, Molinari, Medina, Shen, Wang, Kim, Sheng,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Partarrieu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Wang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Sessler, Zhang, Park, Gong, Spencer, Lee, Ye, Tang, Wang, </a:t>
            </a:r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Bertoldi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Lu, </a:t>
            </a:r>
            <a:r>
              <a:rPr lang="en-US" sz="1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Kozinsky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Suo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and </a:t>
            </a:r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Liu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“3D spatiotemporally scalable in vivo neural probes based on fluorinated elastomers,” </a:t>
            </a:r>
            <a:r>
              <a:rPr lang="en-US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Nature Nanotechnology (2024)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en-US" sz="1400" dirty="0"/>
          </a:p>
          <a:p>
            <a:pPr algn="just" eaLnBrk="1" hangingPunct="1"/>
            <a:endParaRPr lang="en-US" sz="1400" dirty="0"/>
          </a:p>
        </p:txBody>
      </p:sp>
      <p:sp>
        <p:nvSpPr>
          <p:cNvPr id="13" name="Rectangle 37" descr="The figure shows a custom designed rotating nozzle for 3d printing multimaterials by a team at the Harvard Materials Center.  The figure also shows examples of lattice materials where the filaments have tunable properties from soft to stiff or conductive-dielectric elements.">
            <a:extLst>
              <a:ext uri="{FF2B5EF4-FFF2-40B4-BE49-F238E27FC236}">
                <a16:creationId xmlns:a16="http://schemas.microsoft.com/office/drawing/2014/main" id="{42533880-C9A3-31C5-2550-1719D9FB8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504" y="1482800"/>
            <a:ext cx="5133703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flSlide132Footer" descr="  ">
            <a:extLst>
              <a:ext uri="{FF2B5EF4-FFF2-40B4-BE49-F238E27FC236}">
                <a16:creationId xmlns:a16="http://schemas.microsoft.com/office/drawing/2014/main" id="{B923A301-1B35-76BE-D5D0-B71DB711A487}"/>
              </a:ext>
            </a:extLst>
          </p:cNvPr>
          <p:cNvSpPr txBox="1"/>
          <p:nvPr/>
        </p:nvSpPr>
        <p:spPr>
          <a:xfrm>
            <a:off x="0" y="6537960"/>
            <a:ext cx="242374" cy="22313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85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25" name="hcSlide132Header">
            <a:extLst>
              <a:ext uri="{FF2B5EF4-FFF2-40B4-BE49-F238E27FC236}">
                <a16:creationId xmlns:a16="http://schemas.microsoft.com/office/drawing/2014/main" id="{D1B9DD72-0991-8E27-8B97-CE240360EC1C}"/>
              </a:ext>
            </a:extLst>
          </p:cNvPr>
          <p:cNvSpPr txBox="1"/>
          <p:nvPr/>
        </p:nvSpPr>
        <p:spPr>
          <a:xfrm>
            <a:off x="5994400" y="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0DF667-235C-4F08-05A8-83BC764BE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076981" y="5449001"/>
            <a:ext cx="811215" cy="2088783"/>
          </a:xfrm>
          <a:prstGeom prst="rect">
            <a:avLst/>
          </a:prstGeom>
        </p:spPr>
      </p:pic>
      <p:pic>
        <p:nvPicPr>
          <p:cNvPr id="8" name="Picture 7" descr="(Right, a) Schematic view of neural probe placement in brain tissue and scalability comparison for these high-density soft probes versus other flexible and rigid probes.&#10;&#10;(Left, b) Image of neural probe array">
            <a:extLst>
              <a:ext uri="{FF2B5EF4-FFF2-40B4-BE49-F238E27FC236}">
                <a16:creationId xmlns:a16="http://schemas.microsoft.com/office/drawing/2014/main" id="{F3F6302E-6752-27BA-C913-BACD6DBBF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765" y="1387609"/>
            <a:ext cx="5385442" cy="1761221"/>
          </a:xfrm>
          <a:prstGeom prst="rect">
            <a:avLst/>
          </a:prstGeom>
        </p:spPr>
      </p:pic>
      <p:pic>
        <p:nvPicPr>
          <p:cNvPr id="14" name="Picture 13" descr="Top: Representative average waveforms from 2-10 weeks post-implantation.&#10;&#10;Bottom: Representative clusters of waveforms from 2-10 weeks post-implantation.">
            <a:extLst>
              <a:ext uri="{FF2B5EF4-FFF2-40B4-BE49-F238E27FC236}">
                <a16:creationId xmlns:a16="http://schemas.microsoft.com/office/drawing/2014/main" id="{B287A25B-4575-F5D0-6E1B-53EBFB565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6765" y="3118058"/>
            <a:ext cx="5453877" cy="2308696"/>
          </a:xfrm>
          <a:prstGeom prst="rect">
            <a:avLst/>
          </a:prstGeom>
        </p:spPr>
      </p:pic>
      <p:sp>
        <p:nvSpPr>
          <p:cNvPr id="4" name="TextBox 3" descr="&#10;">
            <a:extLst>
              <a:ext uri="{FF2B5EF4-FFF2-40B4-BE49-F238E27FC236}">
                <a16:creationId xmlns:a16="http://schemas.microsoft.com/office/drawing/2014/main" id="{27C2DDDF-E9A7-67AB-071E-0D8E7C892C02}"/>
              </a:ext>
            </a:extLst>
          </p:cNvPr>
          <p:cNvSpPr txBox="1"/>
          <p:nvPr/>
        </p:nvSpPr>
        <p:spPr>
          <a:xfrm>
            <a:off x="5853497" y="5411024"/>
            <a:ext cx="57700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Soft  bioelectronic neural probes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. (a) Schematic view of neural probe placement in brain tissue and scalability comparison, (b) Image of neural probe array, (c) Representative average and (d) clusters of waveforms from 2-10 weeks post-implantation.</a:t>
            </a:r>
          </a:p>
        </p:txBody>
      </p:sp>
    </p:spTree>
    <p:extLst>
      <p:ext uri="{BB962C8B-B14F-4D97-AF65-F5344CB8AC3E}">
        <p14:creationId xmlns:p14="http://schemas.microsoft.com/office/powerpoint/2010/main" val="3866026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3185</TotalTime>
  <Words>487</Words>
  <Application>Microsoft Macintosh PowerPoint</Application>
  <PresentationFormat>Widescreen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Microsoft Sans Serif</vt:lpstr>
      <vt:lpstr>Sitka Subheading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</dc:creator>
  <cp:lastModifiedBy>Lewis, Jennifer</cp:lastModifiedBy>
  <cp:revision>311</cp:revision>
  <cp:lastPrinted>2018-03-20T12:31:18Z</cp:lastPrinted>
  <dcterms:created xsi:type="dcterms:W3CDTF">2017-10-05T17:34:54Z</dcterms:created>
  <dcterms:modified xsi:type="dcterms:W3CDTF">2024-03-14T19:17:14Z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9b3d174c-23b2-471b-a915-ef0585a807c5</vt:lpwstr>
  </property>
  <property fmtid="{D5CDD505-2E9C-101B-9397-08002B2CF9AE}" pid="3" name="ContainsCUI">
    <vt:lpwstr>No</vt:lpwstr>
  </property>
</Properties>
</file>