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  <a:srgbClr val="CCCCFF"/>
    <a:srgbClr val="99CCFF"/>
    <a:srgbClr val="FF9933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4" autoAdjust="0"/>
    <p:restoredTop sz="94660"/>
  </p:normalViewPr>
  <p:slideViewPr>
    <p:cSldViewPr>
      <p:cViewPr>
        <p:scale>
          <a:sx n="80" d="100"/>
          <a:sy n="80" d="100"/>
        </p:scale>
        <p:origin x="-1710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fld id="{C7C0CDC2-9250-4ABB-923C-B00A708D91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8369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561CBCB-FA19-4B67-BD4B-AEF6C5547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79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9B80C676-7B9C-4CE6-8D64-8A3E38F3552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B878E-9B8B-4784-94E8-C51E9E8FFC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51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5FC98-3745-4C8F-AD93-5EB4B40E40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19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E1A53-78F2-48D6-80F2-003862A31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75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A0BFE-570E-4DCA-92BE-3872758C3C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2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E0D20-5623-4EC8-8F1C-B8BE77855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23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DB876-6DE0-4E93-AAC6-43821AF428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77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BB7C5-49D4-4C45-80AC-804D85031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99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09BFC-B761-4229-B2AE-047C84A8E3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9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544ED-F14C-45C5-8E83-898702D14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0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B6DE1-F546-4187-801C-73E760CA31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74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A8E94-379B-4DB4-9E42-8B6833CBFB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6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2317739-923E-482F-86A0-AAA91E7715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ea typeface="MS PGothic" pitchFamily="34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ea typeface="MS PGothic" pitchFamily="34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ea typeface="MS PGothic" pitchFamily="34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ea typeface="MS PGothic" pitchFamily="34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CC"/>
            </a:gs>
            <a:gs pos="100000">
              <a:srgbClr val="CCCCFF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62000" y="0"/>
            <a:ext cx="8369300" cy="990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Ultrahigh Electron Mobility in a Dirac semimetal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bg1"/>
                </a:solidFill>
              </a:rPr>
              <a:t>IRGA: Princeton </a:t>
            </a:r>
            <a:r>
              <a:rPr lang="en-US" altLang="en-US" sz="1800" b="1" dirty="0">
                <a:solidFill>
                  <a:schemeClr val="bg1"/>
                </a:solidFill>
              </a:rPr>
              <a:t>Center for Complex Materials 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FFC000"/>
                </a:solidFill>
                <a:latin typeface="+mn-lt"/>
              </a:rPr>
              <a:t>(</a:t>
            </a:r>
            <a:r>
              <a:rPr lang="en-US" altLang="en-US" sz="1800" b="1" dirty="0">
                <a:solidFill>
                  <a:srgbClr val="FFC000"/>
                </a:solidFill>
                <a:latin typeface="+mn-lt"/>
              </a:rPr>
              <a:t>DMR-0819860)</a:t>
            </a:r>
            <a:r>
              <a:rPr lang="en-US" altLang="en-US" sz="1800" b="1" dirty="0">
                <a:solidFill>
                  <a:srgbClr val="FFC000"/>
                </a:solidFill>
                <a:latin typeface="+mn-lt"/>
                <a:cs typeface="Times New Roman" pitchFamily="18" charset="0"/>
              </a:rPr>
              <a:t/>
            </a:r>
            <a:br>
              <a:rPr lang="en-US" altLang="en-US" sz="1800" b="1" dirty="0">
                <a:solidFill>
                  <a:srgbClr val="FFC000"/>
                </a:solidFill>
                <a:latin typeface="+mn-lt"/>
                <a:cs typeface="Times New Roman" pitchFamily="18" charset="0"/>
              </a:rPr>
            </a:br>
            <a:r>
              <a:rPr lang="en-US" altLang="en-US" sz="14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T. Liang, Q. Gibson, M. Ali, M. Liu, R. J. Cava, N. P. Ong</a:t>
            </a:r>
            <a:endParaRPr lang="en-US" altLang="en-US" sz="14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419350" y="2176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419350" y="2176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429000" y="2357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2056" name="Picture 8" descr="pu_lg_s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" cy="992188"/>
          </a:xfrm>
          <a:noFill/>
        </p:spPr>
      </p:pic>
      <p:sp>
        <p:nvSpPr>
          <p:cNvPr id="2059" name="Rectangle 1"/>
          <p:cNvSpPr>
            <a:spLocks noChangeArrowheads="1"/>
          </p:cNvSpPr>
          <p:nvPr/>
        </p:nvSpPr>
        <p:spPr bwMode="auto">
          <a:xfrm>
            <a:off x="0" y="990600"/>
            <a:ext cx="9131300" cy="762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48743" y="3475555"/>
            <a:ext cx="871555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+mj-lt"/>
                <a:cs typeface="Arial" panose="020B0604020202020204" pitchFamily="34" charset="0"/>
              </a:rPr>
              <a:t>What limits the conductivity in a metal? At 4 K, the electron mobility, which measures the current carried per electron, is limited only by scattering from impurities (Fig. A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).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Currently, the highest mobilities achieved are 30 million cm</a:t>
            </a:r>
            <a:r>
              <a:rPr lang="en-US" sz="1400" baseline="30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/Vs in the 2D electron gas (2DEG) in GaAs-AlGaAs quantum wells, 90 million cm</a:t>
            </a:r>
            <a:r>
              <a:rPr lang="en-US" sz="1400" baseline="30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/Vs in ultrapure bulk bismuth, and 1 million cm</a:t>
            </a:r>
            <a:r>
              <a:rPr lang="en-US" sz="1400" baseline="30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/Vs in suspended graphene (Panel C). Research on topological materials sheds new light on this question. In topological insulators (e.g. Bi</a:t>
            </a:r>
            <a:r>
              <a:rPr lang="en-US" sz="1400" baseline="-25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Se</a:t>
            </a:r>
            <a:r>
              <a:rPr lang="en-US" sz="1400" baseline="-25000" dirty="0" smtClean="0">
                <a:latin typeface="+mj-lt"/>
                <a:cs typeface="Arial" panose="020B0604020202020204" pitchFamily="34" charset="0"/>
              </a:rPr>
              <a:t>3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), the quantum properties at the surface can enhance the mobility by “protecting” the electrons against back-scattering events, which reverse their momentum (Panel A). Recently, strong interest has focused on a new class of materials called Dirac semimetals, which are 3D analogs of graphene (Fig. B). Liang </a:t>
            </a:r>
            <a:r>
              <a:rPr lang="en-US" sz="1400" i="1" dirty="0" smtClean="0">
                <a:latin typeface="+mj-lt"/>
                <a:cs typeface="Arial" panose="020B0604020202020204" pitchFamily="34" charset="0"/>
              </a:rPr>
              <a:t>et al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. reports [1] mobilities in Cd</a:t>
            </a:r>
            <a:r>
              <a:rPr lang="en-US" sz="1400" baseline="-25000" dirty="0" smtClean="0">
                <a:latin typeface="+mj-lt"/>
                <a:cs typeface="Arial" panose="020B0604020202020204" pitchFamily="34" charset="0"/>
              </a:rPr>
              <a:t>3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As</a:t>
            </a:r>
            <a:r>
              <a:rPr lang="en-US" sz="1400" baseline="-25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 (9 million cm</a:t>
            </a:r>
            <a:r>
              <a:rPr lang="en-US" sz="1400" baseline="30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/Vs) comparable to those seen in GaAs-AlGaAs and Bi, even though the Cd</a:t>
            </a:r>
            <a:r>
              <a:rPr lang="en-US" sz="1400" baseline="-25000" dirty="0" smtClean="0">
                <a:latin typeface="+mj-lt"/>
                <a:cs typeface="Arial" panose="020B0604020202020204" pitchFamily="34" charset="0"/>
              </a:rPr>
              <a:t>3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As</a:t>
            </a:r>
            <a:r>
              <a:rPr lang="en-US" sz="1400" baseline="-25000" dirty="0" smtClean="0">
                <a:latin typeface="+mj-lt"/>
                <a:cs typeface="Arial" panose="020B0604020202020204" pitchFamily="34" charset="0"/>
              </a:rPr>
              <a:t>2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crystals show significant lattice disorder. Although the mechanism that shields the electrons from back scattering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in Cd</a:t>
            </a:r>
            <a:r>
              <a:rPr lang="en-US" sz="1400" baseline="-25000" dirty="0">
                <a:latin typeface="+mj-lt"/>
                <a:cs typeface="Arial" panose="020B0604020202020204" pitchFamily="34" charset="0"/>
              </a:rPr>
              <a:t>3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As</a:t>
            </a:r>
            <a:r>
              <a:rPr lang="en-US" sz="1400" baseline="-25000" dirty="0">
                <a:latin typeface="+mj-lt"/>
                <a:cs typeface="Arial" panose="020B0604020202020204" pitchFamily="34" charset="0"/>
              </a:rPr>
              <a:t>2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is still not understood, the experiments show that it is rapidly suppressed when a magnetic field is applied. The research may lead to future applications in ultralow-dissipation electronics. </a:t>
            </a:r>
          </a:p>
          <a:p>
            <a:pPr marL="228600" indent="-228600">
              <a:buAutoNum type="arabicPeriod"/>
            </a:pPr>
            <a:r>
              <a:rPr lang="en-US" sz="1400" dirty="0" smtClean="0">
                <a:cs typeface="Arial" panose="020B0604020202020204" pitchFamily="34" charset="0"/>
              </a:rPr>
              <a:t>T. Liang et al., “Ultrahigh mobility and giant magnetoresistance in a Dirac semimetal, Cd</a:t>
            </a:r>
            <a:r>
              <a:rPr lang="en-US" sz="1400" baseline="-25000" dirty="0" smtClean="0">
                <a:cs typeface="Arial" panose="020B0604020202020204" pitchFamily="34" charset="0"/>
              </a:rPr>
              <a:t>3</a:t>
            </a:r>
            <a:r>
              <a:rPr lang="en-US" sz="1400" dirty="0" smtClean="0">
                <a:cs typeface="Arial" panose="020B0604020202020204" pitchFamily="34" charset="0"/>
              </a:rPr>
              <a:t>As</a:t>
            </a:r>
            <a:r>
              <a:rPr lang="en-US" sz="1400" baseline="-25000" dirty="0" smtClean="0">
                <a:cs typeface="Arial" panose="020B0604020202020204" pitchFamily="34" charset="0"/>
              </a:rPr>
              <a:t>2</a:t>
            </a:r>
            <a:r>
              <a:rPr lang="en-US" sz="1400" dirty="0" smtClean="0">
                <a:cs typeface="Arial" panose="020B0604020202020204" pitchFamily="34" charset="0"/>
              </a:rPr>
              <a:t>,” </a:t>
            </a:r>
            <a:r>
              <a:rPr lang="en-US" sz="1400" i="1" dirty="0" smtClean="0">
                <a:cs typeface="Arial" panose="020B0604020202020204" pitchFamily="34" charset="0"/>
              </a:rPr>
              <a:t>Nature Materials</a:t>
            </a:r>
            <a:r>
              <a:rPr lang="en-US" sz="1400" dirty="0" smtClean="0">
                <a:cs typeface="Arial" panose="020B0604020202020204" pitchFamily="34" charset="0"/>
              </a:rPr>
              <a:t>, </a:t>
            </a:r>
            <a:r>
              <a:rPr lang="en-US" sz="1400" b="1" dirty="0" smtClean="0"/>
              <a:t>14</a:t>
            </a:r>
            <a:r>
              <a:rPr lang="en-US" sz="1400" dirty="0"/>
              <a:t>, 280 (2015), DOI: </a:t>
            </a:r>
            <a:r>
              <a:rPr lang="en-US" sz="1400" dirty="0" smtClean="0"/>
              <a:t>10.1038/NMAT4143</a:t>
            </a:r>
          </a:p>
          <a:p>
            <a:endParaRPr lang="en-US" sz="1200" dirty="0"/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supported by U. S. National Science Foundation and the Army Research Office.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6222" y="2959821"/>
            <a:ext cx="87615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Figure (A) Back scattering of electrons degrades mobility. (B) Schematic of the dispersion of the bulk Dirac states in Cd</a:t>
            </a:r>
            <a:r>
              <a:rPr lang="en-US" sz="1300" baseline="-25000" dirty="0" smtClean="0"/>
              <a:t>3</a:t>
            </a:r>
            <a:r>
              <a:rPr lang="en-US" sz="1300" dirty="0" smtClean="0"/>
              <a:t>As</a:t>
            </a:r>
            <a:r>
              <a:rPr lang="en-US" sz="1300" baseline="-25000" dirty="0" smtClean="0"/>
              <a:t>2</a:t>
            </a:r>
            <a:r>
              <a:rPr lang="en-US" sz="1300" dirty="0" smtClean="0"/>
              <a:t>. (C) Comparison of the mobilities (at 4 K) in Cd</a:t>
            </a:r>
            <a:r>
              <a:rPr lang="en-US" sz="1300" baseline="-25000" dirty="0" smtClean="0"/>
              <a:t>3</a:t>
            </a:r>
            <a:r>
              <a:rPr lang="en-US" sz="1300" dirty="0" smtClean="0"/>
              <a:t>As</a:t>
            </a:r>
            <a:r>
              <a:rPr lang="en-US" sz="1300" baseline="-25000" dirty="0" smtClean="0"/>
              <a:t>2 </a:t>
            </a:r>
            <a:r>
              <a:rPr lang="en-US" sz="1300" dirty="0" smtClean="0"/>
              <a:t>, the 2DEG in GaAs/AlGaAs quantum wells, in pure bismuth and graphene.</a:t>
            </a:r>
            <a:endParaRPr lang="en-US" sz="1300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092" y="1066800"/>
            <a:ext cx="1594508" cy="1840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066800"/>
            <a:ext cx="3782695" cy="18401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29606" y="1066799"/>
            <a:ext cx="3528911" cy="184018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467706"/>
            <a:ext cx="533400" cy="533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833902" y="2176463"/>
            <a:ext cx="541423" cy="54142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663" y="1355512"/>
            <a:ext cx="484673" cy="48467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82" y="1482700"/>
            <a:ext cx="533400" cy="5334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696306"/>
            <a:ext cx="574856" cy="57485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130" y="1334941"/>
            <a:ext cx="361365" cy="36136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810" y="1649669"/>
            <a:ext cx="515369" cy="51536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236483"/>
            <a:ext cx="361365" cy="36136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35" y="1315202"/>
            <a:ext cx="274981" cy="2749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606" y="106233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587092" y="106233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231316" y="9906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1" name="5-Point Star 10"/>
          <p:cNvSpPr/>
          <p:nvPr/>
        </p:nvSpPr>
        <p:spPr bwMode="auto">
          <a:xfrm>
            <a:off x="2292987" y="2290386"/>
            <a:ext cx="285165" cy="27715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sp>
        <p:nvSpPr>
          <p:cNvPr id="14" name="Left Arrow 13"/>
          <p:cNvSpPr/>
          <p:nvPr/>
        </p:nvSpPr>
        <p:spPr bwMode="auto">
          <a:xfrm rot="300000" flipV="1">
            <a:off x="1439806" y="2344757"/>
            <a:ext cx="708505" cy="143627"/>
          </a:xfrm>
          <a:prstGeom prst="left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-300000">
            <a:off x="1487459" y="2449536"/>
            <a:ext cx="762825" cy="145648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6666</TotalTime>
  <Words>352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National Science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Hollis Wickman</dc:creator>
  <cp:lastModifiedBy>Laura M. Blereau</cp:lastModifiedBy>
  <cp:revision>135</cp:revision>
  <cp:lastPrinted>2001-06-04T18:45:26Z</cp:lastPrinted>
  <dcterms:created xsi:type="dcterms:W3CDTF">2010-07-27T19:52:30Z</dcterms:created>
  <dcterms:modified xsi:type="dcterms:W3CDTF">2015-10-28T19:09:23Z</dcterms:modified>
</cp:coreProperties>
</file>