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94709"/>
  </p:normalViewPr>
  <p:slideViewPr>
    <p:cSldViewPr snapToGrid="0" snapToObjects="1">
      <p:cViewPr>
        <p:scale>
          <a:sx n="90" d="100"/>
          <a:sy n="90" d="100"/>
        </p:scale>
        <p:origin x="552"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5/30/17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New color centers in diamond for quantum information science</a:t>
            </a:r>
            <a:endParaRPr lang="en-US" sz="18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Nathalie P. de Leon and Stephen A. Lyon </a:t>
            </a:r>
          </a:p>
          <a:p>
            <a:r>
              <a:rPr lang="en-US" sz="1200" b="1" dirty="0" smtClean="0">
                <a:solidFill>
                  <a:schemeClr val="bg1"/>
                </a:solidFill>
              </a:rPr>
              <a:t>Princeton University</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DMR 01420541</a:t>
            </a:r>
            <a:endParaRPr lang="en-US" sz="1200" b="1" dirty="0">
              <a:solidFill>
                <a:schemeClr val="bg1"/>
              </a:solidFill>
            </a:endParaRPr>
          </a:p>
        </p:txBody>
      </p:sp>
      <p:sp>
        <p:nvSpPr>
          <p:cNvPr id="9" name="Text Box 28"/>
          <p:cNvSpPr txBox="1">
            <a:spLocks noChangeArrowheads="1"/>
          </p:cNvSpPr>
          <p:nvPr/>
        </p:nvSpPr>
        <p:spPr bwMode="auto">
          <a:xfrm>
            <a:off x="135647" y="1727886"/>
            <a:ext cx="4533388"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latin typeface="+mn-lt"/>
              </a:rPr>
              <a:t>Color centers in diamond are a promising platform for quantum information science, as they can serve as solid state quantum bits with efficient optical transitions. Much recent attention has focused on the negatively charged NV center in diamond, which </a:t>
            </a:r>
            <a:r>
              <a:rPr lang="en-US" sz="1200" dirty="0" smtClean="0">
                <a:latin typeface="+mn-lt"/>
              </a:rPr>
              <a:t>can </a:t>
            </a:r>
            <a:r>
              <a:rPr lang="en-US" sz="1200" dirty="0">
                <a:latin typeface="+mn-lt"/>
              </a:rPr>
              <a:t>be measured and initialized optically, exhibits long spin coherence times at room temperature, and has narrow, spin-conserving optical transitions. However, the NV center exhibits a large static and dynamic inhomogeneous optical linewidth, and over 97% of its emission is in a broad, incoherent phonon side band, severely limiting scalability. Alternatively, the negatively charged </a:t>
            </a:r>
            <a:r>
              <a:rPr lang="en-US" sz="1200" dirty="0" err="1">
                <a:latin typeface="+mn-lt"/>
              </a:rPr>
              <a:t>SiV</a:t>
            </a:r>
            <a:r>
              <a:rPr lang="en-US" sz="1200" dirty="0">
                <a:latin typeface="+mn-lt"/>
              </a:rPr>
              <a:t> center exhibits excellent optical properties, with 70% of its emission in the zero phonon line and a narrow inhomogeneous linewidth. However, </a:t>
            </a:r>
            <a:r>
              <a:rPr lang="en-US" sz="1200" dirty="0" err="1">
                <a:latin typeface="+mn-lt"/>
              </a:rPr>
              <a:t>SiV</a:t>
            </a:r>
            <a:r>
              <a:rPr lang="en-US" sz="1200" baseline="30000" dirty="0">
                <a:latin typeface="+mn-lt"/>
              </a:rPr>
              <a:t>-</a:t>
            </a:r>
            <a:r>
              <a:rPr lang="en-US" sz="1200" dirty="0">
                <a:latin typeface="+mn-lt"/>
              </a:rPr>
              <a:t> suffers from short electron spin coherence times, limited by an orbital relaxation rate (T</a:t>
            </a:r>
            <a:r>
              <a:rPr lang="en-US" sz="1200" baseline="-25000" dirty="0">
                <a:latin typeface="+mn-lt"/>
              </a:rPr>
              <a:t>1</a:t>
            </a:r>
            <a:r>
              <a:rPr lang="en-US" sz="1200" dirty="0">
                <a:latin typeface="+mn-lt"/>
              </a:rPr>
              <a:t>) of around 40 ns at 5 K. Informed by the limitations of NV</a:t>
            </a:r>
            <a:r>
              <a:rPr lang="en-US" sz="1200" baseline="30000" dirty="0">
                <a:latin typeface="+mn-lt"/>
              </a:rPr>
              <a:t>-</a:t>
            </a:r>
            <a:r>
              <a:rPr lang="en-US" sz="1200" dirty="0">
                <a:latin typeface="+mn-lt"/>
              </a:rPr>
              <a:t> and </a:t>
            </a:r>
            <a:r>
              <a:rPr lang="en-US" sz="1200" dirty="0" err="1">
                <a:latin typeface="+mn-lt"/>
              </a:rPr>
              <a:t>SiV</a:t>
            </a:r>
            <a:r>
              <a:rPr lang="en-US" sz="1200" baseline="30000" dirty="0">
                <a:latin typeface="+mn-lt"/>
              </a:rPr>
              <a:t>-</a:t>
            </a:r>
            <a:r>
              <a:rPr lang="en-US" sz="1200" dirty="0">
                <a:latin typeface="+mn-lt"/>
              </a:rPr>
              <a:t>, we have developed new methods to control the diamond Fermi level in order to stabilize the neutral charge state of </a:t>
            </a:r>
            <a:r>
              <a:rPr lang="en-US" sz="1200" dirty="0" err="1">
                <a:latin typeface="+mn-lt"/>
              </a:rPr>
              <a:t>SiV</a:t>
            </a:r>
            <a:r>
              <a:rPr lang="en-US" sz="1200" dirty="0">
                <a:latin typeface="+mn-lt"/>
              </a:rPr>
              <a:t>, thus accessing a new spin configuration. SiV</a:t>
            </a:r>
            <a:r>
              <a:rPr lang="en-US" sz="1200" baseline="30000" dirty="0">
                <a:latin typeface="+mn-lt"/>
              </a:rPr>
              <a:t>0</a:t>
            </a:r>
            <a:r>
              <a:rPr lang="en-US" sz="1200" dirty="0">
                <a:latin typeface="+mn-lt"/>
              </a:rPr>
              <a:t> exhibits a T</a:t>
            </a:r>
            <a:r>
              <a:rPr lang="en-US" sz="1200" baseline="-25000" dirty="0">
                <a:latin typeface="+mn-lt"/>
              </a:rPr>
              <a:t>1</a:t>
            </a:r>
            <a:r>
              <a:rPr lang="en-US" sz="1200" dirty="0">
                <a:latin typeface="+mn-lt"/>
              </a:rPr>
              <a:t> approaching one minute at 4 K, and &gt;90% of its emission is in its zero phonon line. These properties make it a </a:t>
            </a:r>
            <a:r>
              <a:rPr lang="en-US" sz="1200" dirty="0" smtClean="0">
                <a:latin typeface="+mn-lt"/>
              </a:rPr>
              <a:t>particularly promising </a:t>
            </a:r>
            <a:r>
              <a:rPr lang="en-US" sz="1200" dirty="0">
                <a:latin typeface="+mn-lt"/>
              </a:rPr>
              <a:t>candidate for applications in long distance quantum communication.</a:t>
            </a: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75899"/>
            <a:ext cx="924838"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pic>
        <p:nvPicPr>
          <p:cNvPr id="14" name="Picture 13" descr="Model of the SiV center in diamond showing atoms as spheres and molecular bonds as rods." title="Ball and stick model"/>
          <p:cNvPicPr>
            <a:picLocks noChangeAspect="1"/>
          </p:cNvPicPr>
          <p:nvPr/>
        </p:nvPicPr>
        <p:blipFill>
          <a:blip r:embed="rId2"/>
          <a:stretch>
            <a:fillRect/>
          </a:stretch>
        </p:blipFill>
        <p:spPr>
          <a:xfrm>
            <a:off x="4944077" y="1901845"/>
            <a:ext cx="1038592" cy="1064395"/>
          </a:xfrm>
          <a:prstGeom prst="rect">
            <a:avLst/>
          </a:prstGeom>
        </p:spPr>
      </p:pic>
      <p:grpSp>
        <p:nvGrpSpPr>
          <p:cNvPr id="15" name="Group 14" descr="Image of single color centers in a diamond taken using a scanning confocal microscope. Photon intensity is rendered as a color scale from black to yellow. Most of the sample is black, indicating low background, and there are individual yellow blobs, each corresponding to a single SiV0 center. An inset depicts photon correlation statistics--a dip in g2 at zero time delay shows that the photons from each SiV center arrive one at a time." title="Confocal microscope image"/>
          <p:cNvGrpSpPr/>
          <p:nvPr/>
        </p:nvGrpSpPr>
        <p:grpSpPr>
          <a:xfrm>
            <a:off x="6482887" y="1777667"/>
            <a:ext cx="2214922" cy="1573460"/>
            <a:chOff x="3905865" y="4297681"/>
            <a:chExt cx="1750646" cy="1180099"/>
          </a:xfrm>
        </p:grpSpPr>
        <p:pic>
          <p:nvPicPr>
            <p:cNvPr id="16" name="Picture 15"/>
            <p:cNvPicPr>
              <a:picLocks noChangeAspect="1"/>
            </p:cNvPicPr>
            <p:nvPr/>
          </p:nvPicPr>
          <p:blipFill>
            <a:blip r:embed="rId3"/>
            <a:stretch>
              <a:fillRect/>
            </a:stretch>
          </p:blipFill>
          <p:spPr>
            <a:xfrm>
              <a:off x="3939178" y="4303231"/>
              <a:ext cx="1717333" cy="1174549"/>
            </a:xfrm>
            <a:prstGeom prst="rect">
              <a:avLst/>
            </a:prstGeom>
          </p:spPr>
        </p:pic>
        <p:sp>
          <p:nvSpPr>
            <p:cNvPr id="17" name="Rectangle 16"/>
            <p:cNvSpPr/>
            <p:nvPr/>
          </p:nvSpPr>
          <p:spPr>
            <a:xfrm>
              <a:off x="3905865" y="4297681"/>
              <a:ext cx="13273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677121" y="2973702"/>
            <a:ext cx="1801773" cy="1015663"/>
          </a:xfrm>
          <a:prstGeom prst="rect">
            <a:avLst/>
          </a:prstGeom>
          <a:noFill/>
        </p:spPr>
        <p:txBody>
          <a:bodyPr wrap="square" rtlCol="0">
            <a:spAutoFit/>
          </a:bodyPr>
          <a:lstStyle/>
          <a:p>
            <a:r>
              <a:rPr lang="en-US" sz="1000" dirty="0" smtClean="0">
                <a:cs typeface="Arial" pitchFamily="34" charset="0"/>
              </a:rPr>
              <a:t>Fig. 1  Ball and stick model of SiV</a:t>
            </a:r>
            <a:r>
              <a:rPr lang="en-US" sz="1000" baseline="30000" dirty="0" smtClean="0">
                <a:cs typeface="Arial" pitchFamily="34" charset="0"/>
              </a:rPr>
              <a:t>0</a:t>
            </a:r>
            <a:r>
              <a:rPr lang="en-US" sz="1000" dirty="0" smtClean="0">
                <a:cs typeface="Arial" pitchFamily="34" charset="0"/>
              </a:rPr>
              <a:t> in diamond. The Si atom (blue) sits in an interstitial site, giving rise to an inversion symmetric geometric configuration. </a:t>
            </a:r>
            <a:endParaRPr lang="en-US" sz="1000" dirty="0"/>
          </a:p>
        </p:txBody>
      </p:sp>
      <p:sp>
        <p:nvSpPr>
          <p:cNvPr id="19" name="TextBox 18"/>
          <p:cNvSpPr txBox="1"/>
          <p:nvPr/>
        </p:nvSpPr>
        <p:spPr>
          <a:xfrm>
            <a:off x="6650824" y="3302318"/>
            <a:ext cx="2133876" cy="707886"/>
          </a:xfrm>
          <a:prstGeom prst="rect">
            <a:avLst/>
          </a:prstGeom>
          <a:noFill/>
        </p:spPr>
        <p:txBody>
          <a:bodyPr wrap="square" rtlCol="0">
            <a:spAutoFit/>
          </a:bodyPr>
          <a:lstStyle/>
          <a:p>
            <a:r>
              <a:rPr lang="en-US" sz="1000" dirty="0" smtClean="0">
                <a:cs typeface="Arial" pitchFamily="34" charset="0"/>
              </a:rPr>
              <a:t>Fig. 2  Scanning confocal microscope image showing photoluminescence from single SiV</a:t>
            </a:r>
            <a:r>
              <a:rPr lang="en-US" sz="1000" baseline="30000" dirty="0" smtClean="0">
                <a:cs typeface="Arial" pitchFamily="34" charset="0"/>
              </a:rPr>
              <a:t>0</a:t>
            </a:r>
            <a:r>
              <a:rPr lang="en-US" sz="1000" dirty="0" smtClean="0">
                <a:cs typeface="Arial" pitchFamily="34" charset="0"/>
              </a:rPr>
              <a:t> centers. </a:t>
            </a:r>
            <a:endParaRPr lang="en-US" sz="1000" dirty="0"/>
          </a:p>
        </p:txBody>
      </p:sp>
      <p:pic>
        <p:nvPicPr>
          <p:cNvPr id="21" name="Picture 20" descr="This is a log-log plot of relaxation or coherence time as a function of temperature, which ranges from 4K to 100K. There are three curves depicting (1) spin relaxation time, which is around 1 minute at low temperatures and flat until it starts to decrease around 20K; (2) Spin coherence time with a Hahn Echo sequence, which shows similar behavior but is lower by around 5 orders of magnitude; and (3) Spin coherence time with dynamical decoupling, which follows the same curve as Hahn Echo coherence, but continues to increase as temperature drops below 30K. This curve terminates at just below 1s around 15K." title="Electron spin resonance data"/>
          <p:cNvPicPr>
            <a:picLocks noChangeAspect="1"/>
          </p:cNvPicPr>
          <p:nvPr/>
        </p:nvPicPr>
        <p:blipFill>
          <a:blip r:embed="rId4"/>
          <a:stretch>
            <a:fillRect/>
          </a:stretch>
        </p:blipFill>
        <p:spPr>
          <a:xfrm>
            <a:off x="5137647" y="4135984"/>
            <a:ext cx="2979220" cy="1489610"/>
          </a:xfrm>
          <a:prstGeom prst="rect">
            <a:avLst/>
          </a:prstGeom>
        </p:spPr>
      </p:pic>
      <p:sp>
        <p:nvSpPr>
          <p:cNvPr id="22" name="TextBox 21"/>
          <p:cNvSpPr txBox="1"/>
          <p:nvPr/>
        </p:nvSpPr>
        <p:spPr>
          <a:xfrm>
            <a:off x="4731929" y="5588708"/>
            <a:ext cx="3965880" cy="400110"/>
          </a:xfrm>
          <a:prstGeom prst="rect">
            <a:avLst/>
          </a:prstGeom>
          <a:noFill/>
        </p:spPr>
        <p:txBody>
          <a:bodyPr wrap="square" rtlCol="0">
            <a:spAutoFit/>
          </a:bodyPr>
          <a:lstStyle/>
          <a:p>
            <a:r>
              <a:rPr lang="en-US" sz="1000" dirty="0" smtClean="0">
                <a:cs typeface="Arial" pitchFamily="34" charset="0"/>
              </a:rPr>
              <a:t>Fig. </a:t>
            </a:r>
            <a:r>
              <a:rPr lang="en-US" sz="1000" dirty="0">
                <a:cs typeface="Arial" pitchFamily="34" charset="0"/>
              </a:rPr>
              <a:t>3</a:t>
            </a:r>
            <a:r>
              <a:rPr lang="en-US" sz="1000" dirty="0" smtClean="0">
                <a:cs typeface="Arial" pitchFamily="34" charset="0"/>
              </a:rPr>
              <a:t>  Time-resolved electron spin resonance measurements of SiV</a:t>
            </a:r>
            <a:r>
              <a:rPr lang="en-US" sz="1000" baseline="30000" dirty="0" smtClean="0">
                <a:cs typeface="Arial" pitchFamily="34" charset="0"/>
              </a:rPr>
              <a:t>0</a:t>
            </a:r>
            <a:r>
              <a:rPr lang="en-US" sz="1000" dirty="0" smtClean="0">
                <a:cs typeface="Arial" pitchFamily="34" charset="0"/>
              </a:rPr>
              <a:t> showing long spin relaxation and coherence times</a:t>
            </a:r>
            <a:endParaRPr lang="en-US" sz="1000" dirty="0"/>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New color centers in diamond for quantum information science</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Nathalie P. de Leon and Stephen A. Lyon </a:t>
            </a:r>
          </a:p>
          <a:p>
            <a:r>
              <a:rPr lang="en-US" sz="1200" b="1" dirty="0">
                <a:solidFill>
                  <a:schemeClr val="bg1"/>
                </a:solidFill>
              </a:rPr>
              <a:t>Princeton University</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 01420541</a:t>
            </a:r>
          </a:p>
        </p:txBody>
      </p:sp>
      <p:sp>
        <p:nvSpPr>
          <p:cNvPr id="12" name="Rectangle 11"/>
          <p:cNvSpPr/>
          <p:nvPr/>
        </p:nvSpPr>
        <p:spPr>
          <a:xfrm>
            <a:off x="152400" y="787874"/>
            <a:ext cx="962025"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sp>
        <p:nvSpPr>
          <p:cNvPr id="13" name="Text Box 4"/>
          <p:cNvSpPr txBox="1">
            <a:spLocks noChangeArrowheads="1"/>
          </p:cNvSpPr>
          <p:nvPr/>
        </p:nvSpPr>
        <p:spPr bwMode="auto">
          <a:xfrm>
            <a:off x="583668" y="1637161"/>
            <a:ext cx="35293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t>As part of the outreach related to color centers in diamond, the de Leon group developed a new public demo to show interesting properties of diamond, and specifically to show the role that defects can play in material properties. This demo was developed in collaboration with Element Six (UK) and Dan Steinberg.</a:t>
            </a:r>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TextBox 9" descr="De Leon group students participate in a public demonstration at Nano Day in the Princeton Public Library. The demo, developed with Element Six, shows a large area diamond for “ice cutting,” differently colored diamonds to demonstrate the role of impurities in optical properties, and a diamond heavily doped with NV centers, in which red fluorescence can be seen with the naked eye by shining a green laser pointer on the sample.&#13;" title="Picture of the event"/>
          <p:cNvSpPr txBox="1"/>
          <p:nvPr/>
        </p:nvSpPr>
        <p:spPr>
          <a:xfrm>
            <a:off x="4915550" y="4283953"/>
            <a:ext cx="3585513" cy="1477328"/>
          </a:xfrm>
          <a:prstGeom prst="rect">
            <a:avLst/>
          </a:prstGeom>
          <a:noFill/>
        </p:spPr>
        <p:txBody>
          <a:bodyPr wrap="square" rtlCol="0">
            <a:spAutoFit/>
          </a:bodyPr>
          <a:lstStyle/>
          <a:p>
            <a:r>
              <a:rPr lang="en-US" sz="1000" dirty="0" smtClean="0">
                <a:cs typeface="Arial" pitchFamily="34" charset="0"/>
              </a:rPr>
              <a:t>De Leon group students participate in a public demonstration at Nano Day in the Princeton Public Library. The demo, developed with Element Six, shows a large area diamond for “ice cutting,” differently colored diamonds to demonstrate the role of impurities in optical properties, and a diamond heavily doped with NV centers, in which red fluorescence can be seen with the naked eye by shining a green laser pointer on the sample.</a:t>
            </a:r>
            <a:endParaRPr lang="en-US" sz="1000" dirty="0"/>
          </a:p>
        </p:txBody>
      </p:sp>
      <p:pic>
        <p:nvPicPr>
          <p:cNvPr id="3" name="Picture 2"/>
          <p:cNvPicPr>
            <a:picLocks noChangeAspect="1"/>
          </p:cNvPicPr>
          <p:nvPr/>
        </p:nvPicPr>
        <p:blipFill>
          <a:blip r:embed="rId2"/>
          <a:stretch>
            <a:fillRect/>
          </a:stretch>
        </p:blipFill>
        <p:spPr>
          <a:xfrm>
            <a:off x="4915550" y="1888244"/>
            <a:ext cx="3416100" cy="2303462"/>
          </a:xfrm>
          <a:prstGeom prst="rect">
            <a:avLst/>
          </a:prstGeom>
        </p:spPr>
      </p:pic>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11710</TotalTime>
  <Words>487</Words>
  <Application>Microsoft Macintosh PowerPoint</Application>
  <PresentationFormat>On-screen Show (4:3)</PresentationFormat>
  <Paragraphs>16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News Gothic MT</vt:lpstr>
      <vt:lpstr>Wingdings 2</vt:lpstr>
      <vt:lpstr>Arial</vt:lpstr>
      <vt:lpstr>Breeze</vt:lpstr>
      <vt:lpstr>New color centers in diamond for quantum information science</vt:lpstr>
      <vt:lpstr>New color centers in diamond for quantum information science</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Ali Yazdani</cp:lastModifiedBy>
  <cp:revision>27</cp:revision>
  <cp:lastPrinted>2016-08-01T15:14:13Z</cp:lastPrinted>
  <dcterms:created xsi:type="dcterms:W3CDTF">2016-07-19T18:16:54Z</dcterms:created>
  <dcterms:modified xsi:type="dcterms:W3CDTF">2017-05-30T21:12:37Z</dcterms:modified>
  <cp:category/>
</cp:coreProperties>
</file>