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9" autoAdjust="0"/>
    <p:restoredTop sz="94687"/>
  </p:normalViewPr>
  <p:slideViewPr>
    <p:cSldViewPr snapToGrid="0">
      <p:cViewPr varScale="1">
        <p:scale>
          <a:sx n="72" d="100"/>
          <a:sy n="72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5B04-34E8-4823-9104-9C99B018B3EF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9205E-FEF6-4AB3-8CD1-275D94230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9205E-FEF6-4AB3-8CD1-275D942306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1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5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30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7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1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3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F4916-9AB2-4184-98A8-CE63B765DF25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BC57-254B-49D2-B4FF-50C56FA2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chTtg20i6M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0pIKyX5aK7g" TargetMode="External"/><Relationship Id="rId12" Type="http://schemas.openxmlformats.org/officeDocument/2006/relationships/image" Target="../media/image1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11" Type="http://schemas.openxmlformats.org/officeDocument/2006/relationships/hyperlink" Target="https://www.youtube.com/watch?v=-sF_n4VCc3Y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www.youtube.com/watch?v=UDwk8RpfQRk" TargetMode="External"/><Relationship Id="rId4" Type="http://schemas.openxmlformats.org/officeDocument/2006/relationships/hyperlink" Target="http://www.istem.illinois.edu/news/imrsec.magnetic.fields.html" TargetMode="External"/><Relationship Id="rId9" Type="http://schemas.openxmlformats.org/officeDocument/2006/relationships/hyperlink" Target="https://www.youtube.com/watch?v=N1xD2AW9u8g" TargetMode="External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3632971" y="1531396"/>
            <a:ext cx="5430641" cy="4318089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ws Gothic MT"/>
              <a:ea typeface="+mn-ea"/>
              <a:cs typeface="+mn-cs"/>
            </a:endParaRPr>
          </a:p>
        </p:txBody>
      </p:sp>
      <p:pic>
        <p:nvPicPr>
          <p:cNvPr id="18" name="Picture 17" descr="A scene in the series in which the students are gathered in the garage and realize they have a strange new material.">
            <a:extLst>
              <a:ext uri="{FF2B5EF4-FFF2-40B4-BE49-F238E27FC236}">
                <a16:creationId xmlns:a16="http://schemas.microsoft.com/office/drawing/2014/main" id="{3705CE08-A5A6-4E94-8F5D-5CB5ECEFD1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0081" y="1576586"/>
            <a:ext cx="2578122" cy="1584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>
                <a:solidFill>
                  <a:schemeClr val="tx1"/>
                </a:solidFill>
              </a:rPr>
              <a:t>I-MRSEC educational web series: 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“Magnetic Fields”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University of Illinois at Urbana-Champaign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54585"/>
            <a:ext cx="2759824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Illinois MRSEC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DMR- 1720633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142994" y="1436948"/>
            <a:ext cx="3388839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457200" eaLnBrk="1" hangingPunct="1">
              <a:spcAft>
                <a:spcPts val="600"/>
              </a:spcAft>
              <a:defRPr/>
            </a:pPr>
            <a:r>
              <a:rPr lang="en-US" sz="1200" dirty="0"/>
              <a:t>In Summer 2019 the I-MRSEC officially released the web series “Magnetic Fields,” which follows middle school aged characters as they encounter a new material at the I-MRSEC, and emphasizes the scientific process, persistence, and the diversity of scientists. The episodes include “Behind the science,” featuring interviews with I-MRSEC researchers sharing their paths in science and advice to those interested in STEM studies. </a:t>
            </a:r>
          </a:p>
          <a:p>
            <a:pPr algn="just" defTabSz="457200" eaLnBrk="1" hangingPunct="1">
              <a:spcAft>
                <a:spcPts val="600"/>
              </a:spcAft>
              <a:defRPr/>
            </a:pPr>
            <a:r>
              <a:rPr lang="en-US" sz="1200" dirty="0"/>
              <a:t>The series, which involves 21 MRSEC faculty and students, was released onto YouTube and the I-MRSEC website, allowing it to reach a broad audience (the trailer alone has almost 2000 views).  On August 1, 2019, the I-MRSEC hosted a campus-wide video release party which included a Q&amp;A with </a:t>
            </a:r>
            <a:r>
              <a:rPr lang="en-US" sz="1200" b="1" dirty="0"/>
              <a:t>Mason</a:t>
            </a:r>
            <a:r>
              <a:rPr lang="en-US" sz="1200" dirty="0"/>
              <a:t>, the director of the series John Isberg, and several actors. “Magnetic Fields” was accepted for inclusion in the Sigma Xi STEM Art &amp; Film Festival in November 2019 in Madison, WI. A screening of “Magnetic Fields” was held during the 2019 MMM Conference in Las Vegas</a:t>
            </a:r>
            <a:r>
              <a:rPr lang="en-US" sz="1000" dirty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621227" y="4741490"/>
            <a:ext cx="539506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</a:rPr>
              <a:t>Fig. 1: a) Screenshot from episode 2 of series, featuring a cameo by I-MRSEC grad student </a:t>
            </a:r>
            <a:r>
              <a:rPr lang="en-US" sz="1100" b="1" dirty="0" err="1">
                <a:solidFill>
                  <a:schemeClr val="bg1"/>
                </a:solidFill>
              </a:rPr>
              <a:t>Oolman</a:t>
            </a:r>
            <a:r>
              <a:rPr lang="en-US" sz="1100" dirty="0">
                <a:solidFill>
                  <a:schemeClr val="bg1"/>
                </a:solidFill>
              </a:rPr>
              <a:t>. b) Scene in which magnetic materials are illustrated. c) Actors share the impact of participating in the series during the release party on August 1, 2019. d) I-MRSEC grad student </a:t>
            </a:r>
            <a:r>
              <a:rPr lang="en-US" sz="1100" b="1" dirty="0" err="1">
                <a:solidFill>
                  <a:schemeClr val="bg1"/>
                </a:solidFill>
              </a:rPr>
              <a:t>Leem</a:t>
            </a:r>
            <a:r>
              <a:rPr lang="en-US" sz="1100" dirty="0">
                <a:solidFill>
                  <a:schemeClr val="bg1"/>
                </a:solidFill>
              </a:rPr>
              <a:t> discussing her path in science during a post-episode “Behind the science” clip. e) Poster advertising the screening at the MMM Conference in Las Vegas in November 2019.</a:t>
            </a: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31467"/>
            <a:ext cx="789633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s Gothic MT"/>
                <a:ea typeface="+mn-ea"/>
                <a:cs typeface="+mn-cs"/>
              </a:rPr>
              <a:t>2020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31833" y="6347358"/>
            <a:ext cx="5426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Read more: “Via I-MRSEC’s Magnetic Fields Web Series, Youth Discover Magnetism, Diversity in Science” (9/19/19)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http://www.istem.illinois.edu/news/imrsec.magnetic.fields.html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6" name="Picture 35" descr="Scene of web series in which the middle schooler main characters attend a science open house at materials research laboratory.">
            <a:extLst>
              <a:ext uri="{FF2B5EF4-FFF2-40B4-BE49-F238E27FC236}">
                <a16:creationId xmlns:a16="http://schemas.microsoft.com/office/drawing/2014/main" id="{07EC28DB-1547-4AA2-856E-23E8D44D98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91915" y="2231383"/>
            <a:ext cx="2549151" cy="124527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23" name="Picture 22" descr="Image from an interview with an I-MRSEC graduate student who is talking about her path in science.">
            <a:extLst>
              <a:ext uri="{FF2B5EF4-FFF2-40B4-BE49-F238E27FC236}">
                <a16:creationId xmlns:a16="http://schemas.microsoft.com/office/drawing/2014/main" id="{947B9FD3-8033-4C74-ADEA-01E296AEA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0" b="-9080"/>
          <a:stretch/>
        </p:blipFill>
        <p:spPr>
          <a:xfrm>
            <a:off x="6271971" y="3261184"/>
            <a:ext cx="1458975" cy="152040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E261BCF-C09D-482F-B1E5-8D45D6762FF8}"/>
              </a:ext>
            </a:extLst>
          </p:cNvPr>
          <p:cNvSpPr txBox="1"/>
          <p:nvPr/>
        </p:nvSpPr>
        <p:spPr>
          <a:xfrm>
            <a:off x="3574636" y="5831483"/>
            <a:ext cx="5426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Watch the trailer here: 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https://www.youtube.com/watch?v=0pIKyX5aK7g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Series available for streaming via the I-MRSEC YouTube Channel: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episode 1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episode 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episode 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episode 4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3428C-C5A3-BD42-80DC-3F8ADAEE4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915" y="1599818"/>
            <a:ext cx="2549151" cy="548386"/>
          </a:xfrm>
          <a:prstGeom prst="rect">
            <a:avLst/>
          </a:prstGeom>
        </p:spPr>
      </p:pic>
      <p:pic>
        <p:nvPicPr>
          <p:cNvPr id="20" name="Picture 19" descr="Photo of a display board advertising the screening of the series at a conference in November 2019.">
            <a:extLst>
              <a:ext uri="{FF2B5EF4-FFF2-40B4-BE49-F238E27FC236}">
                <a16:creationId xmlns:a16="http://schemas.microsoft.com/office/drawing/2014/main" id="{8E221989-6203-194B-B703-87778CA43F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9" r="31097" b="2899"/>
          <a:stretch/>
        </p:blipFill>
        <p:spPr>
          <a:xfrm rot="5400000">
            <a:off x="7692948" y="3324037"/>
            <a:ext cx="1375827" cy="1282261"/>
          </a:xfrm>
          <a:prstGeom prst="rect">
            <a:avLst/>
          </a:prstGeom>
        </p:spPr>
      </p:pic>
      <p:pic>
        <p:nvPicPr>
          <p:cNvPr id="31" name="Picture 30" descr="Actors from the series sit together on a stage during a release party for the series, sharing their experiences with the filming project.">
            <a:extLst>
              <a:ext uri="{FF2B5EF4-FFF2-40B4-BE49-F238E27FC236}">
                <a16:creationId xmlns:a16="http://schemas.microsoft.com/office/drawing/2014/main" id="{6F09B0DD-0B0A-454E-8130-EF15F572222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0284" y="3526991"/>
            <a:ext cx="2252412" cy="11260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FFE622-6606-475E-877C-092BA1E89D05}"/>
              </a:ext>
            </a:extLst>
          </p:cNvPr>
          <p:cNvSpPr txBox="1"/>
          <p:nvPr/>
        </p:nvSpPr>
        <p:spPr>
          <a:xfrm>
            <a:off x="3696170" y="2222434"/>
            <a:ext cx="181696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A8ABB-EA0C-43C2-886F-241EEE383E7D}"/>
              </a:ext>
            </a:extLst>
          </p:cNvPr>
          <p:cNvSpPr txBox="1"/>
          <p:nvPr/>
        </p:nvSpPr>
        <p:spPr>
          <a:xfrm>
            <a:off x="6373518" y="1606659"/>
            <a:ext cx="20750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1560F4-61EA-454D-A2CB-4C0D77BA7E0E}"/>
              </a:ext>
            </a:extLst>
          </p:cNvPr>
          <p:cNvSpPr txBox="1"/>
          <p:nvPr/>
        </p:nvSpPr>
        <p:spPr>
          <a:xfrm>
            <a:off x="3840284" y="3530536"/>
            <a:ext cx="20750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6D023-4334-4927-963D-45F15B002C7E}"/>
              </a:ext>
            </a:extLst>
          </p:cNvPr>
          <p:cNvSpPr txBox="1"/>
          <p:nvPr/>
        </p:nvSpPr>
        <p:spPr>
          <a:xfrm>
            <a:off x="6366187" y="3299433"/>
            <a:ext cx="20750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32790-D5A5-491D-A76D-FA407B7885A6}"/>
              </a:ext>
            </a:extLst>
          </p:cNvPr>
          <p:cNvSpPr txBox="1"/>
          <p:nvPr/>
        </p:nvSpPr>
        <p:spPr>
          <a:xfrm>
            <a:off x="7738508" y="3270882"/>
            <a:ext cx="207505" cy="184666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85909047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390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News Gothic MT</vt:lpstr>
      <vt:lpstr>Wingdings 2</vt:lpstr>
      <vt:lpstr>Office Theme</vt:lpstr>
      <vt:lpstr>Breeze</vt:lpstr>
      <vt:lpstr>I-MRSEC educational web series:  “Magnetic Fields”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Musical Magnetism</dc:title>
  <dc:creator>Pena Martin, Pamela A</dc:creator>
  <cp:lastModifiedBy>Pena Martin, Pamela A</cp:lastModifiedBy>
  <cp:revision>62</cp:revision>
  <dcterms:created xsi:type="dcterms:W3CDTF">2019-04-12T18:29:11Z</dcterms:created>
  <dcterms:modified xsi:type="dcterms:W3CDTF">2020-05-08T21:26:56Z</dcterms:modified>
</cp:coreProperties>
</file>