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85781" autoAdjust="0"/>
  </p:normalViewPr>
  <p:slideViewPr>
    <p:cSldViewPr snapToGrid="0" snapToObjects="1">
      <p:cViewPr varScale="1">
        <p:scale>
          <a:sx n="57" d="100"/>
          <a:sy n="57" d="100"/>
        </p:scale>
        <p:origin x="1112" y="40"/>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5/8/2023</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5/8/2023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a:t>
            </a:r>
            <a:r>
              <a:rPr lang="en-US" sz="1200" b="1">
                <a:solidFill>
                  <a:schemeClr val="tx1"/>
                </a:solidFill>
                <a:latin typeface="+mn-lt"/>
              </a:rPr>
              <a:t>: </a:t>
            </a:r>
            <a:r>
              <a:rPr lang="en-US" sz="1200">
                <a:solidFill>
                  <a:schemeClr val="tx1"/>
                </a:solidFill>
                <a:latin typeface="+mn-lt"/>
              </a:rPr>
              <a:t>Tour </a:t>
            </a:r>
            <a:r>
              <a:rPr lang="en-US" sz="1200" dirty="0">
                <a:solidFill>
                  <a:schemeClr val="tx1"/>
                </a:solidFill>
                <a:latin typeface="+mn-lt"/>
              </a:rPr>
              <a:t>of a materials characterization facility to engage middle schoolers in state-of-the-art science tools and interact with scientists. </a:t>
            </a: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solidFill>
                  <a:schemeClr val="tx1"/>
                </a:solidFill>
                <a:latin typeface="+mn-lt"/>
              </a:rPr>
              <a:t>Broadening participation in science to K-12 students.</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solidFill>
                  <a:schemeClr val="tx1"/>
                </a:solidFill>
                <a:latin typeface="+mn-lt"/>
              </a:rPr>
              <a:t>Many of the tools and techniques students encountered are relevant to both IRGs of the I-MRSEC, including x-ray diffraction, scanning electron microscopy, and virtual reality.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200" b="0" dirty="0">
                <a:solidFill>
                  <a:schemeClr val="tx1"/>
                </a:solidFill>
                <a:latin typeface="+mn-lt"/>
              </a:rPr>
              <a:t>https://www.istem.illinois.edu/news/Franklin.MRL.visit.2023.html </a:t>
            </a:r>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s://www.istem.illinois.edu/news/Franklin.MRL.visit.2023.html" TargetMode="External"/><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BA4204BE-D636-A538-7B97-0992C8AA99BD}"/>
              </a:ext>
            </a:extLst>
          </p:cNvPr>
          <p:cNvSpPr/>
          <p:nvPr/>
        </p:nvSpPr>
        <p:spPr>
          <a:xfrm>
            <a:off x="817123" y="4464996"/>
            <a:ext cx="4270444" cy="1274323"/>
          </a:xfrm>
          <a:prstGeom prst="rect">
            <a:avLst/>
          </a:prstGeom>
          <a:solidFill>
            <a:schemeClr val="accent1">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6F59F56C-CEF7-F252-EC1B-9B65C3815178}"/>
              </a:ext>
            </a:extLst>
          </p:cNvPr>
          <p:cNvSpPr txBox="1">
            <a:spLocks/>
          </p:cNvSpPr>
          <p:nvPr/>
        </p:nvSpPr>
        <p:spPr>
          <a:xfrm>
            <a:off x="3818375" y="151087"/>
            <a:ext cx="7759108"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Franklin Middle School Visits the I-MRSEC</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a:latin typeface="Arial" panose="020B0604020202020204" pitchFamily="34" charset="0"/>
                <a:cs typeface="Arial" panose="020B0604020202020204" pitchFamily="34" charset="0"/>
              </a:rPr>
              <a:t>Illinois MRSEC </a:t>
            </a:r>
            <a:endParaRPr lang="en-US" sz="1400" b="1" dirty="0">
              <a:latin typeface="Arial" panose="020B0604020202020204" pitchFamily="34" charset="0"/>
              <a:cs typeface="Arial" panose="020B0604020202020204" pitchFamily="34" charset="0"/>
            </a:endParaRPr>
          </a:p>
          <a:p>
            <a:r>
              <a:rPr lang="en-US" sz="1400" b="1" dirty="0">
                <a:latin typeface="Arial" panose="020B0604020202020204" pitchFamily="34" charset="0"/>
                <a:cs typeface="Arial" panose="020B0604020202020204" pitchFamily="34" charset="0"/>
              </a:rPr>
              <a:t>DMR-1720633</a:t>
            </a:r>
            <a:r>
              <a:rPr lang="en-US" sz="1600" b="1" dirty="0">
                <a:latin typeface="Arial" panose="020B0604020202020204" pitchFamily="34" charset="0"/>
                <a:cs typeface="Arial" panose="020B0604020202020204" pitchFamily="34" charset="0"/>
              </a:rPr>
              <a:t>	</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119613" y="905232"/>
            <a:ext cx="4967954" cy="5309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dirty="0"/>
              <a:t>In February 2023, the I-MRSEC hosted over 40 middle schoolers and teachers from Franklin STEAM Academy, a Champaign public middle school, at Materials Research Lab for a day of hands-on activities and lab visits. This visit was part of an annual 8-week program that teaches materials science concepts, which students then turn into music or art themed projects to express those concepts. </a:t>
            </a:r>
          </a:p>
          <a:p>
            <a:pPr eaLnBrk="1" hangingPunct="1"/>
            <a:r>
              <a:rPr lang="en-US" sz="1400" dirty="0"/>
              <a:t>I-MRSEC students and postdocs led groups through the building between many activities, such as operating a scanning electron microscope to look at butterfly wings, using an x-ray diffractometer to discern between sugar and salt, and experiencing crystal structures through virtual reality. They also suited to tour of the cleanroom. </a:t>
            </a:r>
          </a:p>
          <a:p>
            <a:pPr eaLnBrk="1" hangingPunct="1">
              <a:spcAft>
                <a:spcPts val="600"/>
              </a:spcAft>
            </a:pPr>
            <a:r>
              <a:rPr lang="en-US" sz="1400" dirty="0"/>
              <a:t>Program evaluations showed that participants gained knowledge in what materials scientists study and its use in technologies that benefit them.</a:t>
            </a:r>
          </a:p>
          <a:p>
            <a:pPr lvl="1" eaLnBrk="1" hangingPunct="1"/>
            <a:r>
              <a:rPr lang="en-US" sz="1400" i="1" dirty="0"/>
              <a:t>	</a:t>
            </a:r>
            <a:r>
              <a:rPr lang="en-US" sz="1200" i="1" dirty="0"/>
              <a:t>“The high point of the tour for me was chatting with students on how we do research with the introduced instruments, beyond the demos shown during the tour. Students in my group were very engaged with the demos, and some even wanted to know how our life as a graduate researcher was and what the actual research projects we worked on were.”</a:t>
            </a:r>
          </a:p>
          <a:p>
            <a:pPr lvl="1" algn="r" eaLnBrk="1" hangingPunct="1"/>
            <a:r>
              <a:rPr lang="en-US" sz="1200" dirty="0"/>
              <a:t>-I-MRSEC graduate student </a:t>
            </a:r>
          </a:p>
          <a:p>
            <a:pPr eaLnBrk="1" hangingPunct="1"/>
            <a:r>
              <a:rPr lang="en-US" sz="1200" dirty="0"/>
              <a:t>Read more here:  </a:t>
            </a:r>
            <a:r>
              <a:rPr lang="en-US" sz="1200" dirty="0">
                <a:hlinkClick r:id="rId3"/>
              </a:rPr>
              <a:t>https://www.istem.illinois.edu/news/Franklin.MRL.visit.2023.html</a:t>
            </a:r>
            <a:r>
              <a:rPr lang="en-US" sz="1200" dirty="0"/>
              <a:t> </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4"/>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pic>
        <p:nvPicPr>
          <p:cNvPr id="5" name="Picture 4" descr="Picture of a middle school aged girl using a scanning electron microscope, with a staff scientist standing next to her. ">
            <a:extLst>
              <a:ext uri="{FF2B5EF4-FFF2-40B4-BE49-F238E27FC236}">
                <a16:creationId xmlns:a16="http://schemas.microsoft.com/office/drawing/2014/main" id="{73C136E2-5D68-5FEC-E18A-93FF2DCE4BB0}"/>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5241661" y="1325140"/>
            <a:ext cx="3133072" cy="2268445"/>
          </a:xfrm>
          <a:prstGeom prst="rect">
            <a:avLst/>
          </a:prstGeom>
        </p:spPr>
      </p:pic>
      <p:pic>
        <p:nvPicPr>
          <p:cNvPr id="8" name="Picture 7" descr="Picture of a middle school aged boy operating a scientific instrument used to study forces, while a staff scientist stands nearby to help.">
            <a:extLst>
              <a:ext uri="{FF2B5EF4-FFF2-40B4-BE49-F238E27FC236}">
                <a16:creationId xmlns:a16="http://schemas.microsoft.com/office/drawing/2014/main" id="{797F7320-E2D1-1C5D-25C6-6FE31257F9F6}"/>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a:stretch/>
        </p:blipFill>
        <p:spPr>
          <a:xfrm>
            <a:off x="5246385" y="3496503"/>
            <a:ext cx="3133072" cy="1952491"/>
          </a:xfrm>
          <a:prstGeom prst="rect">
            <a:avLst/>
          </a:prstGeom>
        </p:spPr>
      </p:pic>
      <p:pic>
        <p:nvPicPr>
          <p:cNvPr id="20" name="Picture 19" descr="Picture of a scientist and group of middle school students wearing cleanroom suits while standing inside a cleanroom.">
            <a:extLst>
              <a:ext uri="{FF2B5EF4-FFF2-40B4-BE49-F238E27FC236}">
                <a16:creationId xmlns:a16="http://schemas.microsoft.com/office/drawing/2014/main" id="{8CD2DB62-79D0-4898-F6E4-D380F18E31BF}"/>
              </a:ext>
            </a:extLst>
          </p:cNvPr>
          <p:cNvPicPr>
            <a:picLocks noChangeAspect="1"/>
          </p:cNvPicPr>
          <p:nvPr/>
        </p:nvPicPr>
        <p:blipFill rotWithShape="1">
          <a:blip r:embed="rId7" cstate="hqprint">
            <a:extLst>
              <a:ext uri="{28A0092B-C50C-407E-A947-70E740481C1C}">
                <a14:useLocalDpi xmlns:a14="http://schemas.microsoft.com/office/drawing/2010/main"/>
              </a:ext>
            </a:extLst>
          </a:blip>
          <a:srcRect/>
          <a:stretch/>
        </p:blipFill>
        <p:spPr>
          <a:xfrm>
            <a:off x="8386962" y="1325140"/>
            <a:ext cx="3702379" cy="1882333"/>
          </a:xfrm>
          <a:prstGeom prst="rect">
            <a:avLst/>
          </a:prstGeom>
        </p:spPr>
      </p:pic>
      <p:pic>
        <p:nvPicPr>
          <p:cNvPr id="16" name="Picture 15" descr="Picture of a middle school aged boy wearing a virtual reality headset and holding controllers, while a scientist helps him navigate a virtual reality simulation of crystals.">
            <a:extLst>
              <a:ext uri="{FF2B5EF4-FFF2-40B4-BE49-F238E27FC236}">
                <a16:creationId xmlns:a16="http://schemas.microsoft.com/office/drawing/2014/main" id="{AE27EA34-4FD4-F785-B3AE-66E64A9A6F64}"/>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l="-83"/>
          <a:stretch/>
        </p:blipFill>
        <p:spPr>
          <a:xfrm>
            <a:off x="8362503" y="3207341"/>
            <a:ext cx="3739067" cy="2241653"/>
          </a:xfrm>
          <a:prstGeom prst="rect">
            <a:avLst/>
          </a:prstGeom>
        </p:spPr>
      </p:pic>
      <p:sp>
        <p:nvSpPr>
          <p:cNvPr id="23" name="TextBox 22">
            <a:extLst>
              <a:ext uri="{FF2B5EF4-FFF2-40B4-BE49-F238E27FC236}">
                <a16:creationId xmlns:a16="http://schemas.microsoft.com/office/drawing/2014/main" id="{B5B88F0D-3D4A-B723-5FEF-7FBFD8573C5E}"/>
              </a:ext>
            </a:extLst>
          </p:cNvPr>
          <p:cNvSpPr txBox="1"/>
          <p:nvPr/>
        </p:nvSpPr>
        <p:spPr>
          <a:xfrm>
            <a:off x="5246385" y="5448994"/>
            <a:ext cx="6855185" cy="646331"/>
          </a:xfrm>
          <a:prstGeom prst="rect">
            <a:avLst/>
          </a:prstGeom>
          <a:noFill/>
        </p:spPr>
        <p:txBody>
          <a:bodyPr wrap="square" rtlCol="0">
            <a:spAutoFit/>
          </a:bodyPr>
          <a:lstStyle/>
          <a:p>
            <a:r>
              <a:rPr lang="en-US" sz="1200" dirty="0"/>
              <a:t>Clockwise, from upper left: Middle schooler operating a scanning electron microscope to study a butterfly wing; group of students in the clean room; student using virtual reality to study crystals; student loading a sample into the dynamical material analyzer to study the force to snap a piece of chocolate.</a:t>
            </a:r>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5229432" y="1311059"/>
            <a:ext cx="6859910" cy="477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3349</TotalTime>
  <Words>419</Words>
  <Application>Microsoft Office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Pena Martin, Pamela A</cp:lastModifiedBy>
  <cp:revision>284</cp:revision>
  <cp:lastPrinted>2018-03-20T12:31:18Z</cp:lastPrinted>
  <dcterms:created xsi:type="dcterms:W3CDTF">2017-10-05T17:34:54Z</dcterms:created>
  <dcterms:modified xsi:type="dcterms:W3CDTF">2023-05-09T01:22:28Z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