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handoutMasterIdLst>
    <p:handoutMasterId r:id="rId4"/>
  </p:handoutMasterIdLst>
  <p:sldIdLst>
    <p:sldId id="387"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85781" autoAdjust="0"/>
  </p:normalViewPr>
  <p:slideViewPr>
    <p:cSldViewPr snapToGrid="0" snapToObjects="1">
      <p:cViewPr varScale="1">
        <p:scale>
          <a:sx n="94" d="100"/>
          <a:sy n="94" d="100"/>
        </p:scale>
        <p:origin x="612" y="78"/>
      </p:cViewPr>
      <p:guideLst/>
    </p:cSldViewPr>
  </p:slideViewPr>
  <p:notesTextViewPr>
    <p:cViewPr>
      <p:scale>
        <a:sx n="3" d="2"/>
        <a:sy n="3" d="2"/>
      </p:scale>
      <p:origin x="0" y="-426"/>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4/18/2024</a:t>
            </a:fld>
            <a:endParaRPr lang="en-US"/>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4/18/2024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sz="1400">
                <a:latin typeface="Helvetica Neue"/>
                <a:ea typeface="Helvetica Neue"/>
                <a:cs typeface="Helvetica Neue"/>
                <a:sym typeface="Helvetica Neue"/>
              </a:defRPr>
            </a:pPr>
            <a:r>
              <a:rPr lang="en-US" sz="1200" b="1" dirty="0">
                <a:solidFill>
                  <a:schemeClr val="tx1"/>
                </a:solidFill>
                <a:latin typeface="+mn-lt"/>
              </a:rPr>
              <a:t>What Has Been Achieved: </a:t>
            </a:r>
            <a:r>
              <a:rPr lang="en-US" sz="1200" b="0" dirty="0">
                <a:solidFill>
                  <a:schemeClr val="tx1"/>
                </a:solidFill>
                <a:latin typeface="+mn-lt"/>
              </a:rPr>
              <a:t>Developed and deployed an optimized speaker outreach kit</a:t>
            </a:r>
          </a:p>
          <a:p>
            <a:pPr defTabSz="914400">
              <a:defRPr sz="1400">
                <a:latin typeface="Helvetica Neue"/>
                <a:ea typeface="Helvetica Neue"/>
                <a:cs typeface="Helvetica Neue"/>
                <a:sym typeface="Helvetica Neue"/>
              </a:defRPr>
            </a:pPr>
            <a:r>
              <a:rPr lang="en-US" sz="1200" b="1" dirty="0">
                <a:solidFill>
                  <a:schemeClr val="tx1"/>
                </a:solidFill>
                <a:latin typeface="+mn-lt"/>
              </a:rPr>
              <a:t>Importance of the Achievement: </a:t>
            </a:r>
            <a:r>
              <a:rPr lang="en-US" sz="1200" b="0" dirty="0">
                <a:solidFill>
                  <a:schemeClr val="tx1"/>
                </a:solidFill>
                <a:latin typeface="+mn-lt"/>
              </a:rPr>
              <a:t>Supports positive connections to STEM for middle schoolers, connects magnetism concepts to the real world</a:t>
            </a:r>
          </a:p>
          <a:p>
            <a:pPr defTabSz="914400">
              <a:defRPr sz="1400">
                <a:latin typeface="Helvetica Neue"/>
                <a:ea typeface="Helvetica Neue"/>
                <a:cs typeface="Helvetica Neue"/>
                <a:sym typeface="Helvetica Neue"/>
              </a:defRPr>
            </a:pPr>
            <a:r>
              <a:rPr lang="en-US" sz="1200" b="1" dirty="0">
                <a:solidFill>
                  <a:schemeClr val="tx1"/>
                </a:solidFill>
                <a:latin typeface="+mn-lt"/>
              </a:rPr>
              <a:t>How is the achievement related to the IRG, and how does it help it achieve its goals? </a:t>
            </a:r>
            <a:r>
              <a:rPr lang="en-US" sz="1200" b="0" dirty="0">
                <a:solidFill>
                  <a:schemeClr val="tx1"/>
                </a:solidFill>
                <a:latin typeface="+mn-lt"/>
              </a:rPr>
              <a:t>Magnetism (</a:t>
            </a:r>
            <a:r>
              <a:rPr lang="en-US" sz="1200" b="0" dirty="0" err="1">
                <a:solidFill>
                  <a:schemeClr val="tx1"/>
                </a:solidFill>
                <a:latin typeface="+mn-lt"/>
              </a:rPr>
              <a:t>antiferromagnetism</a:t>
            </a:r>
            <a:r>
              <a:rPr lang="en-US" sz="1200" b="0" dirty="0">
                <a:solidFill>
                  <a:schemeClr val="tx1"/>
                </a:solidFill>
                <a:latin typeface="+mn-lt"/>
              </a:rPr>
              <a:t>) is a key component of IRG1 research. It also is included in the middle school science curriculum and NGSS.</a:t>
            </a: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sz="1400">
                <a:latin typeface="Helvetica Neue"/>
                <a:ea typeface="Helvetica Neue"/>
                <a:cs typeface="Helvetica Neue"/>
                <a:sym typeface="Helvetica Neue"/>
              </a:defRPr>
            </a:pPr>
            <a:r>
              <a:rPr lang="en-US" sz="1200" b="1" dirty="0">
                <a:solidFill>
                  <a:schemeClr val="tx1"/>
                </a:solidFill>
                <a:latin typeface="+mn-lt"/>
              </a:rPr>
              <a:t>Where the findings are published:  </a:t>
            </a:r>
            <a:r>
              <a:rPr lang="en-US" sz="1200" b="0" dirty="0">
                <a:solidFill>
                  <a:schemeClr val="tx1"/>
                </a:solidFill>
                <a:latin typeface="+mn-lt"/>
              </a:rPr>
              <a:t>Waite presented findings of this kit development at the 2024 APS March Meeting (https://meetings.aps.org/Meeting/MAR24/Session/S61.3) and speaker kit materials are </a:t>
            </a:r>
            <a:r>
              <a:rPr lang="en-US" sz="1200" b="0">
                <a:solidFill>
                  <a:schemeClr val="tx1"/>
                </a:solidFill>
                <a:latin typeface="+mn-lt"/>
              </a:rPr>
              <a:t>freely available for use at the I-MRSEC website:  https://mrsec.illinois.edu/outreach/1128 </a:t>
            </a:r>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a:p>
        </p:txBody>
      </p:sp>
    </p:spTree>
    <p:extLst>
      <p:ext uri="{BB962C8B-B14F-4D97-AF65-F5344CB8AC3E}">
        <p14:creationId xmlns:p14="http://schemas.microsoft.com/office/powerpoint/2010/main" val="248700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D55EAFC1-6677-C402-F523-AA055515E85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9B41BAF7-2C55-9AAA-EA0B-CFCEEDA335E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cSlideMaster.Title and ContentHeader">
            <a:extLst>
              <a:ext uri="{FF2B5EF4-FFF2-40B4-BE49-F238E27FC236}">
                <a16:creationId xmlns:a16="http://schemas.microsoft.com/office/drawing/2014/main" id="{935B9966-9F10-34D3-B98C-E010585E90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907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0F10F7D9-9545-70EC-36A7-C1567C3AB29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a:p>
        </p:txBody>
      </p:sp>
      <p:sp>
        <p:nvSpPr>
          <p:cNvPr id="5" name="hcSlideMaster.BlankHeader">
            <a:extLst>
              <a:ext uri="{FF2B5EF4-FFF2-40B4-BE49-F238E27FC236}">
                <a16:creationId xmlns:a16="http://schemas.microsoft.com/office/drawing/2014/main" id="{F41EB265-4203-FF1B-9937-8E54D3A8607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4/18/2024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rsec.illinois.edu/outreach/1128" TargetMode="External"/><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A4204BE-D636-A538-7B97-0992C8AA99BD}"/>
              </a:ext>
            </a:extLst>
          </p:cNvPr>
          <p:cNvSpPr/>
          <p:nvPr/>
        </p:nvSpPr>
        <p:spPr>
          <a:xfrm>
            <a:off x="147781" y="5385303"/>
            <a:ext cx="5172429" cy="811215"/>
          </a:xfrm>
          <a:prstGeom prst="rect">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F59F56C-CEF7-F252-EC1B-9B65C3815178}"/>
              </a:ext>
            </a:extLst>
          </p:cNvPr>
          <p:cNvSpPr txBox="1">
            <a:spLocks/>
          </p:cNvSpPr>
          <p:nvPr/>
        </p:nvSpPr>
        <p:spPr>
          <a:xfrm>
            <a:off x="3557239" y="151087"/>
            <a:ext cx="8020244" cy="566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C00000"/>
                </a:solidFill>
                <a:latin typeface="Arial" panose="020B0604020202020204" pitchFamily="34" charset="0"/>
                <a:cs typeface="Arial" panose="020B0604020202020204" pitchFamily="34" charset="0"/>
              </a:rPr>
              <a:t>Speaker Kits to Engage Middle Schoolers in Magnetism Science</a:t>
            </a:r>
          </a:p>
        </p:txBody>
      </p:sp>
      <p:sp>
        <p:nvSpPr>
          <p:cNvPr id="9" name="TextBox 8">
            <a:extLst>
              <a:ext uri="{FF2B5EF4-FFF2-40B4-BE49-F238E27FC236}">
                <a16:creationId xmlns:a16="http://schemas.microsoft.com/office/drawing/2014/main" id="{7AC7D99B-1EFC-61F2-9703-F085A3591D9E}"/>
              </a:ext>
            </a:extLst>
          </p:cNvPr>
          <p:cNvSpPr txBox="1"/>
          <p:nvPr/>
        </p:nvSpPr>
        <p:spPr>
          <a:xfrm>
            <a:off x="147781" y="200554"/>
            <a:ext cx="2666780" cy="553998"/>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Illinois MRSEC </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DMR-1720633</a:t>
            </a:r>
            <a:r>
              <a:rPr lang="en-US" sz="1600" b="1" dirty="0">
                <a:latin typeface="Arial" panose="020B0604020202020204" pitchFamily="34" charset="0"/>
                <a:cs typeface="Arial" panose="020B0604020202020204" pitchFamily="34" charset="0"/>
              </a:rPr>
              <a:t>	</a:t>
            </a:r>
          </a:p>
        </p:txBody>
      </p:sp>
      <p:sp>
        <p:nvSpPr>
          <p:cNvPr id="11" name="Text Box 28">
            <a:extLst>
              <a:ext uri="{FF2B5EF4-FFF2-40B4-BE49-F238E27FC236}">
                <a16:creationId xmlns:a16="http://schemas.microsoft.com/office/drawing/2014/main" id="{497B452A-7E74-750D-1BF9-14450F9B5C39}"/>
              </a:ext>
            </a:extLst>
          </p:cNvPr>
          <p:cNvSpPr txBox="1">
            <a:spLocks noChangeArrowheads="1"/>
          </p:cNvSpPr>
          <p:nvPr/>
        </p:nvSpPr>
        <p:spPr bwMode="auto">
          <a:xfrm>
            <a:off x="60456" y="1022676"/>
            <a:ext cx="515388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400" dirty="0"/>
              <a:t>In February 2024, I-MRSEC investigator </a:t>
            </a:r>
            <a:r>
              <a:rPr lang="en-US" sz="1400" b="1" dirty="0"/>
              <a:t>Daniel Shoemaker</a:t>
            </a:r>
            <a:r>
              <a:rPr lang="en-US" sz="1400" dirty="0"/>
              <a:t>, grad student </a:t>
            </a:r>
            <a:r>
              <a:rPr lang="en-US" sz="1400" b="1" dirty="0"/>
              <a:t>Emily Waite</a:t>
            </a:r>
            <a:r>
              <a:rPr lang="en-US" sz="1400" dirty="0"/>
              <a:t>, and outreach coordinator </a:t>
            </a:r>
            <a:r>
              <a:rPr lang="en-US" sz="1400" b="1" dirty="0"/>
              <a:t>Pamela Pena Martin </a:t>
            </a:r>
            <a:r>
              <a:rPr lang="en-US" sz="1400" dirty="0"/>
              <a:t>taught 35 7</a:t>
            </a:r>
            <a:r>
              <a:rPr lang="en-US" sz="1400" baseline="30000" dirty="0"/>
              <a:t>th</a:t>
            </a:r>
            <a:r>
              <a:rPr lang="en-US" sz="1400" dirty="0"/>
              <a:t> and 8</a:t>
            </a:r>
            <a:r>
              <a:rPr lang="en-US" sz="1400" baseline="30000" dirty="0"/>
              <a:t>th</a:t>
            </a:r>
            <a:r>
              <a:rPr lang="en-US" sz="1400" dirty="0"/>
              <a:t> graders at  Franklin STEAM Academy, a Champaign public middle school, about magnetism through a kit they developed, supported by the I-MRSEC and a grant from the APS Group on Magnetism and its Applications (GMAG). This visit was part of an annual 7-week program that teaches materials science concepts through hands-on activities aimed to build interest and confidence in STEM. </a:t>
            </a:r>
            <a:r>
              <a:rPr lang="en-US" sz="1400" b="1" dirty="0"/>
              <a:t>Waite</a:t>
            </a:r>
            <a:r>
              <a:rPr lang="en-US" sz="1400" dirty="0"/>
              <a:t> created the kits, supported by Shoemaker and Pena Martin, and the team led the lesson for two classrooms. </a:t>
            </a:r>
          </a:p>
          <a:p>
            <a:pPr algn="just" eaLnBrk="1" hangingPunct="1"/>
            <a:r>
              <a:rPr lang="en-US" sz="1400" dirty="0"/>
              <a:t>	The kits were developed to be suitable for use in classroom settings with limited time, support, and funds. They are based on 3D printed components, designed to make the process easier for students, and the remaining parts are inexpensive and readily available (e.g., </a:t>
            </a:r>
            <a:r>
              <a:rPr lang="en-US" sz="1400" dirty="0" err="1"/>
              <a:t>styrofoam</a:t>
            </a:r>
            <a:r>
              <a:rPr lang="en-US" sz="1400" dirty="0"/>
              <a:t> bowls and cups). The lesson guides, 3D printer files, and supply list are available on the I-MRSEC website for anyone to freely access and use. </a:t>
            </a:r>
            <a:r>
              <a:rPr lang="en-US" sz="1400" b="1" dirty="0"/>
              <a:t>Waite</a:t>
            </a:r>
            <a:r>
              <a:rPr lang="en-US" sz="1400" dirty="0"/>
              <a:t> presented about the project at the 2024 APS March Meeting, supported by the I-MRSEC.</a:t>
            </a:r>
            <a:endParaRPr lang="en-US" sz="1200" dirty="0"/>
          </a:p>
        </p:txBody>
      </p:sp>
      <p:pic>
        <p:nvPicPr>
          <p:cNvPr id="19" name="Picture 18">
            <a:extLst>
              <a:ext uri="{FF2B5EF4-FFF2-40B4-BE49-F238E27FC236}">
                <a16:creationId xmlns:a16="http://schemas.microsoft.com/office/drawing/2014/main" id="{3807BB26-4F6B-EEA1-E89E-33CFB931E873}"/>
              </a:ext>
            </a:extLst>
          </p:cNvPr>
          <p:cNvPicPr>
            <a:picLocks noChangeAspect="1"/>
          </p:cNvPicPr>
          <p:nvPr/>
        </p:nvPicPr>
        <p:blipFill>
          <a:blip r:embed="rId3"/>
          <a:stretch>
            <a:fillRect/>
          </a:stretch>
        </p:blipFill>
        <p:spPr>
          <a:xfrm rot="5400000">
            <a:off x="10076981" y="5449001"/>
            <a:ext cx="811215" cy="2088783"/>
          </a:xfrm>
          <a:prstGeom prst="rect">
            <a:avLst/>
          </a:prstGeom>
        </p:spPr>
      </p:pic>
      <p:sp>
        <p:nvSpPr>
          <p:cNvPr id="24" name="flSlide132Footer" descr="  ">
            <a:extLst>
              <a:ext uri="{FF2B5EF4-FFF2-40B4-BE49-F238E27FC236}">
                <a16:creationId xmlns:a16="http://schemas.microsoft.com/office/drawing/2014/main" id="{B923A301-1B35-76BE-D5D0-B71DB711A487}"/>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25" name="hcSlide132Header">
            <a:extLst>
              <a:ext uri="{FF2B5EF4-FFF2-40B4-BE49-F238E27FC236}">
                <a16:creationId xmlns:a16="http://schemas.microsoft.com/office/drawing/2014/main" id="{D1B9DD72-0991-8E27-8B97-CE240360EC1C}"/>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23" name="TextBox 22">
            <a:extLst>
              <a:ext uri="{FF2B5EF4-FFF2-40B4-BE49-F238E27FC236}">
                <a16:creationId xmlns:a16="http://schemas.microsoft.com/office/drawing/2014/main" id="{B5B88F0D-3D4A-B723-5FEF-7FBFD8573C5E}"/>
              </a:ext>
            </a:extLst>
          </p:cNvPr>
          <p:cNvSpPr txBox="1"/>
          <p:nvPr/>
        </p:nvSpPr>
        <p:spPr>
          <a:xfrm>
            <a:off x="5499623" y="5393239"/>
            <a:ext cx="6535041" cy="738664"/>
          </a:xfrm>
          <a:prstGeom prst="rect">
            <a:avLst/>
          </a:prstGeom>
          <a:noFill/>
        </p:spPr>
        <p:txBody>
          <a:bodyPr wrap="square" rtlCol="0">
            <a:spAutoFit/>
          </a:bodyPr>
          <a:lstStyle/>
          <a:p>
            <a:r>
              <a:rPr lang="en-US" sz="1400" dirty="0"/>
              <a:t>Clockwise, from upper left: </a:t>
            </a:r>
            <a:r>
              <a:rPr lang="en-US" sz="1400" b="1" dirty="0"/>
              <a:t>Shoemaker </a:t>
            </a:r>
            <a:r>
              <a:rPr lang="en-US" sz="1400" dirty="0"/>
              <a:t>helps a middle school student with their speaker kit; two students listen to music on the speaker they built; </a:t>
            </a:r>
            <a:r>
              <a:rPr lang="en-US" sz="1400" b="1" dirty="0"/>
              <a:t>Waite</a:t>
            </a:r>
            <a:r>
              <a:rPr lang="en-US" sz="1400" dirty="0"/>
              <a:t> uses magnets to illustrate magnetism concepts to two students.</a:t>
            </a:r>
          </a:p>
        </p:txBody>
      </p:sp>
      <p:sp>
        <p:nvSpPr>
          <p:cNvPr id="13" name="Rectangle 37">
            <a:extLst>
              <a:ext uri="{FF2B5EF4-FFF2-40B4-BE49-F238E27FC236}">
                <a16:creationId xmlns:a16="http://schemas.microsoft.com/office/drawing/2014/main" id="{42533880-C9A3-31C5-2550-1719D9FB82EC}"/>
              </a:ext>
            </a:extLst>
          </p:cNvPr>
          <p:cNvSpPr>
            <a:spLocks noChangeArrowheads="1"/>
          </p:cNvSpPr>
          <p:nvPr/>
        </p:nvSpPr>
        <p:spPr bwMode="auto">
          <a:xfrm>
            <a:off x="5374888" y="1310253"/>
            <a:ext cx="6714453" cy="4785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 name="Picture 2" descr="Screen shot of the I-MRSEC webpage about the speaker kits. The page includes photos, description of the project, and a link to a google drive with files freely available to anyone wishing to recreate the lesson and kits.">
            <a:extLst>
              <a:ext uri="{FF2B5EF4-FFF2-40B4-BE49-F238E27FC236}">
                <a16:creationId xmlns:a16="http://schemas.microsoft.com/office/drawing/2014/main" id="{E7C8051E-5695-9058-3AA5-2CA1EE78DB51}"/>
              </a:ext>
            </a:extLst>
          </p:cNvPr>
          <p:cNvPicPr>
            <a:picLocks noChangeAspect="1"/>
          </p:cNvPicPr>
          <p:nvPr/>
        </p:nvPicPr>
        <p:blipFill rotWithShape="1">
          <a:blip r:embed="rId4"/>
          <a:srcRect l="15183" t="11570" r="62317" b="34737"/>
          <a:stretch/>
        </p:blipFill>
        <p:spPr>
          <a:xfrm>
            <a:off x="5566529" y="3568891"/>
            <a:ext cx="2743200" cy="1846255"/>
          </a:xfrm>
          <a:prstGeom prst="rect">
            <a:avLst/>
          </a:prstGeom>
        </p:spPr>
      </p:pic>
      <p:pic>
        <p:nvPicPr>
          <p:cNvPr id="7" name="Picture 6" descr="Professor Shoemaker helping a middle school student, around a table, where they are connecting cables to a kit to make a speaker. ">
            <a:extLst>
              <a:ext uri="{FF2B5EF4-FFF2-40B4-BE49-F238E27FC236}">
                <a16:creationId xmlns:a16="http://schemas.microsoft.com/office/drawing/2014/main" id="{44F99796-6D22-443B-CAD9-3BEE8FB02842}"/>
              </a:ext>
            </a:extLst>
          </p:cNvPr>
          <p:cNvPicPr>
            <a:picLocks noChangeAspect="1"/>
          </p:cNvPicPr>
          <p:nvPr/>
        </p:nvPicPr>
        <p:blipFill rotWithShape="1">
          <a:blip r:embed="rId5"/>
          <a:srcRect t="19721" r="2620"/>
          <a:stretch/>
        </p:blipFill>
        <p:spPr>
          <a:xfrm>
            <a:off x="5566529" y="1377159"/>
            <a:ext cx="3472716" cy="2147158"/>
          </a:xfrm>
          <a:prstGeom prst="rect">
            <a:avLst/>
          </a:prstGeom>
        </p:spPr>
      </p:pic>
      <p:pic>
        <p:nvPicPr>
          <p:cNvPr id="12" name="Picture 11" descr="Two middle schoolers at a table listening to music from the speaker that they built.">
            <a:extLst>
              <a:ext uri="{FF2B5EF4-FFF2-40B4-BE49-F238E27FC236}">
                <a16:creationId xmlns:a16="http://schemas.microsoft.com/office/drawing/2014/main" id="{09C763CC-B961-836D-5FAD-6474B30E6B0E}"/>
              </a:ext>
            </a:extLst>
          </p:cNvPr>
          <p:cNvPicPr>
            <a:picLocks noChangeAspect="1"/>
          </p:cNvPicPr>
          <p:nvPr/>
        </p:nvPicPr>
        <p:blipFill rotWithShape="1">
          <a:blip r:embed="rId6"/>
          <a:srcRect l="19007" r="22114"/>
          <a:stretch/>
        </p:blipFill>
        <p:spPr>
          <a:xfrm rot="5400000">
            <a:off x="9349796" y="1080071"/>
            <a:ext cx="2268445" cy="2889547"/>
          </a:xfrm>
          <a:prstGeom prst="rect">
            <a:avLst/>
          </a:prstGeom>
        </p:spPr>
      </p:pic>
      <p:pic>
        <p:nvPicPr>
          <p:cNvPr id="15" name="Picture 14" descr="Graduate student Waite shares a table with two middle school students, who are smiling and holding blue and red bar magnets over a magnetic field viewing board.">
            <a:extLst>
              <a:ext uri="{FF2B5EF4-FFF2-40B4-BE49-F238E27FC236}">
                <a16:creationId xmlns:a16="http://schemas.microsoft.com/office/drawing/2014/main" id="{C4C9818D-642A-39C5-1234-54F4108717B9}"/>
              </a:ext>
            </a:extLst>
          </p:cNvPr>
          <p:cNvPicPr>
            <a:picLocks noChangeAspect="1"/>
          </p:cNvPicPr>
          <p:nvPr/>
        </p:nvPicPr>
        <p:blipFill rotWithShape="1">
          <a:blip r:embed="rId7"/>
          <a:srcRect l="6909" t="30348" r="2032" b="2580"/>
          <a:stretch/>
        </p:blipFill>
        <p:spPr>
          <a:xfrm>
            <a:off x="8451594" y="3672530"/>
            <a:ext cx="3111267" cy="1718744"/>
          </a:xfrm>
          <a:prstGeom prst="rect">
            <a:avLst/>
          </a:prstGeom>
        </p:spPr>
      </p:pic>
      <p:sp>
        <p:nvSpPr>
          <p:cNvPr id="17" name="TextBox 16">
            <a:extLst>
              <a:ext uri="{FF2B5EF4-FFF2-40B4-BE49-F238E27FC236}">
                <a16:creationId xmlns:a16="http://schemas.microsoft.com/office/drawing/2014/main" id="{5A57E1D4-EBD7-2172-E852-51AD7D671EE5}"/>
              </a:ext>
            </a:extLst>
          </p:cNvPr>
          <p:cNvSpPr txBox="1"/>
          <p:nvPr/>
        </p:nvSpPr>
        <p:spPr>
          <a:xfrm>
            <a:off x="157336" y="5408628"/>
            <a:ext cx="5200422" cy="707886"/>
          </a:xfrm>
          <a:prstGeom prst="rect">
            <a:avLst/>
          </a:prstGeom>
          <a:noFill/>
        </p:spPr>
        <p:txBody>
          <a:bodyPr wrap="square" rtlCol="0">
            <a:spAutoFit/>
          </a:bodyPr>
          <a:lstStyle/>
          <a:p>
            <a:r>
              <a:rPr lang="en-US" sz="1300" dirty="0"/>
              <a:t>You can read more about the kits and find a link to download the 3D print file, activity guide, and shopping list for implementing this activity on the I-MRSEC website: </a:t>
            </a:r>
            <a:r>
              <a:rPr lang="en-US" sz="1400" dirty="0">
                <a:hlinkClick r:id="rId8"/>
              </a:rPr>
              <a:t>https://mrsec.illinois.edu/outreach/1128</a:t>
            </a:r>
            <a:r>
              <a:rPr lang="en-US" sz="1400" dirty="0"/>
              <a:t> </a:t>
            </a:r>
          </a:p>
        </p:txBody>
      </p:sp>
    </p:spTree>
    <p:extLst>
      <p:ext uri="{BB962C8B-B14F-4D97-AF65-F5344CB8AC3E}">
        <p14:creationId xmlns:p14="http://schemas.microsoft.com/office/powerpoint/2010/main" val="386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3391</TotalTime>
  <Words>449</Words>
  <Application>Microsoft Office PowerPoint</Application>
  <PresentationFormat>Widescreen</PresentationFormat>
  <Paragraphs>13</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Calibri</vt:lpstr>
      <vt:lpstr>Calibri Light</vt:lpstr>
      <vt:lpstr>Helvetica Neue</vt:lpstr>
      <vt:lpstr>Microsoft Sans Serif</vt:lpstr>
      <vt:lpstr>Sitka Subheading</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Pena Martin, Pamela A</cp:lastModifiedBy>
  <cp:revision>288</cp:revision>
  <cp:lastPrinted>2018-03-20T12:31:18Z</cp:lastPrinted>
  <dcterms:created xsi:type="dcterms:W3CDTF">2017-10-05T17:34:54Z</dcterms:created>
  <dcterms:modified xsi:type="dcterms:W3CDTF">2024-04-18T14:08:33Z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9b3d174c-23b2-471b-a915-ef0585a807c5</vt:lpwstr>
  </property>
  <property fmtid="{D5CDD505-2E9C-101B-9397-08002B2CF9AE}" pid="3" name="ContainsCUI">
    <vt:lpwstr>No</vt:lpwstr>
  </property>
</Properties>
</file>