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470" autoAdjust="0"/>
    <p:restoredTop sz="94286" autoAdjust="0"/>
  </p:normalViewPr>
  <p:slideViewPr>
    <p:cSldViewPr snapToGrid="0">
      <p:cViewPr varScale="1">
        <p:scale>
          <a:sx n="68" d="100"/>
          <a:sy n="68" d="100"/>
        </p:scale>
        <p:origin x="11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5B04-34E8-4823-9104-9C99B018B3E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205E-FEF6-4AB3-8CD1-275D9423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205E-FEF6-4AB3-8CD1-275D94230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4916-9AB2-4184-98A8-CE63B765DF2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5" Type="http://schemas.openxmlformats.org/officeDocument/2006/relationships/hyperlink" Target="https://www.istem.illinois.edu/news/imrsec.musical.magnetism21.Walsh.html" TargetMode="External"/><Relationship Id="rId4" Type="http://schemas.openxmlformats.org/officeDocument/2006/relationships/hyperlink" Target="https://www.istem.illinois.edu/news/imrsec.musical.magnetism21.html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hoto of Professor wearing a virtual reality headset next to a display showing an atomic crystal model in the virtual reality environment. ">
            <a:extLst>
              <a:ext uri="{FF2B5EF4-FFF2-40B4-BE49-F238E27FC236}">
                <a16:creationId xmlns:a16="http://schemas.microsoft.com/office/drawing/2014/main" id="{74DEA479-767C-431B-99BF-CA54483A9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31309" r="29959" b="13737"/>
          <a:stretch/>
        </p:blipFill>
        <p:spPr>
          <a:xfrm>
            <a:off x="3884252" y="2911890"/>
            <a:ext cx="2664004" cy="1474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826" y="28866"/>
            <a:ext cx="56455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Virtual Musical Magnetism Engages Middle School Students in Materials Science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University of Illinois at Urbana-Champaign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Illinois MRSEC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DMR- 1720633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08349" y="2361100"/>
            <a:ext cx="369854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457200" eaLnBrk="1" hangingPunct="1">
              <a:spcAft>
                <a:spcPts val="60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 Illinois MRSEC implemented </a:t>
            </a:r>
            <a:r>
              <a:rPr lang="en-US" sz="1100" dirty="0">
                <a:latin typeface="Arial"/>
                <a:cs typeface="Arial"/>
              </a:rPr>
              <a:t>its middle school outreach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program “Musical Magnetism” for the third year starting in Feb. 2021, in a six-week, virtual format. The program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engages middle school students in materials science demos as they practice creative expression with a science theme. </a:t>
            </a:r>
            <a:r>
              <a:rPr lang="en-US" sz="1100" noProof="0" dirty="0">
                <a:latin typeface="Arial"/>
                <a:cs typeface="Arial"/>
              </a:rPr>
              <a:t>The </a:t>
            </a:r>
            <a:r>
              <a:rPr kumimoji="0" lang="en-US" sz="11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program reached </a:t>
            </a:r>
            <a:r>
              <a:rPr lang="en-US" sz="1100" dirty="0">
                <a:latin typeface="Arial"/>
                <a:cs typeface="Arial"/>
              </a:rPr>
              <a:t>50 7</a:t>
            </a:r>
            <a:r>
              <a:rPr lang="en-US" sz="1100" baseline="30000" dirty="0">
                <a:latin typeface="Arial"/>
                <a:cs typeface="Arial"/>
              </a:rPr>
              <a:t>th</a:t>
            </a:r>
            <a:r>
              <a:rPr lang="en-US" sz="1100" dirty="0">
                <a:latin typeface="Arial"/>
                <a:cs typeface="Arial"/>
              </a:rPr>
              <a:t> and 8</a:t>
            </a:r>
            <a:r>
              <a:rPr lang="en-US" sz="1100" baseline="30000" dirty="0">
                <a:latin typeface="Arial"/>
                <a:cs typeface="Arial"/>
              </a:rPr>
              <a:t>th</a:t>
            </a:r>
            <a:r>
              <a:rPr lang="en-US" sz="1100" dirty="0">
                <a:latin typeface="Arial"/>
                <a:cs typeface="Arial"/>
              </a:rPr>
              <a:t> graders at Franklin STEAM Academy, a school with majority URM students.</a:t>
            </a:r>
            <a:endParaRPr lang="en-US" sz="1100" dirty="0">
              <a:cs typeface="Arial"/>
            </a:endParaRPr>
          </a:p>
          <a:p>
            <a:pPr algn="just" defTabSz="457200">
              <a:spcAft>
                <a:spcPts val="600"/>
              </a:spcAft>
              <a:defRPr/>
            </a:pPr>
            <a:r>
              <a:rPr lang="en-US" sz="1100" dirty="0">
                <a:latin typeface="Arial"/>
                <a:cs typeface="Arial"/>
              </a:rPr>
              <a:t>Kits distributed to students provided content for hands-on materials science activities. MRSEC Faculty, postdocs, and students led lessons and assisted throughout the program. One of the highlight activities, letting students deconstruct a toy to learn for themselves how it works, was still included. A virtual visit to Materials Research Lab and instrument demo inspired students to write haikus. The virtual format allowed participation of scientist/artist visitors from Chicago and Boston, including a professional tap dancer/materials scientist and a chemist/glass artist.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 students produced creative pieces with science themes, including drawings, comics, spoken word story, and poetry. 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840201" y="4393809"/>
            <a:ext cx="319881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</a:rPr>
              <a:t>Fig. 1: a) Director </a:t>
            </a:r>
            <a:r>
              <a:rPr lang="en-US" sz="1100" b="1" i="1" dirty="0">
                <a:solidFill>
                  <a:prstClr val="black"/>
                </a:solidFill>
              </a:rPr>
              <a:t>Mason </a:t>
            </a:r>
            <a:r>
              <a:rPr lang="en-US" sz="1100" i="1" dirty="0">
                <a:solidFill>
                  <a:prstClr val="black"/>
                </a:solidFill>
              </a:rPr>
              <a:t>leads a lesson on how temperature affects materials, b) </a:t>
            </a:r>
            <a:r>
              <a:rPr lang="en-US" sz="1100" b="1" i="1" dirty="0">
                <a:solidFill>
                  <a:prstClr val="black"/>
                </a:solidFill>
              </a:rPr>
              <a:t>Perry</a:t>
            </a:r>
            <a:r>
              <a:rPr lang="en-US" sz="1100" i="1" dirty="0">
                <a:solidFill>
                  <a:prstClr val="black"/>
                </a:solidFill>
              </a:rPr>
              <a:t> leads students as they take apart a magnetic drawing board, c) </a:t>
            </a:r>
            <a:r>
              <a:rPr lang="en-US" sz="1100" b="1" i="1" dirty="0">
                <a:solidFill>
                  <a:prstClr val="black"/>
                </a:solidFill>
              </a:rPr>
              <a:t>Schleife</a:t>
            </a:r>
            <a:r>
              <a:rPr lang="en-US" sz="1100" i="1" dirty="0">
                <a:solidFill>
                  <a:prstClr val="black"/>
                </a:solidFill>
              </a:rPr>
              <a:t> lets students explore atomic structure with a VR lesson; d) </a:t>
            </a:r>
            <a:r>
              <a:rPr lang="en-US" sz="1100" b="1" i="1" dirty="0">
                <a:solidFill>
                  <a:prstClr val="black"/>
                </a:solidFill>
              </a:rPr>
              <a:t>Walsh</a:t>
            </a:r>
            <a:r>
              <a:rPr lang="en-US" sz="1100" i="1" dirty="0">
                <a:solidFill>
                  <a:prstClr val="black"/>
                </a:solidFill>
              </a:rPr>
              <a:t> shows the surfaces of a pencil using an optical profiler, then leads students in writing haikus about it, e)  a 7</a:t>
            </a:r>
            <a:r>
              <a:rPr lang="en-US" sz="1100" i="1" baseline="30000" dirty="0">
                <a:solidFill>
                  <a:prstClr val="black"/>
                </a:solidFill>
              </a:rPr>
              <a:t>th</a:t>
            </a:r>
            <a:r>
              <a:rPr lang="en-US" sz="1100" i="1" dirty="0">
                <a:solidFill>
                  <a:prstClr val="black"/>
                </a:solidFill>
              </a:rPr>
              <a:t> grader’s haiku inspired by examining the pencil (shown in background).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31467"/>
            <a:ext cx="7896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4531" y="6085196"/>
            <a:ext cx="623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Read more: “Musical Magnetism: Encouraging Franklin Middle Schoolers to Express Science Via the Arts“ (3/25/21),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https://www.istem.illinois.edu/news/imrsec.musical.magnetism21.html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“On Her First Foray into STEAM, Kathy Walsh Acquaints Franklin Students with Microscopy, Haiku” (2/17/21)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https://www.istem.illinois.edu/news/imrsec.musical.magnetism21.Walsh.html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6143" y="3015467"/>
            <a:ext cx="1371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c)</a:t>
            </a:r>
          </a:p>
        </p:txBody>
      </p:sp>
      <p:pic>
        <p:nvPicPr>
          <p:cNvPr id="4" name="Picture 3" descr="Photo of scientist in the lab at an instrument called an optical profiler, as she leads a lesson that uses the tool to study the detailed surface of a pencil.">
            <a:extLst>
              <a:ext uri="{FF2B5EF4-FFF2-40B4-BE49-F238E27FC236}">
                <a16:creationId xmlns:a16="http://schemas.microsoft.com/office/drawing/2014/main" id="{9BD8F02B-5302-45FD-89FC-31598698BD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3" r="14859"/>
          <a:stretch/>
        </p:blipFill>
        <p:spPr>
          <a:xfrm>
            <a:off x="6546608" y="2913462"/>
            <a:ext cx="2597392" cy="1474165"/>
          </a:xfrm>
          <a:prstGeom prst="rect">
            <a:avLst/>
          </a:prstGeom>
        </p:spPr>
      </p:pic>
      <p:pic>
        <p:nvPicPr>
          <p:cNvPr id="6" name="Picture 5" descr="Photo of Professor in her office during a virtual lesson in which she conducted a materials science demonstration on what happens to materials at cold temperatures.">
            <a:extLst>
              <a:ext uri="{FF2B5EF4-FFF2-40B4-BE49-F238E27FC236}">
                <a16:creationId xmlns:a16="http://schemas.microsoft.com/office/drawing/2014/main" id="{71C12CEB-C096-404F-9F56-87DE727964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8" b="7761"/>
          <a:stretch/>
        </p:blipFill>
        <p:spPr>
          <a:xfrm>
            <a:off x="3884252" y="1480124"/>
            <a:ext cx="2664003" cy="1481919"/>
          </a:xfrm>
          <a:prstGeom prst="rect">
            <a:avLst/>
          </a:prstGeom>
        </p:spPr>
      </p:pic>
      <p:pic>
        <p:nvPicPr>
          <p:cNvPr id="16" name="Picture 15" descr="Graduate student holds up a magnetic drawing board toy as she leads a group of students virtually in the process of discovering how the toy works through taking it apart.">
            <a:extLst>
              <a:ext uri="{FF2B5EF4-FFF2-40B4-BE49-F238E27FC236}">
                <a16:creationId xmlns:a16="http://schemas.microsoft.com/office/drawing/2014/main" id="{F39EA56E-15F2-441B-836E-5CFAF8BB18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7" y="1480124"/>
            <a:ext cx="2664003" cy="14741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24C248-3A70-4257-882E-3DCB5F82286A}"/>
              </a:ext>
            </a:extLst>
          </p:cNvPr>
          <p:cNvSpPr txBox="1"/>
          <p:nvPr/>
        </p:nvSpPr>
        <p:spPr>
          <a:xfrm>
            <a:off x="851793" y="860383"/>
            <a:ext cx="2334573" cy="13926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i="1" dirty="0"/>
              <a:t>Watch atoms</a:t>
            </a:r>
          </a:p>
          <a:p>
            <a:r>
              <a:rPr lang="en-US" sz="1200" i="1" dirty="0"/>
              <a:t>Right up close to my face</a:t>
            </a:r>
          </a:p>
          <a:p>
            <a:pPr>
              <a:spcAft>
                <a:spcPts val="300"/>
              </a:spcAft>
            </a:pPr>
            <a:r>
              <a:rPr lang="en-US" sz="1200" i="1" dirty="0"/>
              <a:t>Seeing how they change</a:t>
            </a:r>
          </a:p>
          <a:p>
            <a:r>
              <a:rPr lang="en-US" sz="1200" i="1" dirty="0"/>
              <a:t> As I watch the sand</a:t>
            </a:r>
          </a:p>
          <a:p>
            <a:r>
              <a:rPr lang="en-US" sz="1200" i="1" dirty="0"/>
              <a:t>Get hotter and hotter</a:t>
            </a:r>
          </a:p>
          <a:p>
            <a:r>
              <a:rPr lang="en-US" sz="1200" i="1" dirty="0"/>
              <a:t>And start to melt away</a:t>
            </a:r>
          </a:p>
          <a:p>
            <a:pPr algn="r"/>
            <a:r>
              <a:rPr lang="en-US" sz="1000" dirty="0"/>
              <a:t>-Poem by 7</a:t>
            </a:r>
            <a:r>
              <a:rPr lang="en-US" sz="1000" baseline="30000" dirty="0"/>
              <a:t>th</a:t>
            </a:r>
            <a:r>
              <a:rPr lang="en-US" sz="1000" dirty="0"/>
              <a:t> grader in program</a:t>
            </a:r>
            <a:endParaRPr lang="en-US" sz="1400" dirty="0"/>
          </a:p>
        </p:txBody>
      </p:sp>
      <p:pic>
        <p:nvPicPr>
          <p:cNvPr id="15" name="Picture 14" descr="An image of a pencil obtained by optical profiler, acquired live during the lesson, with a haiku written over it that was composed by students in class. The text of the haiku is: The eraser is bumpy;  The paint is chipped and broken;  It looks kind of sad.">
            <a:extLst>
              <a:ext uri="{FF2B5EF4-FFF2-40B4-BE49-F238E27FC236}">
                <a16:creationId xmlns:a16="http://schemas.microsoft.com/office/drawing/2014/main" id="{5CCBB578-A185-4A2D-8CBB-ECFA181E9D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/>
          <a:stretch/>
        </p:blipFill>
        <p:spPr>
          <a:xfrm>
            <a:off x="7072322" y="4393809"/>
            <a:ext cx="2041293" cy="16747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47212" y="1499256"/>
            <a:ext cx="301044" cy="184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768" y="1514826"/>
            <a:ext cx="2616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5D88DD-EFA0-4D06-A2A6-9E8616AF05F4}"/>
              </a:ext>
            </a:extLst>
          </p:cNvPr>
          <p:cNvSpPr txBox="1"/>
          <p:nvPr/>
        </p:nvSpPr>
        <p:spPr>
          <a:xfrm>
            <a:off x="8980409" y="2962043"/>
            <a:ext cx="195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A08CF-9595-4E76-AB4A-F9ACE3689265}"/>
              </a:ext>
            </a:extLst>
          </p:cNvPr>
          <p:cNvSpPr txBox="1"/>
          <p:nvPr/>
        </p:nvSpPr>
        <p:spPr>
          <a:xfrm>
            <a:off x="8932338" y="4386054"/>
            <a:ext cx="2116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0539276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417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News Gothic MT</vt:lpstr>
      <vt:lpstr>Wingdings 2</vt:lpstr>
      <vt:lpstr>Office Theme</vt:lpstr>
      <vt:lpstr>Breeze</vt:lpstr>
      <vt:lpstr>Virtual Musical Magnetism Engages Middle School Students in Materials Science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Magnetism</dc:title>
  <dc:creator>Pena Martin, Pamela A</dc:creator>
  <cp:lastModifiedBy>Pena Martin, Pamela A</cp:lastModifiedBy>
  <cp:revision>61</cp:revision>
  <dcterms:created xsi:type="dcterms:W3CDTF">2019-04-12T18:29:11Z</dcterms:created>
  <dcterms:modified xsi:type="dcterms:W3CDTF">2021-04-22T20:08:01Z</dcterms:modified>
</cp:coreProperties>
</file>