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handoutMasterIdLst>
    <p:handoutMasterId r:id="rId4"/>
  </p:handoutMasterIdLst>
  <p:sldIdLst>
    <p:sldId id="387" r:id="rId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67FD"/>
    <a:srgbClr val="CCCC00"/>
    <a:srgbClr val="CFAE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66" autoAdjust="0"/>
    <p:restoredTop sz="68000" autoAdjust="0"/>
  </p:normalViewPr>
  <p:slideViewPr>
    <p:cSldViewPr snapToGrid="0" snapToObjects="1">
      <p:cViewPr varScale="1">
        <p:scale>
          <a:sx n="25" d="100"/>
          <a:sy n="25" d="100"/>
        </p:scale>
        <p:origin x="24" y="76"/>
      </p:cViewPr>
      <p:guideLst/>
    </p:cSldViewPr>
  </p:slideViewPr>
  <p:notesTextViewPr>
    <p:cViewPr>
      <p:scale>
        <a:sx n="3" d="2"/>
        <a:sy n="3" d="2"/>
      </p:scale>
      <p:origin x="0" y="-6668"/>
    </p:cViewPr>
  </p:notesTextViewPr>
  <p:sorterViewPr>
    <p:cViewPr>
      <p:scale>
        <a:sx n="70" d="100"/>
        <a:sy n="70" d="100"/>
      </p:scale>
      <p:origin x="0" y="-40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0CAD82-A0C8-4D0A-ABD4-C7506DA867C4}"/>
              </a:ext>
            </a:extLst>
          </p:cNvPr>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30B8966-CA86-4F8B-A1DC-E4B27EA05F1C}"/>
              </a:ext>
            </a:extLst>
          </p:cNvPr>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0C772AFE-C766-4234-802D-4743A0E558C8}" type="datetimeFigureOut">
              <a:rPr lang="en-US" smtClean="0"/>
              <a:t>5/5/2023</a:t>
            </a:fld>
            <a:endParaRPr lang="en-US"/>
          </a:p>
        </p:txBody>
      </p:sp>
      <p:sp>
        <p:nvSpPr>
          <p:cNvPr id="4" name="Footer Placeholder 3">
            <a:extLst>
              <a:ext uri="{FF2B5EF4-FFF2-40B4-BE49-F238E27FC236}">
                <a16:creationId xmlns:a16="http://schemas.microsoft.com/office/drawing/2014/main" id="{2CF46503-97A3-4D9E-9B73-906CF497EAD5}"/>
              </a:ext>
            </a:extLst>
          </p:cNvPr>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6424FD7-5E8B-4800-B492-5643BF03B6C9}"/>
              </a:ext>
            </a:extLst>
          </p:cNvPr>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C91CB36C-FB73-4403-8335-B2E006F35C81}" type="slidenum">
              <a:rPr lang="en-US" smtClean="0"/>
              <a:t>‹#›</a:t>
            </a:fld>
            <a:endParaRPr lang="en-US"/>
          </a:p>
        </p:txBody>
      </p:sp>
    </p:spTree>
    <p:extLst>
      <p:ext uri="{BB962C8B-B14F-4D97-AF65-F5344CB8AC3E}">
        <p14:creationId xmlns:p14="http://schemas.microsoft.com/office/powerpoint/2010/main" val="2958927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18FB3966-F140-43F2-BB90-69495BF7B5CD}" type="datetimeFigureOut">
              <a:rPr lang="en-US" smtClean="0"/>
              <a:t>5/5/2023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17D0DCA-A90A-4D9A-9651-03AC7085FB63}" type="slidenum">
              <a:rPr lang="en-US" smtClean="0"/>
              <a:t>‹#›</a:t>
            </a:fld>
            <a:endParaRPr lang="en-US"/>
          </a:p>
        </p:txBody>
      </p:sp>
    </p:spTree>
    <p:extLst>
      <p:ext uri="{BB962C8B-B14F-4D97-AF65-F5344CB8AC3E}">
        <p14:creationId xmlns:p14="http://schemas.microsoft.com/office/powerpoint/2010/main" val="405482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solidFill>
                  <a:schemeClr val="tx1"/>
                </a:solidFill>
                <a:latin typeface="+mn-lt"/>
              </a:rPr>
              <a:t>What Has Been Achieved: </a:t>
            </a:r>
            <a:r>
              <a:rPr lang="en-US" sz="2400" dirty="0">
                <a:latin typeface="Arial" panose="020B0604020202020204" pitchFamily="34" charset="0"/>
                <a:cs typeface="Arial" panose="020B0604020202020204" pitchFamily="34" charset="0"/>
              </a:rPr>
              <a:t>New electron microscopy technique developed at UIUC show that magnetic order in antiferromagnetic Fe</a:t>
            </a:r>
            <a:r>
              <a:rPr lang="en-US" sz="2400" baseline="-25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As can be resolved at angstrom resolution for the first time.</a:t>
            </a:r>
          </a:p>
          <a:p>
            <a:r>
              <a:rPr lang="en-US" sz="1000" b="1" dirty="0">
                <a:solidFill>
                  <a:schemeClr val="tx1"/>
                </a:solidFill>
                <a:latin typeface="+mn-lt"/>
              </a:rPr>
              <a:t>Importance of the Achievement: </a:t>
            </a:r>
            <a:r>
              <a:rPr lang="en-US" dirty="0">
                <a:latin typeface="Arial" panose="020B0604020202020204" pitchFamily="34" charset="0"/>
                <a:cs typeface="Arial" panose="020B0604020202020204" pitchFamily="34" charset="0"/>
              </a:rPr>
              <a:t>Understanding magnetization on the angstrom scale is essential for the implementation of real devices based on antiferromagnets. Our work provides important insight into how magnetic order can be probed atom-by-atom, something that has not yet been achieved. </a:t>
            </a:r>
            <a:endParaRPr lang="en-US" sz="10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sz="1400">
                <a:latin typeface="Helvetica Neue"/>
                <a:ea typeface="Helvetica Neue"/>
                <a:cs typeface="Helvetica Neue"/>
                <a:sym typeface="Helvetica Neue"/>
              </a:defRPr>
            </a:pPr>
            <a:r>
              <a:rPr lang="en-US" sz="1000" b="1" dirty="0">
                <a:solidFill>
                  <a:schemeClr val="tx1"/>
                </a:solidFill>
                <a:latin typeface="+mn-lt"/>
              </a:rPr>
              <a:t>How is the achievement related to the IRG, and how does it help it achieve its goals? </a:t>
            </a:r>
            <a:r>
              <a:rPr lang="en-US" sz="1400" dirty="0">
                <a:latin typeface="Arial" panose="020B0604020202020204" pitchFamily="34" charset="0"/>
                <a:cs typeface="Arial" panose="020B0604020202020204" pitchFamily="34" charset="0"/>
              </a:rPr>
              <a:t>Because the net magnetization of antiferromagnets is zero, developing new probes to image and sense magnetism at the atomic-scale will provide insight to the full magnetic landscape of antiferromagnets – whose structural and magnetic coupling to light or applied field can determine local changes in their dynamics. </a:t>
            </a:r>
            <a:endParaRPr lang="en-US" sz="1100" b="0" i="0" dirty="0">
              <a:solidFill>
                <a:srgbClr val="121B21"/>
              </a:solidFill>
              <a:effectLst/>
              <a:latin typeface="Source Sans Pro" panose="020B0503030403020204" pitchFamily="34" charset="0"/>
            </a:endParaRPr>
          </a:p>
          <a:p>
            <a:pPr algn="l"/>
            <a:r>
              <a:rPr lang="en-US" sz="1000" b="1" dirty="0">
                <a:solidFill>
                  <a:schemeClr val="tx1"/>
                </a:solidFill>
                <a:latin typeface="+mn-lt"/>
              </a:rPr>
              <a:t>Where the findings are published:  </a:t>
            </a:r>
            <a:r>
              <a:rPr lang="en-US" sz="1000" b="0" dirty="0">
                <a:solidFill>
                  <a:schemeClr val="tx1"/>
                </a:solidFill>
                <a:latin typeface="+mn-lt"/>
              </a:rPr>
              <a:t>“Angstrom-scale imaging of magnetization in antiferromagnetic Fe2As via 4D-STEM,” </a:t>
            </a:r>
            <a:r>
              <a:rPr lang="en-US" sz="1100" b="0" i="0" dirty="0">
                <a:solidFill>
                  <a:srgbClr val="777777"/>
                </a:solidFill>
                <a:effectLst/>
                <a:latin typeface="Arial" panose="020B0604020202020204" pitchFamily="34" charset="0"/>
              </a:rPr>
              <a:t>KX Nguyen, J Huang, MH </a:t>
            </a:r>
            <a:r>
              <a:rPr lang="en-US" sz="1100" b="0" i="0" dirty="0" err="1">
                <a:solidFill>
                  <a:srgbClr val="777777"/>
                </a:solidFill>
                <a:effectLst/>
                <a:latin typeface="Arial" panose="020B0604020202020204" pitchFamily="34" charset="0"/>
              </a:rPr>
              <a:t>Karigerasi</a:t>
            </a:r>
            <a:r>
              <a:rPr lang="en-US" sz="1100" b="0" i="0" dirty="0">
                <a:solidFill>
                  <a:srgbClr val="777777"/>
                </a:solidFill>
                <a:effectLst/>
                <a:latin typeface="Arial" panose="020B0604020202020204" pitchFamily="34" charset="0"/>
              </a:rPr>
              <a:t>, K Kang, DG Cahill, JM </a:t>
            </a:r>
            <a:r>
              <a:rPr lang="en-US" sz="1100" b="0" i="0" dirty="0" err="1">
                <a:solidFill>
                  <a:srgbClr val="777777"/>
                </a:solidFill>
                <a:effectLst/>
                <a:latin typeface="Arial" panose="020B0604020202020204" pitchFamily="34" charset="0"/>
              </a:rPr>
              <a:t>Zuo</a:t>
            </a:r>
            <a:r>
              <a:rPr lang="en-US" sz="1100" b="0" i="0" dirty="0">
                <a:solidFill>
                  <a:srgbClr val="777777"/>
                </a:solidFill>
                <a:effectLst/>
                <a:latin typeface="Arial" panose="020B0604020202020204" pitchFamily="34" charset="0"/>
              </a:rPr>
              <a:t>, A </a:t>
            </a:r>
            <a:r>
              <a:rPr lang="en-US" sz="1100" b="0" i="0" dirty="0" err="1">
                <a:solidFill>
                  <a:srgbClr val="777777"/>
                </a:solidFill>
                <a:effectLst/>
                <a:latin typeface="Arial" panose="020B0604020202020204" pitchFamily="34" charset="0"/>
              </a:rPr>
              <a:t>Schleife</a:t>
            </a:r>
            <a:r>
              <a:rPr lang="en-US" sz="1100" b="0" i="0" dirty="0">
                <a:solidFill>
                  <a:srgbClr val="777777"/>
                </a:solidFill>
                <a:effectLst/>
                <a:latin typeface="Arial" panose="020B0604020202020204" pitchFamily="34" charset="0"/>
              </a:rPr>
              <a:t>, DP Shoemaker, PY Huang, Ultramicroscopy 247, 113696 </a:t>
            </a:r>
            <a:r>
              <a:rPr lang="en-US" sz="1000" b="0" dirty="0">
                <a:solidFill>
                  <a:schemeClr val="tx1"/>
                </a:solidFill>
                <a:latin typeface="+mn-lt"/>
              </a:rPr>
              <a:t>and</a:t>
            </a:r>
            <a:r>
              <a:rPr lang="en-US" sz="1000" b="0" u="none" dirty="0">
                <a:solidFill>
                  <a:schemeClr val="tx1"/>
                </a:solidFill>
                <a:latin typeface="+mn-lt"/>
              </a:rPr>
              <a:t> </a:t>
            </a:r>
            <a:r>
              <a:rPr lang="en-US" sz="1000" b="0" u="none" dirty="0" err="1">
                <a:solidFill>
                  <a:schemeClr val="tx1"/>
                </a:solidFill>
                <a:latin typeface="+mn-lt"/>
              </a:rPr>
              <a:t>doi.org</a:t>
            </a:r>
            <a:r>
              <a:rPr lang="en-US" sz="1000" b="0" u="none" dirty="0">
                <a:solidFill>
                  <a:schemeClr val="tx1"/>
                </a:solidFill>
                <a:latin typeface="+mn-lt"/>
              </a:rPr>
              <a:t>/10.1016/j.ultramic.2023.113696.</a:t>
            </a:r>
          </a:p>
          <a:p>
            <a:endParaRPr lang="en-US" dirty="0"/>
          </a:p>
        </p:txBody>
      </p:sp>
      <p:sp>
        <p:nvSpPr>
          <p:cNvPr id="4" name="Slide Number Placeholder 3"/>
          <p:cNvSpPr>
            <a:spLocks noGrp="1"/>
          </p:cNvSpPr>
          <p:nvPr>
            <p:ph type="sldNum" sz="quarter" idx="5"/>
          </p:nvPr>
        </p:nvSpPr>
        <p:spPr/>
        <p:txBody>
          <a:bodyPr/>
          <a:lstStyle/>
          <a:p>
            <a:fld id="{B17D0DCA-A90A-4D9A-9651-03AC7085FB63}" type="slidenum">
              <a:rPr lang="en-US" smtClean="0"/>
              <a:t>1</a:t>
            </a:fld>
            <a:endParaRPr lang="en-US"/>
          </a:p>
        </p:txBody>
      </p:sp>
    </p:spTree>
    <p:extLst>
      <p:ext uri="{BB962C8B-B14F-4D97-AF65-F5344CB8AC3E}">
        <p14:creationId xmlns:p14="http://schemas.microsoft.com/office/powerpoint/2010/main" val="2487004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1FBA00-CEC0-FF45-A57B-8470651015F1}" type="datetimeFigureOut">
              <a:rPr lang="en-US" smtClean="0"/>
              <a:t>5/5/2023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2000"/>
            </a:lvl1pPr>
          </a:lstStyle>
          <a:p>
            <a:fld id="{A3C91C77-9858-7D47-A426-16DA4062646D}" type="slidenum">
              <a:rPr lang="en-US" smtClean="0"/>
              <a:pPr/>
              <a:t>‹#›</a:t>
            </a:fld>
            <a:endParaRPr lang="en-US" dirty="0"/>
          </a:p>
        </p:txBody>
      </p:sp>
      <p:sp>
        <p:nvSpPr>
          <p:cNvPr id="7" name="hcSlideMaster.Title SlideHeader">
            <a:extLst>
              <a:ext uri="{FF2B5EF4-FFF2-40B4-BE49-F238E27FC236}">
                <a16:creationId xmlns:a16="http://schemas.microsoft.com/office/drawing/2014/main" id="{D55EAFC1-6677-C402-F523-AA055515E857}"/>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8" name="hcTitle SlideHeader">
            <a:extLst>
              <a:ext uri="{FF2B5EF4-FFF2-40B4-BE49-F238E27FC236}">
                <a16:creationId xmlns:a16="http://schemas.microsoft.com/office/drawing/2014/main" id="{9B41BAF7-2C55-9AAA-EA0B-CFCEEDA335E1}"/>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044680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5/5/2023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hcSlideMaster.Title and ContentHeader">
            <a:extLst>
              <a:ext uri="{FF2B5EF4-FFF2-40B4-BE49-F238E27FC236}">
                <a16:creationId xmlns:a16="http://schemas.microsoft.com/office/drawing/2014/main" id="{935B9966-9F10-34D3-B98C-E010585E9047}"/>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607707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TITUS">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5/5/2023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83907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4515" y="152008"/>
            <a:ext cx="10962967" cy="566719"/>
          </a:xfrm>
        </p:spPr>
        <p:txBody>
          <a:bodyPr>
            <a:normAutofit/>
          </a:bodyPr>
          <a:lstStyle>
            <a:lvl1pPr algn="ctr">
              <a:defRPr sz="2800" b="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14514" y="1211301"/>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5/5/2023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163799"/>
            <a:ext cx="12192000" cy="733878"/>
            <a:chOff x="0" y="6163799"/>
            <a:chExt cx="12192000" cy="733878"/>
          </a:xfrm>
        </p:grpSpPr>
        <p:sp>
          <p:nvSpPr>
            <p:cNvPr id="9" name="Rectangle 8">
              <a:extLst>
                <a:ext uri="{FF2B5EF4-FFF2-40B4-BE49-F238E27FC236}">
                  <a16:creationId xmlns:a16="http://schemas.microsoft.com/office/drawing/2014/main" id="{CB81B90C-32BC-4424-9FC3-8820F4F831FD}"/>
                </a:ext>
              </a:extLst>
            </p:cNvPr>
            <p:cNvSpPr/>
            <p:nvPr/>
          </p:nvSpPr>
          <p:spPr>
            <a:xfrm>
              <a:off x="0" y="6163799"/>
              <a:ext cx="12192000" cy="733878"/>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694" y="6201502"/>
              <a:ext cx="2445810" cy="608531"/>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921219" y="6374350"/>
              <a:ext cx="4693357" cy="369332"/>
            </a:xfrm>
            <a:prstGeom prst="rect">
              <a:avLst/>
            </a:prstGeom>
            <a:noFill/>
          </p:spPr>
          <p:txBody>
            <a:bodyPr wrap="square" lIns="91440" tIns="45720" rIns="91440" bIns="45720">
              <a:spAutoFit/>
            </a:bodyPr>
            <a:lstStyle/>
            <a:p>
              <a:pPr algn="ctr"/>
              <a:r>
                <a:rPr lang="en-US"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Where Materials Begin &amp;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50381" y="6201502"/>
              <a:ext cx="647112" cy="65072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52E7C3-15CD-4B7F-B5C0-8618139B0E1C}" type="slidenum">
              <a:rPr lang="en-US" sz="2000" smtClean="0">
                <a:solidFill>
                  <a:schemeClr val="tx1"/>
                </a:solidFill>
              </a:rPr>
              <a:t>‹#›</a:t>
            </a:fld>
            <a:endParaRPr lang="en-US" sz="2000" dirty="0">
              <a:solidFill>
                <a:schemeClr val="tx1"/>
              </a:solidFill>
            </a:endParaRPr>
          </a:p>
        </p:txBody>
      </p:sp>
      <p:sp>
        <p:nvSpPr>
          <p:cNvPr id="15" name="TextBox 14">
            <a:extLst>
              <a:ext uri="{FF2B5EF4-FFF2-40B4-BE49-F238E27FC236}">
                <a16:creationId xmlns:a16="http://schemas.microsoft.com/office/drawing/2014/main" id="{DC6F2311-A370-47F6-8671-AADFADC6F053}"/>
              </a:ext>
            </a:extLst>
          </p:cNvPr>
          <p:cNvSpPr txBox="1"/>
          <p:nvPr userDrawn="1"/>
        </p:nvSpPr>
        <p:spPr>
          <a:xfrm>
            <a:off x="25052" y="-3562"/>
            <a:ext cx="12192000" cy="131031"/>
          </a:xfrm>
          <a:prstGeom prst="rect">
            <a:avLst/>
          </a:prstGeom>
          <a:gradFill>
            <a:gsLst>
              <a:gs pos="0">
                <a:schemeClr val="accent6"/>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00" dirty="0"/>
          </a:p>
        </p:txBody>
      </p:sp>
      <p:sp>
        <p:nvSpPr>
          <p:cNvPr id="7" name="hcSlideMaster.1_Title and ContentHeader">
            <a:extLst>
              <a:ext uri="{FF2B5EF4-FFF2-40B4-BE49-F238E27FC236}">
                <a16:creationId xmlns:a16="http://schemas.microsoft.com/office/drawing/2014/main" id="{0F10F7D9-9545-70EC-36A7-C1567C3AB29E}"/>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430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FBA00-CEC0-FF45-A57B-8470651015F1}" type="datetimeFigureOut">
              <a:rPr lang="en-US" smtClean="0"/>
              <a:t>5/5/2023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C91C77-9858-7D47-A426-16DA4062646D}" type="slidenum">
              <a:rPr lang="en-US" smtClean="0"/>
              <a:t>‹#›</a:t>
            </a:fld>
            <a:endParaRPr lang="en-US"/>
          </a:p>
        </p:txBody>
      </p:sp>
      <p:sp>
        <p:nvSpPr>
          <p:cNvPr id="5" name="hcSlideMaster.BlankHeader">
            <a:extLst>
              <a:ext uri="{FF2B5EF4-FFF2-40B4-BE49-F238E27FC236}">
                <a16:creationId xmlns:a16="http://schemas.microsoft.com/office/drawing/2014/main" id="{F41EB265-4203-FF1B-9937-8E54D3A8607C}"/>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31807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1FBA00-CEC0-FF45-A57B-8470651015F1}" type="datetimeFigureOut">
              <a:rPr lang="en-US" smtClean="0"/>
              <a:t>5/5/2023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91C77-9858-7D47-A426-16DA4062646D}" type="slidenum">
              <a:rPr lang="en-US" smtClean="0"/>
              <a:t>‹#›</a:t>
            </a:fld>
            <a:endParaRPr lang="en-US"/>
          </a:p>
        </p:txBody>
      </p:sp>
    </p:spTree>
    <p:extLst>
      <p:ext uri="{BB962C8B-B14F-4D97-AF65-F5344CB8AC3E}">
        <p14:creationId xmlns:p14="http://schemas.microsoft.com/office/powerpoint/2010/main" val="15846327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5" r:id="rId3"/>
    <p:sldLayoutId id="2147483684" r:id="rId4"/>
    <p:sldLayoutId id="214748367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5.tiff"/><Relationship Id="rId5" Type="http://schemas.openxmlformats.org/officeDocument/2006/relationships/hyperlink" Target="https://doi.org/10.1016/j.ultramic.2023.113696" TargetMode="Externa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 name="Picture 145" descr="This schematic describes an electron beam scattering off the antiferromagnet with alternating spins.  After scattering from the antiferomagnet, the diffracted electron beam information, the electron diffraction pattern, is collected by the electron microscope pixel array detector. ">
            <a:extLst>
              <a:ext uri="{FF2B5EF4-FFF2-40B4-BE49-F238E27FC236}">
                <a16:creationId xmlns:a16="http://schemas.microsoft.com/office/drawing/2014/main" id="{D2E2E3FD-2258-9141-653B-542DC6931D62}"/>
              </a:ext>
            </a:extLst>
          </p:cNvPr>
          <p:cNvPicPr>
            <a:picLocks noChangeAspect="1"/>
          </p:cNvPicPr>
          <p:nvPr/>
        </p:nvPicPr>
        <p:blipFill rotWithShape="1">
          <a:blip r:embed="rId3"/>
          <a:srcRect l="3014" t="8883" r="7258"/>
          <a:stretch/>
        </p:blipFill>
        <p:spPr>
          <a:xfrm>
            <a:off x="6305870" y="2025690"/>
            <a:ext cx="1894607" cy="2885866"/>
          </a:xfrm>
          <a:prstGeom prst="rect">
            <a:avLst/>
          </a:prstGeom>
        </p:spPr>
      </p:pic>
      <p:sp>
        <p:nvSpPr>
          <p:cNvPr id="6" name="Title 1">
            <a:extLst>
              <a:ext uri="{FF2B5EF4-FFF2-40B4-BE49-F238E27FC236}">
                <a16:creationId xmlns:a16="http://schemas.microsoft.com/office/drawing/2014/main" id="{6F59F56C-CEF7-F252-EC1B-9B65C3815178}"/>
              </a:ext>
            </a:extLst>
          </p:cNvPr>
          <p:cNvSpPr txBox="1">
            <a:spLocks/>
          </p:cNvSpPr>
          <p:nvPr/>
        </p:nvSpPr>
        <p:spPr>
          <a:xfrm>
            <a:off x="3411415" y="151087"/>
            <a:ext cx="8677927" cy="5667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a:solidFill>
                  <a:srgbClr val="C00000"/>
                </a:solidFill>
                <a:latin typeface="Arial" panose="020B0604020202020204" pitchFamily="34" charset="0"/>
                <a:cs typeface="Arial" panose="020B0604020202020204" pitchFamily="34" charset="0"/>
              </a:rPr>
              <a:t>Angstrom-scale imaging of antiferromagnetic Fe</a:t>
            </a:r>
            <a:r>
              <a:rPr lang="en-US" sz="2000" b="1" baseline="-25000" dirty="0">
                <a:solidFill>
                  <a:srgbClr val="C00000"/>
                </a:solidFill>
                <a:latin typeface="Arial" panose="020B0604020202020204" pitchFamily="34" charset="0"/>
                <a:cs typeface="Arial" panose="020B0604020202020204" pitchFamily="34" charset="0"/>
              </a:rPr>
              <a:t>2</a:t>
            </a:r>
            <a:r>
              <a:rPr lang="en-US" sz="2000" b="1" dirty="0">
                <a:solidFill>
                  <a:srgbClr val="C00000"/>
                </a:solidFill>
                <a:latin typeface="Arial" panose="020B0604020202020204" pitchFamily="34" charset="0"/>
                <a:cs typeface="Arial" panose="020B0604020202020204" pitchFamily="34" charset="0"/>
              </a:rPr>
              <a:t>As via 4D-STEM</a:t>
            </a:r>
          </a:p>
        </p:txBody>
      </p:sp>
      <p:sp>
        <p:nvSpPr>
          <p:cNvPr id="9" name="TextBox 8">
            <a:extLst>
              <a:ext uri="{FF2B5EF4-FFF2-40B4-BE49-F238E27FC236}">
                <a16:creationId xmlns:a16="http://schemas.microsoft.com/office/drawing/2014/main" id="{7AC7D99B-1EFC-61F2-9703-F085A3591D9E}"/>
              </a:ext>
            </a:extLst>
          </p:cNvPr>
          <p:cNvSpPr txBox="1"/>
          <p:nvPr/>
        </p:nvSpPr>
        <p:spPr>
          <a:xfrm>
            <a:off x="147781" y="200554"/>
            <a:ext cx="2666780" cy="553998"/>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University of Illinois MRSEC </a:t>
            </a:r>
          </a:p>
          <a:p>
            <a:r>
              <a:rPr lang="en-US" sz="1400" b="1" dirty="0">
                <a:latin typeface="Arial" panose="020B0604020202020204" pitchFamily="34" charset="0"/>
                <a:cs typeface="Arial" panose="020B0604020202020204" pitchFamily="34" charset="0"/>
              </a:rPr>
              <a:t>DMR-1720633</a:t>
            </a:r>
            <a:r>
              <a:rPr lang="en-US" sz="1600" b="1" dirty="0">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A3FA201F-7E38-222E-3666-0F5295187A8C}"/>
              </a:ext>
            </a:extLst>
          </p:cNvPr>
          <p:cNvSpPr txBox="1"/>
          <p:nvPr/>
        </p:nvSpPr>
        <p:spPr>
          <a:xfrm>
            <a:off x="5608500" y="792218"/>
            <a:ext cx="5881350" cy="461665"/>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David G. Cahill, Andre Schleife, Daniel P. Shoemaker, </a:t>
            </a:r>
            <a:r>
              <a:rPr lang="en-US" sz="1200" b="1" dirty="0" err="1">
                <a:latin typeface="Arial" panose="020B0604020202020204" pitchFamily="34" charset="0"/>
                <a:cs typeface="Arial" panose="020B0604020202020204" pitchFamily="34" charset="0"/>
              </a:rPr>
              <a:t>Pinshane</a:t>
            </a:r>
            <a:r>
              <a:rPr lang="en-US" sz="1200" b="1" dirty="0">
                <a:latin typeface="Arial" panose="020B0604020202020204" pitchFamily="34" charset="0"/>
                <a:cs typeface="Arial" panose="020B0604020202020204" pitchFamily="34" charset="0"/>
              </a:rPr>
              <a:t> Y. Huang, University of Illinois Urbana-Champaign </a:t>
            </a:r>
          </a:p>
        </p:txBody>
      </p:sp>
      <p:sp>
        <p:nvSpPr>
          <p:cNvPr id="13" name="Rectangle 37">
            <a:extLst>
              <a:ext uri="{FF2B5EF4-FFF2-40B4-BE49-F238E27FC236}">
                <a16:creationId xmlns:a16="http://schemas.microsoft.com/office/drawing/2014/main" id="{42533880-C9A3-31C5-2550-1719D9FB82EC}"/>
              </a:ext>
            </a:extLst>
          </p:cNvPr>
          <p:cNvSpPr>
            <a:spLocks noChangeArrowheads="1"/>
          </p:cNvSpPr>
          <p:nvPr/>
        </p:nvSpPr>
        <p:spPr bwMode="auto">
          <a:xfrm>
            <a:off x="6296296" y="1603856"/>
            <a:ext cx="5133703" cy="4339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19" name="Picture 18">
            <a:extLst>
              <a:ext uri="{FF2B5EF4-FFF2-40B4-BE49-F238E27FC236}">
                <a16:creationId xmlns:a16="http://schemas.microsoft.com/office/drawing/2014/main" id="{3807BB26-4F6B-EEA1-E89E-33CFB931E873}"/>
              </a:ext>
            </a:extLst>
          </p:cNvPr>
          <p:cNvPicPr>
            <a:picLocks noChangeAspect="1"/>
          </p:cNvPicPr>
          <p:nvPr/>
        </p:nvPicPr>
        <p:blipFill>
          <a:blip r:embed="rId4"/>
          <a:stretch>
            <a:fillRect/>
          </a:stretch>
        </p:blipFill>
        <p:spPr>
          <a:xfrm rot="5400000">
            <a:off x="10076981" y="5449001"/>
            <a:ext cx="811215" cy="2088783"/>
          </a:xfrm>
          <a:prstGeom prst="rect">
            <a:avLst/>
          </a:prstGeom>
        </p:spPr>
      </p:pic>
      <p:sp>
        <p:nvSpPr>
          <p:cNvPr id="24" name="flSlide132Footer" descr="  ">
            <a:extLst>
              <a:ext uri="{FF2B5EF4-FFF2-40B4-BE49-F238E27FC236}">
                <a16:creationId xmlns:a16="http://schemas.microsoft.com/office/drawing/2014/main" id="{B923A301-1B35-76BE-D5D0-B71DB711A487}"/>
              </a:ext>
            </a:extLst>
          </p:cNvPr>
          <p:cNvSpPr txBox="1"/>
          <p:nvPr/>
        </p:nvSpPr>
        <p:spPr>
          <a:xfrm>
            <a:off x="0" y="6537960"/>
            <a:ext cx="242374" cy="223138"/>
          </a:xfrm>
          <a:prstGeom prst="rect">
            <a:avLst/>
          </a:prstGeom>
          <a:noFill/>
        </p:spPr>
        <p:txBody>
          <a:bodyPr vert="horz" wrap="none" rtlCol="0">
            <a:spAutoFit/>
          </a:bodyPr>
          <a:lstStyle/>
          <a:p>
            <a:r>
              <a:rPr lang="en-US" sz="850">
                <a:solidFill>
                  <a:srgbClr val="000000"/>
                </a:solidFill>
                <a:latin typeface="Microsoft Sans Serif" panose="020B0604020202020204" pitchFamily="34" charset="0"/>
              </a:rPr>
              <a:t>  </a:t>
            </a:r>
          </a:p>
        </p:txBody>
      </p:sp>
      <p:sp>
        <p:nvSpPr>
          <p:cNvPr id="25" name="hcSlide132Header">
            <a:extLst>
              <a:ext uri="{FF2B5EF4-FFF2-40B4-BE49-F238E27FC236}">
                <a16:creationId xmlns:a16="http://schemas.microsoft.com/office/drawing/2014/main" id="{D1B9DD72-0991-8E27-8B97-CE240360EC1C}"/>
              </a:ext>
            </a:extLst>
          </p:cNvPr>
          <p:cNvSpPr txBox="1"/>
          <p:nvPr/>
        </p:nvSpPr>
        <p:spPr>
          <a:xfrm>
            <a:off x="5994400" y="0"/>
            <a:ext cx="184731" cy="369332"/>
          </a:xfrm>
          <a:prstGeom prst="rect">
            <a:avLst/>
          </a:prstGeom>
          <a:noFill/>
        </p:spPr>
        <p:txBody>
          <a:bodyPr vert="horz" wrap="none" rtlCol="0">
            <a:spAutoFit/>
          </a:bodyPr>
          <a:lstStyle/>
          <a:p>
            <a:endParaRPr lang="en-US"/>
          </a:p>
        </p:txBody>
      </p:sp>
      <p:sp>
        <p:nvSpPr>
          <p:cNvPr id="208" name="TextBox 207">
            <a:extLst>
              <a:ext uri="{FF2B5EF4-FFF2-40B4-BE49-F238E27FC236}">
                <a16:creationId xmlns:a16="http://schemas.microsoft.com/office/drawing/2014/main" id="{8F1A7396-6514-D5B5-C5CE-E3F9D4D9592E}"/>
              </a:ext>
            </a:extLst>
          </p:cNvPr>
          <p:cNvSpPr txBox="1"/>
          <p:nvPr/>
        </p:nvSpPr>
        <p:spPr>
          <a:xfrm>
            <a:off x="6759192" y="1660257"/>
            <a:ext cx="1079940" cy="338554"/>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4D-STEM</a:t>
            </a:r>
          </a:p>
        </p:txBody>
      </p:sp>
      <p:sp>
        <p:nvSpPr>
          <p:cNvPr id="223" name="TextBox 222">
            <a:extLst>
              <a:ext uri="{FF2B5EF4-FFF2-40B4-BE49-F238E27FC236}">
                <a16:creationId xmlns:a16="http://schemas.microsoft.com/office/drawing/2014/main" id="{DC81E185-9E6E-3C50-82A3-5EC814118740}"/>
              </a:ext>
            </a:extLst>
          </p:cNvPr>
          <p:cNvSpPr txBox="1"/>
          <p:nvPr/>
        </p:nvSpPr>
        <p:spPr>
          <a:xfrm>
            <a:off x="6305870" y="5018867"/>
            <a:ext cx="5124129" cy="938719"/>
          </a:xfrm>
          <a:prstGeom prst="rect">
            <a:avLst/>
          </a:prstGeom>
          <a:noFill/>
        </p:spPr>
        <p:txBody>
          <a:bodyPr wrap="square">
            <a:spAutoFit/>
          </a:bodyPr>
          <a:lstStyle/>
          <a:p>
            <a:pPr algn="just"/>
            <a:r>
              <a:rPr lang="en-US" sz="1100" b="1" i="0" dirty="0">
                <a:effectLst/>
                <a:latin typeface="Arial" panose="020B0604020202020204" pitchFamily="34" charset="0"/>
                <a:cs typeface="Arial" panose="020B0604020202020204" pitchFamily="34" charset="0"/>
              </a:rPr>
              <a:t>Figure 1:</a:t>
            </a:r>
            <a:r>
              <a:rPr lang="en-US" sz="1100" i="0" dirty="0">
                <a:effectLst/>
                <a:latin typeface="Arial" panose="020B0604020202020204" pitchFamily="34" charset="0"/>
                <a:cs typeface="Arial" panose="020B0604020202020204" pitchFamily="34" charset="0"/>
              </a:rPr>
              <a:t> (a) </a:t>
            </a:r>
            <a:r>
              <a:rPr lang="en-US" sz="1100" b="0" i="0" dirty="0">
                <a:effectLst/>
                <a:latin typeface="Arial" panose="020B0604020202020204" pitchFamily="34" charset="0"/>
                <a:cs typeface="Arial" panose="020B0604020202020204" pitchFamily="34" charset="0"/>
              </a:rPr>
              <a:t>Four-dimensional scanning transmission microscopy (</a:t>
            </a:r>
            <a:r>
              <a:rPr lang="en-US" sz="1100" b="1" i="0" dirty="0">
                <a:effectLst/>
                <a:latin typeface="Arial" panose="020B0604020202020204" pitchFamily="34" charset="0"/>
                <a:cs typeface="Arial" panose="020B0604020202020204" pitchFamily="34" charset="0"/>
              </a:rPr>
              <a:t>4D-STEM</a:t>
            </a:r>
            <a:r>
              <a:rPr lang="en-US" sz="1100" b="0" i="0" dirty="0">
                <a:effectLst/>
                <a:latin typeface="Arial" panose="020B0604020202020204" pitchFamily="34" charset="0"/>
                <a:cs typeface="Arial" panose="020B0604020202020204" pitchFamily="34" charset="0"/>
              </a:rPr>
              <a:t>) imaging on antiferromagnet (b) iron arsenide. Using the diffracted beam pattern captured on the electron microscope pixel array detector (</a:t>
            </a:r>
            <a:r>
              <a:rPr lang="en-US" sz="1100" b="0" i="0">
                <a:effectLst/>
                <a:latin typeface="Arial" panose="020B0604020202020204" pitchFamily="34" charset="0"/>
                <a:cs typeface="Arial" panose="020B0604020202020204" pitchFamily="34" charset="0"/>
              </a:rPr>
              <a:t>EMPAD), </a:t>
            </a:r>
            <a:r>
              <a:rPr lang="en-US" sz="1100" b="0" i="0" dirty="0">
                <a:effectLst/>
                <a:latin typeface="Arial" panose="020B0604020202020204" pitchFamily="34" charset="0"/>
                <a:cs typeface="Arial" panose="020B0604020202020204" pitchFamily="34" charset="0"/>
              </a:rPr>
              <a:t>(c) magnetic order can be  reconstructed at 6 angstrom resolution using a center of mass analysis. </a:t>
            </a:r>
            <a:endParaRPr lang="en-US" sz="1100" dirty="0">
              <a:latin typeface="Arial" panose="020B0604020202020204" pitchFamily="34" charset="0"/>
              <a:cs typeface="Arial" panose="020B0604020202020204" pitchFamily="34" charset="0"/>
            </a:endParaRPr>
          </a:p>
        </p:txBody>
      </p:sp>
      <p:sp>
        <p:nvSpPr>
          <p:cNvPr id="224" name="TextBox 223">
            <a:extLst>
              <a:ext uri="{FF2B5EF4-FFF2-40B4-BE49-F238E27FC236}">
                <a16:creationId xmlns:a16="http://schemas.microsoft.com/office/drawing/2014/main" id="{381CD8BD-08FB-0C2C-AD5F-B38FDD96D230}"/>
              </a:ext>
            </a:extLst>
          </p:cNvPr>
          <p:cNvSpPr txBox="1"/>
          <p:nvPr/>
        </p:nvSpPr>
        <p:spPr>
          <a:xfrm>
            <a:off x="126671" y="1313693"/>
            <a:ext cx="6121322" cy="4878259"/>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New electron microscopy technique developed at UIUC show that magnetic order in antiferromagnetic Fe</a:t>
            </a:r>
            <a:r>
              <a:rPr lang="en-US" baseline="-250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As can be resolved at angstrom resolution for the first time.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Understanding magnetization on the angstrom scale is essential for the implementation of real devices based on antiferromagnets. Our work provides important insight into how magnetic order can be probed atom-by-atom, something that has not yet been achieved. </a:t>
            </a:r>
          </a:p>
          <a:p>
            <a:endParaRPr lang="en-US" dirty="0">
              <a:latin typeface="Arial" panose="020B0604020202020204" pitchFamily="34" charset="0"/>
              <a:cs typeface="Arial" panose="020B0604020202020204" pitchFamily="34" charset="0"/>
            </a:endParaRPr>
          </a:p>
          <a:p>
            <a:pPr>
              <a:spcAft>
                <a:spcPts val="600"/>
              </a:spcAft>
            </a:pPr>
            <a:r>
              <a:rPr lang="en-US" dirty="0">
                <a:latin typeface="Arial" panose="020B0604020202020204" pitchFamily="34" charset="0"/>
                <a:cs typeface="Arial" panose="020B0604020202020204" pitchFamily="34" charset="0"/>
              </a:rPr>
              <a:t>Because the net magnetization of antiferromagnets is zero, developing new probes to image and sense magnetism at the atomic-scale will provide insight to the full magnetic landscape of antiferromagnets – whose structural and magnetic coupling to light or applied field can determine local changes in their dynamics. </a:t>
            </a:r>
          </a:p>
          <a:p>
            <a:r>
              <a:rPr lang="en-US" sz="1800" b="0" u="none" dirty="0">
                <a:solidFill>
                  <a:schemeClr val="tx1"/>
                </a:solidFill>
                <a:latin typeface="Arial" panose="020B0604020202020204" pitchFamily="34" charset="0"/>
                <a:cs typeface="Arial" panose="020B0604020202020204" pitchFamily="34" charset="0"/>
                <a:hlinkClick r:id="rId5"/>
              </a:rPr>
              <a:t>https://doi.org/10.1016/j.ultramic.2023.113696</a:t>
            </a:r>
            <a:r>
              <a:rPr lang="en-US" sz="1800" b="0" u="none" dirty="0">
                <a:solidFill>
                  <a:schemeClr val="tx1"/>
                </a:solidFill>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227" name="TextBox 226">
            <a:extLst>
              <a:ext uri="{FF2B5EF4-FFF2-40B4-BE49-F238E27FC236}">
                <a16:creationId xmlns:a16="http://schemas.microsoft.com/office/drawing/2014/main" id="{8E811C79-D076-88C1-65DE-2D1C164C2040}"/>
              </a:ext>
            </a:extLst>
          </p:cNvPr>
          <p:cNvSpPr txBox="1"/>
          <p:nvPr/>
        </p:nvSpPr>
        <p:spPr>
          <a:xfrm>
            <a:off x="6406533" y="1633378"/>
            <a:ext cx="478113"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(a)</a:t>
            </a:r>
          </a:p>
        </p:txBody>
      </p:sp>
      <p:grpSp>
        <p:nvGrpSpPr>
          <p:cNvPr id="221" name="Group 220">
            <a:extLst>
              <a:ext uri="{FF2B5EF4-FFF2-40B4-BE49-F238E27FC236}">
                <a16:creationId xmlns:a16="http://schemas.microsoft.com/office/drawing/2014/main" id="{F9F04A2F-249C-24F7-B1E6-63DE320A3C3C}"/>
              </a:ext>
            </a:extLst>
          </p:cNvPr>
          <p:cNvGrpSpPr/>
          <p:nvPr/>
        </p:nvGrpSpPr>
        <p:grpSpPr>
          <a:xfrm>
            <a:off x="7752695" y="2118832"/>
            <a:ext cx="540794" cy="440425"/>
            <a:chOff x="7962993" y="2125929"/>
            <a:chExt cx="511115" cy="416254"/>
          </a:xfrm>
        </p:grpSpPr>
        <p:sp>
          <p:nvSpPr>
            <p:cNvPr id="117" name="Rectangle 116">
              <a:extLst>
                <a:ext uri="{FF2B5EF4-FFF2-40B4-BE49-F238E27FC236}">
                  <a16:creationId xmlns:a16="http://schemas.microsoft.com/office/drawing/2014/main" id="{385DE6A3-605F-B1D8-E5C9-823EC19AF3B2}"/>
                </a:ext>
              </a:extLst>
            </p:cNvPr>
            <p:cNvSpPr/>
            <p:nvPr/>
          </p:nvSpPr>
          <p:spPr>
            <a:xfrm>
              <a:off x="7962993" y="2125929"/>
              <a:ext cx="511115" cy="4162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TextBox 117">
              <a:extLst>
                <a:ext uri="{FF2B5EF4-FFF2-40B4-BE49-F238E27FC236}">
                  <a16:creationId xmlns:a16="http://schemas.microsoft.com/office/drawing/2014/main" id="{FF2369A2-7F78-845B-83D7-13878942E98F}"/>
                </a:ext>
              </a:extLst>
            </p:cNvPr>
            <p:cNvSpPr txBox="1"/>
            <p:nvPr/>
          </p:nvSpPr>
          <p:spPr>
            <a:xfrm>
              <a:off x="8175224" y="2178896"/>
              <a:ext cx="240373" cy="158923"/>
            </a:xfrm>
            <a:prstGeom prst="rect">
              <a:avLst/>
            </a:prstGeom>
            <a:noFill/>
          </p:spPr>
          <p:txBody>
            <a:bodyPr wrap="square" lIns="0" tIns="0" rIns="0" bIns="0" rtlCol="0">
              <a:spAutoFit/>
            </a:bodyPr>
            <a:lstStyle/>
            <a:p>
              <a:pPr>
                <a:lnSpc>
                  <a:spcPct val="80000"/>
                </a:lnSpc>
              </a:pPr>
              <a:r>
                <a:rPr lang="en-US" sz="1200" dirty="0">
                  <a:latin typeface="Arial" panose="020B0604020202020204" pitchFamily="34" charset="0"/>
                  <a:cs typeface="Arial" panose="020B0604020202020204" pitchFamily="34" charset="0"/>
                </a:rPr>
                <a:t>Fe</a:t>
              </a:r>
            </a:p>
          </p:txBody>
        </p:sp>
        <p:sp>
          <p:nvSpPr>
            <p:cNvPr id="119" name="TextBox 118">
              <a:extLst>
                <a:ext uri="{FF2B5EF4-FFF2-40B4-BE49-F238E27FC236}">
                  <a16:creationId xmlns:a16="http://schemas.microsoft.com/office/drawing/2014/main" id="{092EF8FC-AA05-CEB1-4018-BFAE9E672677}"/>
                </a:ext>
              </a:extLst>
            </p:cNvPr>
            <p:cNvSpPr txBox="1"/>
            <p:nvPr/>
          </p:nvSpPr>
          <p:spPr>
            <a:xfrm>
              <a:off x="8175224" y="2364139"/>
              <a:ext cx="240373" cy="158923"/>
            </a:xfrm>
            <a:prstGeom prst="rect">
              <a:avLst/>
            </a:prstGeom>
            <a:noFill/>
          </p:spPr>
          <p:txBody>
            <a:bodyPr wrap="square" lIns="0" tIns="0" rIns="0" bIns="0" rtlCol="0">
              <a:spAutoFit/>
            </a:bodyPr>
            <a:lstStyle/>
            <a:p>
              <a:pPr>
                <a:lnSpc>
                  <a:spcPct val="80000"/>
                </a:lnSpc>
              </a:pPr>
              <a:r>
                <a:rPr lang="en-US" sz="1200" dirty="0">
                  <a:latin typeface="Arial" panose="020B0604020202020204" pitchFamily="34" charset="0"/>
                  <a:cs typeface="Arial" panose="020B0604020202020204" pitchFamily="34" charset="0"/>
                </a:rPr>
                <a:t>As</a:t>
              </a:r>
            </a:p>
          </p:txBody>
        </p:sp>
        <p:sp>
          <p:nvSpPr>
            <p:cNvPr id="120" name="Oval 119">
              <a:extLst>
                <a:ext uri="{FF2B5EF4-FFF2-40B4-BE49-F238E27FC236}">
                  <a16:creationId xmlns:a16="http://schemas.microsoft.com/office/drawing/2014/main" id="{C74435B7-0191-BFC7-A946-07405E6A7F67}"/>
                </a:ext>
              </a:extLst>
            </p:cNvPr>
            <p:cNvSpPr/>
            <p:nvPr/>
          </p:nvSpPr>
          <p:spPr>
            <a:xfrm>
              <a:off x="7998811" y="2383419"/>
              <a:ext cx="91750" cy="91750"/>
            </a:xfrm>
            <a:prstGeom prst="ellipse">
              <a:avLst/>
            </a:prstGeom>
            <a:solidFill>
              <a:srgbClr val="7030A0"/>
            </a:solidFill>
            <a:ln>
              <a:solidFill>
                <a:schemeClr val="bg1">
                  <a:lumMod val="9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1" name="Down Arrow 230">
              <a:extLst>
                <a:ext uri="{FF2B5EF4-FFF2-40B4-BE49-F238E27FC236}">
                  <a16:creationId xmlns:a16="http://schemas.microsoft.com/office/drawing/2014/main" id="{0DAA6898-D857-B95A-4095-AAA1F9DF74E1}"/>
                </a:ext>
              </a:extLst>
            </p:cNvPr>
            <p:cNvSpPr/>
            <p:nvPr/>
          </p:nvSpPr>
          <p:spPr>
            <a:xfrm>
              <a:off x="7971135" y="2179086"/>
              <a:ext cx="80411" cy="158732"/>
            </a:xfrm>
            <a:prstGeom prst="downArrow">
              <a:avLst/>
            </a:prstGeom>
            <a:solidFill>
              <a:srgbClr val="1D67FD"/>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22" name="Down Arrow 252">
              <a:extLst>
                <a:ext uri="{FF2B5EF4-FFF2-40B4-BE49-F238E27FC236}">
                  <a16:creationId xmlns:a16="http://schemas.microsoft.com/office/drawing/2014/main" id="{8BE1E2C2-FBD3-6A15-407F-F009C635D1A1}"/>
                </a:ext>
              </a:extLst>
            </p:cNvPr>
            <p:cNvSpPr/>
            <p:nvPr/>
          </p:nvSpPr>
          <p:spPr>
            <a:xfrm rot="10800000">
              <a:off x="8056967" y="2174760"/>
              <a:ext cx="82533" cy="152467"/>
            </a:xfrm>
            <a:prstGeom prst="downArrow">
              <a:avLst/>
            </a:prstGeom>
            <a:solidFill>
              <a:srgbClr val="C0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207" name="Group 206" descr="Atomic structure of iron(ii) arsenide where the direction of up and down spins are shown in red and blue respectively.">
            <a:extLst>
              <a:ext uri="{FF2B5EF4-FFF2-40B4-BE49-F238E27FC236}">
                <a16:creationId xmlns:a16="http://schemas.microsoft.com/office/drawing/2014/main" id="{4D65C394-626A-D302-1599-D419F428BB4D}"/>
              </a:ext>
            </a:extLst>
          </p:cNvPr>
          <p:cNvGrpSpPr/>
          <p:nvPr/>
        </p:nvGrpSpPr>
        <p:grpSpPr>
          <a:xfrm>
            <a:off x="8266724" y="2044158"/>
            <a:ext cx="2776978" cy="1144916"/>
            <a:chOff x="8366952" y="3172463"/>
            <a:chExt cx="2624577" cy="1082083"/>
          </a:xfrm>
        </p:grpSpPr>
        <p:pic>
          <p:nvPicPr>
            <p:cNvPr id="175" name="Picture 174">
              <a:extLst>
                <a:ext uri="{FF2B5EF4-FFF2-40B4-BE49-F238E27FC236}">
                  <a16:creationId xmlns:a16="http://schemas.microsoft.com/office/drawing/2014/main" id="{A416A13C-E9AC-F249-DF47-1063185B669E}"/>
                </a:ext>
              </a:extLst>
            </p:cNvPr>
            <p:cNvPicPr>
              <a:picLocks noChangeAspect="1"/>
            </p:cNvPicPr>
            <p:nvPr/>
          </p:nvPicPr>
          <p:blipFill rotWithShape="1">
            <a:blip r:embed="rId6"/>
            <a:srcRect l="9707" t="439" r="15291" b="70173"/>
            <a:stretch/>
          </p:blipFill>
          <p:spPr>
            <a:xfrm>
              <a:off x="8366952" y="3172463"/>
              <a:ext cx="2624577" cy="1082083"/>
            </a:xfrm>
            <a:prstGeom prst="rect">
              <a:avLst/>
            </a:prstGeom>
            <a:solidFill>
              <a:srgbClr val="1D67FD"/>
            </a:solidFill>
            <a:ln>
              <a:solidFill>
                <a:schemeClr val="tx1"/>
              </a:solidFill>
            </a:ln>
          </p:spPr>
        </p:pic>
        <p:sp>
          <p:nvSpPr>
            <p:cNvPr id="176" name="Rectangle 175">
              <a:extLst>
                <a:ext uri="{FF2B5EF4-FFF2-40B4-BE49-F238E27FC236}">
                  <a16:creationId xmlns:a16="http://schemas.microsoft.com/office/drawing/2014/main" id="{D45259AD-A599-BA32-6AB2-55CEE52822E1}"/>
                </a:ext>
              </a:extLst>
            </p:cNvPr>
            <p:cNvSpPr/>
            <p:nvPr/>
          </p:nvSpPr>
          <p:spPr>
            <a:xfrm flipV="1">
              <a:off x="10620409" y="4158823"/>
              <a:ext cx="328501" cy="3286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177" name="TextBox 176">
              <a:extLst>
                <a:ext uri="{FF2B5EF4-FFF2-40B4-BE49-F238E27FC236}">
                  <a16:creationId xmlns:a16="http://schemas.microsoft.com/office/drawing/2014/main" id="{31DDB36E-F4F8-F917-DEF3-3C1A2F9294C1}"/>
                </a:ext>
              </a:extLst>
            </p:cNvPr>
            <p:cNvSpPr txBox="1"/>
            <p:nvPr/>
          </p:nvSpPr>
          <p:spPr>
            <a:xfrm>
              <a:off x="10604586" y="4007931"/>
              <a:ext cx="337392" cy="169277"/>
            </a:xfrm>
            <a:prstGeom prst="rect">
              <a:avLst/>
            </a:prstGeom>
            <a:noFill/>
            <a:ln>
              <a:noFill/>
            </a:ln>
          </p:spPr>
          <p:txBody>
            <a:bodyPr wrap="square" lIns="0" tIns="0" rIns="0" bIns="0" rtlCol="0">
              <a:spAutoFit/>
            </a:bodyPr>
            <a:lstStyle/>
            <a:p>
              <a:pPr algn="ctr"/>
              <a:r>
                <a:rPr lang="en-US" sz="1100" dirty="0">
                  <a:solidFill>
                    <a:schemeClr val="bg1"/>
                  </a:solidFill>
                  <a:latin typeface="Helvetica" panose="020B0604020202020204" pitchFamily="34" charset="0"/>
                  <a:cs typeface="Helvetica" panose="020B0604020202020204" pitchFamily="34" charset="0"/>
                </a:rPr>
                <a:t>5 Å</a:t>
              </a:r>
            </a:p>
          </p:txBody>
        </p:sp>
        <p:grpSp>
          <p:nvGrpSpPr>
            <p:cNvPr id="178" name="Group 177">
              <a:extLst>
                <a:ext uri="{FF2B5EF4-FFF2-40B4-BE49-F238E27FC236}">
                  <a16:creationId xmlns:a16="http://schemas.microsoft.com/office/drawing/2014/main" id="{01DE527F-D09C-3E51-0F19-0957AD494A1A}"/>
                </a:ext>
              </a:extLst>
            </p:cNvPr>
            <p:cNvGrpSpPr/>
            <p:nvPr/>
          </p:nvGrpSpPr>
          <p:grpSpPr>
            <a:xfrm>
              <a:off x="8496956" y="3266381"/>
              <a:ext cx="849020" cy="385357"/>
              <a:chOff x="1228730" y="210708"/>
              <a:chExt cx="520038" cy="236037"/>
            </a:xfrm>
          </p:grpSpPr>
          <p:sp>
            <p:nvSpPr>
              <p:cNvPr id="184" name="Rectangle 183">
                <a:extLst>
                  <a:ext uri="{FF2B5EF4-FFF2-40B4-BE49-F238E27FC236}">
                    <a16:creationId xmlns:a16="http://schemas.microsoft.com/office/drawing/2014/main" id="{CD924662-31D9-C53F-ABFE-245A64506DF4}"/>
                  </a:ext>
                </a:extLst>
              </p:cNvPr>
              <p:cNvSpPr/>
              <p:nvPr/>
            </p:nvSpPr>
            <p:spPr>
              <a:xfrm>
                <a:off x="1248289" y="257440"/>
                <a:ext cx="479330" cy="157050"/>
              </a:xfrm>
              <a:prstGeom prst="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85" name="Down Arrow 252">
                <a:extLst>
                  <a:ext uri="{FF2B5EF4-FFF2-40B4-BE49-F238E27FC236}">
                    <a16:creationId xmlns:a16="http://schemas.microsoft.com/office/drawing/2014/main" id="{F262B02E-E8FC-6EBD-5B99-58EB59CE6593}"/>
                  </a:ext>
                </a:extLst>
              </p:cNvPr>
              <p:cNvSpPr/>
              <p:nvPr/>
            </p:nvSpPr>
            <p:spPr>
              <a:xfrm rot="10800000">
                <a:off x="1309481" y="291793"/>
                <a:ext cx="38924" cy="71905"/>
              </a:xfrm>
              <a:prstGeom prst="downArrow">
                <a:avLst/>
              </a:prstGeom>
              <a:solidFill>
                <a:srgbClr val="C0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86" name="Down Arrow 253">
                <a:extLst>
                  <a:ext uri="{FF2B5EF4-FFF2-40B4-BE49-F238E27FC236}">
                    <a16:creationId xmlns:a16="http://schemas.microsoft.com/office/drawing/2014/main" id="{768CE449-12EE-6522-41CC-078500C5A258}"/>
                  </a:ext>
                </a:extLst>
              </p:cNvPr>
              <p:cNvSpPr/>
              <p:nvPr/>
            </p:nvSpPr>
            <p:spPr>
              <a:xfrm rot="10800000">
                <a:off x="1228730" y="291793"/>
                <a:ext cx="38924" cy="71905"/>
              </a:xfrm>
              <a:prstGeom prst="downArrow">
                <a:avLst/>
              </a:prstGeom>
              <a:solidFill>
                <a:srgbClr val="C0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87" name="Down Arrow 254">
                <a:extLst>
                  <a:ext uri="{FF2B5EF4-FFF2-40B4-BE49-F238E27FC236}">
                    <a16:creationId xmlns:a16="http://schemas.microsoft.com/office/drawing/2014/main" id="{4A4D8290-42FD-A200-EAB4-8EE8B015C4B2}"/>
                  </a:ext>
                </a:extLst>
              </p:cNvPr>
              <p:cNvSpPr/>
              <p:nvPr/>
            </p:nvSpPr>
            <p:spPr>
              <a:xfrm rot="10800000">
                <a:off x="1705520" y="293324"/>
                <a:ext cx="43248" cy="68382"/>
              </a:xfrm>
              <a:prstGeom prst="downArrow">
                <a:avLst/>
              </a:prstGeom>
              <a:solidFill>
                <a:srgbClr val="C0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88" name="Down Arrow 255">
                <a:extLst>
                  <a:ext uri="{FF2B5EF4-FFF2-40B4-BE49-F238E27FC236}">
                    <a16:creationId xmlns:a16="http://schemas.microsoft.com/office/drawing/2014/main" id="{CA36F2B6-D9BC-E1F8-2F42-938CB215A6EA}"/>
                  </a:ext>
                </a:extLst>
              </p:cNvPr>
              <p:cNvSpPr/>
              <p:nvPr/>
            </p:nvSpPr>
            <p:spPr>
              <a:xfrm>
                <a:off x="1547136" y="297605"/>
                <a:ext cx="38924" cy="67800"/>
              </a:xfrm>
              <a:prstGeom prst="downArrow">
                <a:avLst/>
              </a:prstGeom>
              <a:solidFill>
                <a:srgbClr val="1D67FD"/>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89" name="Down Arrow 256">
                <a:extLst>
                  <a:ext uri="{FF2B5EF4-FFF2-40B4-BE49-F238E27FC236}">
                    <a16:creationId xmlns:a16="http://schemas.microsoft.com/office/drawing/2014/main" id="{0B0B4AF4-0E16-F5A2-7060-6915908FCB18}"/>
                  </a:ext>
                </a:extLst>
              </p:cNvPr>
              <p:cNvSpPr/>
              <p:nvPr/>
            </p:nvSpPr>
            <p:spPr>
              <a:xfrm>
                <a:off x="1468146" y="297857"/>
                <a:ext cx="38924" cy="67800"/>
              </a:xfrm>
              <a:prstGeom prst="downArrow">
                <a:avLst/>
              </a:prstGeom>
              <a:solidFill>
                <a:srgbClr val="1D67FD"/>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90" name="Down Arrow 239">
                <a:extLst>
                  <a:ext uri="{FF2B5EF4-FFF2-40B4-BE49-F238E27FC236}">
                    <a16:creationId xmlns:a16="http://schemas.microsoft.com/office/drawing/2014/main" id="{174D070D-415B-362B-1994-CC0E8B7889F8}"/>
                  </a:ext>
                </a:extLst>
              </p:cNvPr>
              <p:cNvSpPr/>
              <p:nvPr/>
            </p:nvSpPr>
            <p:spPr>
              <a:xfrm rot="10800000">
                <a:off x="1705996" y="374837"/>
                <a:ext cx="42296" cy="71906"/>
              </a:xfrm>
              <a:prstGeom prst="downArrow">
                <a:avLst/>
              </a:prstGeom>
              <a:solidFill>
                <a:srgbClr val="C0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91" name="Down Arrow 240">
                <a:extLst>
                  <a:ext uri="{FF2B5EF4-FFF2-40B4-BE49-F238E27FC236}">
                    <a16:creationId xmlns:a16="http://schemas.microsoft.com/office/drawing/2014/main" id="{9028B3C2-C96E-66FE-6EE7-A0F1177EEA67}"/>
                  </a:ext>
                </a:extLst>
              </p:cNvPr>
              <p:cNvSpPr/>
              <p:nvPr/>
            </p:nvSpPr>
            <p:spPr>
              <a:xfrm rot="10800000">
                <a:off x="1627072" y="374836"/>
                <a:ext cx="42296" cy="71906"/>
              </a:xfrm>
              <a:prstGeom prst="downArrow">
                <a:avLst/>
              </a:prstGeom>
              <a:solidFill>
                <a:srgbClr val="C0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92" name="Down Arrow 241">
                <a:extLst>
                  <a:ext uri="{FF2B5EF4-FFF2-40B4-BE49-F238E27FC236}">
                    <a16:creationId xmlns:a16="http://schemas.microsoft.com/office/drawing/2014/main" id="{C48DD281-A83B-391D-3C44-8AD8FF080307}"/>
                  </a:ext>
                </a:extLst>
              </p:cNvPr>
              <p:cNvSpPr/>
              <p:nvPr/>
            </p:nvSpPr>
            <p:spPr>
              <a:xfrm>
                <a:off x="1468146" y="378692"/>
                <a:ext cx="38924" cy="67801"/>
              </a:xfrm>
              <a:prstGeom prst="downArrow">
                <a:avLst/>
              </a:prstGeom>
              <a:solidFill>
                <a:srgbClr val="1D67FD"/>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93" name="Down Arrow 242">
                <a:extLst>
                  <a:ext uri="{FF2B5EF4-FFF2-40B4-BE49-F238E27FC236}">
                    <a16:creationId xmlns:a16="http://schemas.microsoft.com/office/drawing/2014/main" id="{59649023-B1E6-4DD2-7208-21E62D2CDE0A}"/>
                  </a:ext>
                </a:extLst>
              </p:cNvPr>
              <p:cNvSpPr/>
              <p:nvPr/>
            </p:nvSpPr>
            <p:spPr>
              <a:xfrm rot="10800000">
                <a:off x="1228730" y="374839"/>
                <a:ext cx="38924" cy="71906"/>
              </a:xfrm>
              <a:prstGeom prst="downArrow">
                <a:avLst/>
              </a:prstGeom>
              <a:solidFill>
                <a:srgbClr val="C0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94" name="Down Arrow 243">
                <a:extLst>
                  <a:ext uri="{FF2B5EF4-FFF2-40B4-BE49-F238E27FC236}">
                    <a16:creationId xmlns:a16="http://schemas.microsoft.com/office/drawing/2014/main" id="{5EBA9D47-00D0-3201-B077-1F0EE312F67C}"/>
                  </a:ext>
                </a:extLst>
              </p:cNvPr>
              <p:cNvSpPr/>
              <p:nvPr/>
            </p:nvSpPr>
            <p:spPr>
              <a:xfrm>
                <a:off x="1393765" y="378944"/>
                <a:ext cx="38924" cy="67800"/>
              </a:xfrm>
              <a:prstGeom prst="downArrow">
                <a:avLst/>
              </a:prstGeom>
              <a:solidFill>
                <a:srgbClr val="1D67FD"/>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95" name="Down Arrow 226">
                <a:extLst>
                  <a:ext uri="{FF2B5EF4-FFF2-40B4-BE49-F238E27FC236}">
                    <a16:creationId xmlns:a16="http://schemas.microsoft.com/office/drawing/2014/main" id="{AE15E2AD-32B1-3DC9-6C3D-23BF7E24A184}"/>
                  </a:ext>
                </a:extLst>
              </p:cNvPr>
              <p:cNvSpPr/>
              <p:nvPr/>
            </p:nvSpPr>
            <p:spPr>
              <a:xfrm rot="10800000">
                <a:off x="1705996" y="210708"/>
                <a:ext cx="42296" cy="71906"/>
              </a:xfrm>
              <a:prstGeom prst="downArrow">
                <a:avLst/>
              </a:prstGeom>
              <a:solidFill>
                <a:srgbClr val="C0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96" name="Down Arrow 227">
                <a:extLst>
                  <a:ext uri="{FF2B5EF4-FFF2-40B4-BE49-F238E27FC236}">
                    <a16:creationId xmlns:a16="http://schemas.microsoft.com/office/drawing/2014/main" id="{FB14467D-EB83-D724-FC44-06D9259F52CC}"/>
                  </a:ext>
                </a:extLst>
              </p:cNvPr>
              <p:cNvSpPr/>
              <p:nvPr/>
            </p:nvSpPr>
            <p:spPr>
              <a:xfrm rot="10800000">
                <a:off x="1627072" y="210709"/>
                <a:ext cx="42296" cy="71905"/>
              </a:xfrm>
              <a:prstGeom prst="downArrow">
                <a:avLst/>
              </a:prstGeom>
              <a:solidFill>
                <a:srgbClr val="C0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97" name="Down Arrow 228">
                <a:extLst>
                  <a:ext uri="{FF2B5EF4-FFF2-40B4-BE49-F238E27FC236}">
                    <a16:creationId xmlns:a16="http://schemas.microsoft.com/office/drawing/2014/main" id="{02FB01F3-8500-41DB-FD04-9A0C80349E96}"/>
                  </a:ext>
                </a:extLst>
              </p:cNvPr>
              <p:cNvSpPr/>
              <p:nvPr/>
            </p:nvSpPr>
            <p:spPr>
              <a:xfrm>
                <a:off x="1468146" y="214562"/>
                <a:ext cx="38924" cy="67800"/>
              </a:xfrm>
              <a:prstGeom prst="downArrow">
                <a:avLst/>
              </a:prstGeom>
              <a:solidFill>
                <a:srgbClr val="1D67FD"/>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98" name="Down Arrow 229">
                <a:extLst>
                  <a:ext uri="{FF2B5EF4-FFF2-40B4-BE49-F238E27FC236}">
                    <a16:creationId xmlns:a16="http://schemas.microsoft.com/office/drawing/2014/main" id="{D5041CBD-742F-08EE-95CF-C05DA73A07A0}"/>
                  </a:ext>
                </a:extLst>
              </p:cNvPr>
              <p:cNvSpPr/>
              <p:nvPr/>
            </p:nvSpPr>
            <p:spPr>
              <a:xfrm rot="10800000">
                <a:off x="1228730" y="210709"/>
                <a:ext cx="38924" cy="71905"/>
              </a:xfrm>
              <a:prstGeom prst="downArrow">
                <a:avLst/>
              </a:prstGeom>
              <a:solidFill>
                <a:srgbClr val="C0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99" name="Down Arrow 230">
                <a:extLst>
                  <a:ext uri="{FF2B5EF4-FFF2-40B4-BE49-F238E27FC236}">
                    <a16:creationId xmlns:a16="http://schemas.microsoft.com/office/drawing/2014/main" id="{5E7D3821-1109-15FF-66D0-6D9718124452}"/>
                  </a:ext>
                </a:extLst>
              </p:cNvPr>
              <p:cNvSpPr/>
              <p:nvPr/>
            </p:nvSpPr>
            <p:spPr>
              <a:xfrm>
                <a:off x="1393765" y="214814"/>
                <a:ext cx="38924" cy="67800"/>
              </a:xfrm>
              <a:prstGeom prst="downArrow">
                <a:avLst/>
              </a:prstGeom>
              <a:solidFill>
                <a:srgbClr val="1D67FD"/>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200" name="Oval 199">
                <a:extLst>
                  <a:ext uri="{FF2B5EF4-FFF2-40B4-BE49-F238E27FC236}">
                    <a16:creationId xmlns:a16="http://schemas.microsoft.com/office/drawing/2014/main" id="{FAF53B8C-D172-2C60-AC02-9C6C207887B7}"/>
                  </a:ext>
                </a:extLst>
              </p:cNvPr>
              <p:cNvSpPr/>
              <p:nvPr/>
            </p:nvSpPr>
            <p:spPr>
              <a:xfrm>
                <a:off x="1296650" y="234258"/>
                <a:ext cx="43270" cy="43270"/>
              </a:xfrm>
              <a:prstGeom prst="ellipse">
                <a:avLst/>
              </a:prstGeom>
              <a:solidFill>
                <a:schemeClr val="bg1">
                  <a:lumMod val="85000"/>
                </a:schemeClr>
              </a:solidFill>
              <a:ln w="6350">
                <a:solidFill>
                  <a:schemeClr val="tx1"/>
                </a:solidFill>
                <a:prstDash val="sysDash"/>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5400" dirty="0"/>
              </a:p>
            </p:txBody>
          </p:sp>
          <p:sp>
            <p:nvSpPr>
              <p:cNvPr id="201" name="Oval 200">
                <a:extLst>
                  <a:ext uri="{FF2B5EF4-FFF2-40B4-BE49-F238E27FC236}">
                    <a16:creationId xmlns:a16="http://schemas.microsoft.com/office/drawing/2014/main" id="{58C5DC46-9FB6-C135-BB5A-62E773786B0C}"/>
                  </a:ext>
                </a:extLst>
              </p:cNvPr>
              <p:cNvSpPr/>
              <p:nvPr/>
            </p:nvSpPr>
            <p:spPr>
              <a:xfrm>
                <a:off x="1530481" y="232910"/>
                <a:ext cx="43270" cy="43270"/>
              </a:xfrm>
              <a:prstGeom prst="ellipse">
                <a:avLst/>
              </a:prstGeom>
              <a:solidFill>
                <a:schemeClr val="bg1">
                  <a:lumMod val="85000"/>
                </a:schemeClr>
              </a:solidFill>
              <a:ln w="6350">
                <a:solidFill>
                  <a:schemeClr val="tx1"/>
                </a:solidFill>
                <a:prstDash val="sysDash"/>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5400" dirty="0"/>
              </a:p>
            </p:txBody>
          </p:sp>
          <p:sp>
            <p:nvSpPr>
              <p:cNvPr id="202" name="Oval 201">
                <a:extLst>
                  <a:ext uri="{FF2B5EF4-FFF2-40B4-BE49-F238E27FC236}">
                    <a16:creationId xmlns:a16="http://schemas.microsoft.com/office/drawing/2014/main" id="{C29EDFEF-F12F-C577-9986-BBDFC3DF5080}"/>
                  </a:ext>
                </a:extLst>
              </p:cNvPr>
              <p:cNvSpPr/>
              <p:nvPr/>
            </p:nvSpPr>
            <p:spPr>
              <a:xfrm>
                <a:off x="1407578" y="312547"/>
                <a:ext cx="43270" cy="43270"/>
              </a:xfrm>
              <a:prstGeom prst="ellipse">
                <a:avLst/>
              </a:prstGeom>
              <a:solidFill>
                <a:schemeClr val="bg1">
                  <a:lumMod val="85000"/>
                </a:schemeClr>
              </a:solidFill>
              <a:ln w="6350">
                <a:solidFill>
                  <a:schemeClr val="tx1"/>
                </a:solidFill>
                <a:prstDash val="sysDash"/>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5400"/>
              </a:p>
            </p:txBody>
          </p:sp>
          <p:sp>
            <p:nvSpPr>
              <p:cNvPr id="203" name="Oval 202">
                <a:extLst>
                  <a:ext uri="{FF2B5EF4-FFF2-40B4-BE49-F238E27FC236}">
                    <a16:creationId xmlns:a16="http://schemas.microsoft.com/office/drawing/2014/main" id="{87015351-1A43-5B6C-82D0-0B1BDEDEBD58}"/>
                  </a:ext>
                </a:extLst>
              </p:cNvPr>
              <p:cNvSpPr/>
              <p:nvPr/>
            </p:nvSpPr>
            <p:spPr>
              <a:xfrm>
                <a:off x="1638141" y="312371"/>
                <a:ext cx="43270" cy="43270"/>
              </a:xfrm>
              <a:prstGeom prst="ellipse">
                <a:avLst/>
              </a:prstGeom>
              <a:solidFill>
                <a:schemeClr val="bg1">
                  <a:lumMod val="85000"/>
                </a:schemeClr>
              </a:solidFill>
              <a:ln w="6350">
                <a:solidFill>
                  <a:schemeClr val="tx1"/>
                </a:solidFill>
                <a:prstDash val="sysDash"/>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5400"/>
              </a:p>
            </p:txBody>
          </p:sp>
          <p:sp>
            <p:nvSpPr>
              <p:cNvPr id="204" name="Oval 203">
                <a:extLst>
                  <a:ext uri="{FF2B5EF4-FFF2-40B4-BE49-F238E27FC236}">
                    <a16:creationId xmlns:a16="http://schemas.microsoft.com/office/drawing/2014/main" id="{C41889DB-9A08-E0CA-13BF-02B412A4E301}"/>
                  </a:ext>
                </a:extLst>
              </p:cNvPr>
              <p:cNvSpPr/>
              <p:nvPr/>
            </p:nvSpPr>
            <p:spPr>
              <a:xfrm>
                <a:off x="1296650" y="393796"/>
                <a:ext cx="43270" cy="43270"/>
              </a:xfrm>
              <a:prstGeom prst="ellipse">
                <a:avLst/>
              </a:prstGeom>
              <a:solidFill>
                <a:schemeClr val="bg1">
                  <a:lumMod val="85000"/>
                </a:schemeClr>
              </a:solidFill>
              <a:ln w="6350">
                <a:solidFill>
                  <a:schemeClr val="tx1"/>
                </a:solidFill>
                <a:prstDash val="sysDash"/>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5400"/>
              </a:p>
            </p:txBody>
          </p:sp>
          <p:sp>
            <p:nvSpPr>
              <p:cNvPr id="205" name="Oval 204">
                <a:extLst>
                  <a:ext uri="{FF2B5EF4-FFF2-40B4-BE49-F238E27FC236}">
                    <a16:creationId xmlns:a16="http://schemas.microsoft.com/office/drawing/2014/main" id="{EEC1E4AB-C06A-6AE2-20AA-7E18253DEB49}"/>
                  </a:ext>
                </a:extLst>
              </p:cNvPr>
              <p:cNvSpPr/>
              <p:nvPr/>
            </p:nvSpPr>
            <p:spPr>
              <a:xfrm>
                <a:off x="1533767" y="392476"/>
                <a:ext cx="43270" cy="43270"/>
              </a:xfrm>
              <a:prstGeom prst="ellipse">
                <a:avLst/>
              </a:prstGeom>
              <a:solidFill>
                <a:schemeClr val="bg1">
                  <a:lumMod val="85000"/>
                </a:schemeClr>
              </a:solidFill>
              <a:ln w="6350">
                <a:solidFill>
                  <a:schemeClr val="tx1"/>
                </a:solidFill>
                <a:prstDash val="sysDash"/>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5400"/>
              </a:p>
            </p:txBody>
          </p:sp>
        </p:grpSp>
      </p:grpSp>
      <p:grpSp>
        <p:nvGrpSpPr>
          <p:cNvPr id="220" name="Group 219" descr="Line profile of the direction of magnetism recorded on the antiferromagnet with alternating spins showing peaks and troughs.  Here the peaks correspond to spin up with red arrows pointing up, and the troughs correspond to spin down with blue arrows pointing down.   ">
            <a:extLst>
              <a:ext uri="{FF2B5EF4-FFF2-40B4-BE49-F238E27FC236}">
                <a16:creationId xmlns:a16="http://schemas.microsoft.com/office/drawing/2014/main" id="{55031193-93A5-DB69-4F47-62D68E09027A}"/>
              </a:ext>
            </a:extLst>
          </p:cNvPr>
          <p:cNvGrpSpPr/>
          <p:nvPr/>
        </p:nvGrpSpPr>
        <p:grpSpPr>
          <a:xfrm>
            <a:off x="8233045" y="3267051"/>
            <a:ext cx="3239748" cy="1800208"/>
            <a:chOff x="8330512" y="4152991"/>
            <a:chExt cx="3061951" cy="1701412"/>
          </a:xfrm>
        </p:grpSpPr>
        <p:grpSp>
          <p:nvGrpSpPr>
            <p:cNvPr id="219" name="Group 218">
              <a:extLst>
                <a:ext uri="{FF2B5EF4-FFF2-40B4-BE49-F238E27FC236}">
                  <a16:creationId xmlns:a16="http://schemas.microsoft.com/office/drawing/2014/main" id="{5E8583F8-C222-5A63-2E9D-5CEF73A15884}"/>
                </a:ext>
              </a:extLst>
            </p:cNvPr>
            <p:cNvGrpSpPr/>
            <p:nvPr/>
          </p:nvGrpSpPr>
          <p:grpSpPr>
            <a:xfrm>
              <a:off x="8330512" y="4152991"/>
              <a:ext cx="3061951" cy="1701412"/>
              <a:chOff x="8330512" y="4152991"/>
              <a:chExt cx="3061951" cy="1701412"/>
            </a:xfrm>
          </p:grpSpPr>
          <p:sp>
            <p:nvSpPr>
              <p:cNvPr id="173" name="TextBox 172">
                <a:extLst>
                  <a:ext uri="{FF2B5EF4-FFF2-40B4-BE49-F238E27FC236}">
                    <a16:creationId xmlns:a16="http://schemas.microsoft.com/office/drawing/2014/main" id="{9E0E935A-A549-B3D4-0788-5E39308F1446}"/>
                  </a:ext>
                </a:extLst>
              </p:cNvPr>
              <p:cNvSpPr txBox="1"/>
              <p:nvPr/>
            </p:nvSpPr>
            <p:spPr>
              <a:xfrm>
                <a:off x="8383184" y="4152991"/>
                <a:ext cx="2672577" cy="246221"/>
              </a:xfrm>
              <a:prstGeom prst="rect">
                <a:avLst/>
              </a:prstGeom>
              <a:noFill/>
            </p:spPr>
            <p:txBody>
              <a:bodyPr wrap="square" lIns="0" tIns="0" rIns="0" bIns="0" rtlCol="0">
                <a:spAutoFit/>
              </a:bodyPr>
              <a:lstStyle/>
              <a:p>
                <a:pPr algn="ctr"/>
                <a:r>
                  <a:rPr lang="en-US" sz="1600" b="1" dirty="0">
                    <a:latin typeface="Arial" panose="020B0604020202020204" pitchFamily="34" charset="0"/>
                    <a:cs typeface="Arial" panose="020B0604020202020204" pitchFamily="34" charset="0"/>
                  </a:rPr>
                  <a:t>Center of Mass: Magnetism</a:t>
                </a:r>
              </a:p>
            </p:txBody>
          </p:sp>
          <p:sp>
            <p:nvSpPr>
              <p:cNvPr id="174" name="TextBox 173">
                <a:extLst>
                  <a:ext uri="{FF2B5EF4-FFF2-40B4-BE49-F238E27FC236}">
                    <a16:creationId xmlns:a16="http://schemas.microsoft.com/office/drawing/2014/main" id="{AE0DBC6F-63B4-DC3C-CF19-7B96FFC4008F}"/>
                  </a:ext>
                </a:extLst>
              </p:cNvPr>
              <p:cNvSpPr txBox="1"/>
              <p:nvPr/>
            </p:nvSpPr>
            <p:spPr>
              <a:xfrm rot="5400000">
                <a:off x="10567827" y="4804734"/>
                <a:ext cx="1403051" cy="246221"/>
              </a:xfrm>
              <a:prstGeom prst="rect">
                <a:avLst/>
              </a:prstGeom>
              <a:noFill/>
            </p:spPr>
            <p:txBody>
              <a:bodyPr wrap="square" rtlCol="0">
                <a:spAutoFit/>
              </a:bodyPr>
              <a:lstStyle/>
              <a:p>
                <a:pPr algn="ctr"/>
                <a:r>
                  <a:rPr lang="en-US" sz="1000" b="1" dirty="0">
                    <a:latin typeface="Arial" panose="020B0604020202020204" pitchFamily="34" charset="0"/>
                    <a:cs typeface="Arial" panose="020B0604020202020204" pitchFamily="34" charset="0"/>
                  </a:rPr>
                  <a:t>Deflections (</a:t>
                </a:r>
                <a:r>
                  <a:rPr lang="el-GR" sz="1000" b="1" dirty="0">
                    <a:latin typeface="Arial" panose="020B0604020202020204" pitchFamily="34" charset="0"/>
                    <a:cs typeface="Arial" panose="020B0604020202020204" pitchFamily="34" charset="0"/>
                  </a:rPr>
                  <a:t>μ</a:t>
                </a:r>
                <a:r>
                  <a:rPr lang="en-US" sz="1000" b="1" dirty="0">
                    <a:latin typeface="Arial" panose="020B0604020202020204" pitchFamily="34" charset="0"/>
                    <a:cs typeface="Arial" panose="020B0604020202020204" pitchFamily="34" charset="0"/>
                  </a:rPr>
                  <a:t>rad)</a:t>
                </a:r>
              </a:p>
            </p:txBody>
          </p:sp>
          <p:pic>
            <p:nvPicPr>
              <p:cNvPr id="172" name="Picture 171">
                <a:extLst>
                  <a:ext uri="{FF2B5EF4-FFF2-40B4-BE49-F238E27FC236}">
                    <a16:creationId xmlns:a16="http://schemas.microsoft.com/office/drawing/2014/main" id="{B6DF8C45-34E7-DE60-BB11-088A2F186F2F}"/>
                  </a:ext>
                </a:extLst>
              </p:cNvPr>
              <p:cNvPicPr>
                <a:picLocks noChangeAspect="1"/>
              </p:cNvPicPr>
              <p:nvPr/>
            </p:nvPicPr>
            <p:blipFill>
              <a:blip r:embed="rId7"/>
              <a:srcRect/>
              <a:stretch/>
            </p:blipFill>
            <p:spPr>
              <a:xfrm>
                <a:off x="8330512" y="4468763"/>
                <a:ext cx="2862421" cy="1175446"/>
              </a:xfrm>
              <a:prstGeom prst="rect">
                <a:avLst/>
              </a:prstGeom>
            </p:spPr>
          </p:pic>
          <p:sp>
            <p:nvSpPr>
              <p:cNvPr id="179" name="TextBox 178">
                <a:extLst>
                  <a:ext uri="{FF2B5EF4-FFF2-40B4-BE49-F238E27FC236}">
                    <a16:creationId xmlns:a16="http://schemas.microsoft.com/office/drawing/2014/main" id="{B3F4E9FE-A23E-C2FF-8B24-0212133AF1C3}"/>
                  </a:ext>
                </a:extLst>
              </p:cNvPr>
              <p:cNvSpPr txBox="1"/>
              <p:nvPr/>
            </p:nvSpPr>
            <p:spPr>
              <a:xfrm>
                <a:off x="9129344" y="5608182"/>
                <a:ext cx="1084823" cy="246221"/>
              </a:xfrm>
              <a:prstGeom prst="rect">
                <a:avLst/>
              </a:prstGeom>
              <a:noFill/>
            </p:spPr>
            <p:txBody>
              <a:bodyPr wrap="square" rtlCol="0">
                <a:spAutoFit/>
              </a:bodyPr>
              <a:lstStyle/>
              <a:p>
                <a:pPr algn="ctr"/>
                <a:r>
                  <a:rPr lang="en-US" sz="1000" b="1" dirty="0">
                    <a:latin typeface="Arial" panose="020B0604020202020204" pitchFamily="34" charset="0"/>
                    <a:cs typeface="Arial" panose="020B0604020202020204" pitchFamily="34" charset="0"/>
                  </a:rPr>
                  <a:t>Position (Å)</a:t>
                </a:r>
              </a:p>
            </p:txBody>
          </p:sp>
        </p:grpSp>
        <p:sp>
          <p:nvSpPr>
            <p:cNvPr id="180" name="Down Arrow 242">
              <a:extLst>
                <a:ext uri="{FF2B5EF4-FFF2-40B4-BE49-F238E27FC236}">
                  <a16:creationId xmlns:a16="http://schemas.microsoft.com/office/drawing/2014/main" id="{21153C58-420E-EC1F-6482-5A8440DD5C1B}"/>
                </a:ext>
              </a:extLst>
            </p:cNvPr>
            <p:cNvSpPr/>
            <p:nvPr/>
          </p:nvSpPr>
          <p:spPr>
            <a:xfrm rot="10800000">
              <a:off x="8366912" y="4804100"/>
              <a:ext cx="247331" cy="286513"/>
            </a:xfrm>
            <a:prstGeom prst="downArrow">
              <a:avLst/>
            </a:prstGeom>
            <a:solidFill>
              <a:srgbClr val="C0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81" name="Down Arrow 242">
              <a:extLst>
                <a:ext uri="{FF2B5EF4-FFF2-40B4-BE49-F238E27FC236}">
                  <a16:creationId xmlns:a16="http://schemas.microsoft.com/office/drawing/2014/main" id="{688853D0-3CFA-5F86-3E05-5DD00F28D4E5}"/>
                </a:ext>
              </a:extLst>
            </p:cNvPr>
            <p:cNvSpPr/>
            <p:nvPr/>
          </p:nvSpPr>
          <p:spPr>
            <a:xfrm rot="10800000">
              <a:off x="9160757" y="4800548"/>
              <a:ext cx="247331" cy="286513"/>
            </a:xfrm>
            <a:prstGeom prst="downArrow">
              <a:avLst/>
            </a:prstGeom>
            <a:solidFill>
              <a:srgbClr val="C0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82" name="Down Arrow 242">
              <a:extLst>
                <a:ext uri="{FF2B5EF4-FFF2-40B4-BE49-F238E27FC236}">
                  <a16:creationId xmlns:a16="http://schemas.microsoft.com/office/drawing/2014/main" id="{E1FA8017-FA33-FBD7-4D2F-5DBB55DA674D}"/>
                </a:ext>
              </a:extLst>
            </p:cNvPr>
            <p:cNvSpPr/>
            <p:nvPr/>
          </p:nvSpPr>
          <p:spPr>
            <a:xfrm>
              <a:off x="8795149" y="4763101"/>
              <a:ext cx="247334" cy="286510"/>
            </a:xfrm>
            <a:prstGeom prst="downArrow">
              <a:avLst/>
            </a:prstGeom>
            <a:solidFill>
              <a:srgbClr val="1D67FD"/>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83" name="Down Arrow 242">
              <a:extLst>
                <a:ext uri="{FF2B5EF4-FFF2-40B4-BE49-F238E27FC236}">
                  <a16:creationId xmlns:a16="http://schemas.microsoft.com/office/drawing/2014/main" id="{3E517864-DBA4-ECB3-1020-924FF9D381BF}"/>
                </a:ext>
              </a:extLst>
            </p:cNvPr>
            <p:cNvSpPr/>
            <p:nvPr/>
          </p:nvSpPr>
          <p:spPr>
            <a:xfrm>
              <a:off x="9572182" y="4759558"/>
              <a:ext cx="247334" cy="286510"/>
            </a:xfrm>
            <a:prstGeom prst="downArrow">
              <a:avLst/>
            </a:prstGeom>
            <a:solidFill>
              <a:srgbClr val="1D67FD"/>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grpSp>
      <p:sp>
        <p:nvSpPr>
          <p:cNvPr id="209" name="TextBox 208">
            <a:extLst>
              <a:ext uri="{FF2B5EF4-FFF2-40B4-BE49-F238E27FC236}">
                <a16:creationId xmlns:a16="http://schemas.microsoft.com/office/drawing/2014/main" id="{B4F32C21-052A-278F-B430-0B9173251488}"/>
              </a:ext>
            </a:extLst>
          </p:cNvPr>
          <p:cNvSpPr txBox="1"/>
          <p:nvPr/>
        </p:nvSpPr>
        <p:spPr>
          <a:xfrm>
            <a:off x="8266724" y="1651460"/>
            <a:ext cx="2794225" cy="358213"/>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Atomic Structure: Fe</a:t>
            </a:r>
            <a:r>
              <a:rPr lang="en-US" sz="1600" b="1" baseline="-25000" dirty="0">
                <a:latin typeface="Arial" panose="020B0604020202020204" pitchFamily="34" charset="0"/>
                <a:cs typeface="Arial" panose="020B0604020202020204" pitchFamily="34" charset="0"/>
              </a:rPr>
              <a:t>2</a:t>
            </a:r>
            <a:r>
              <a:rPr lang="en-US" sz="1600" b="1" dirty="0">
                <a:latin typeface="Arial" panose="020B0604020202020204" pitchFamily="34" charset="0"/>
                <a:cs typeface="Arial" panose="020B0604020202020204" pitchFamily="34" charset="0"/>
              </a:rPr>
              <a:t>As</a:t>
            </a:r>
          </a:p>
        </p:txBody>
      </p:sp>
      <p:sp>
        <p:nvSpPr>
          <p:cNvPr id="228" name="TextBox 227">
            <a:extLst>
              <a:ext uri="{FF2B5EF4-FFF2-40B4-BE49-F238E27FC236}">
                <a16:creationId xmlns:a16="http://schemas.microsoft.com/office/drawing/2014/main" id="{B3A81D5C-48F1-97A8-AAC4-F52E0B2B1FC6}"/>
              </a:ext>
            </a:extLst>
          </p:cNvPr>
          <p:cNvSpPr txBox="1"/>
          <p:nvPr/>
        </p:nvSpPr>
        <p:spPr>
          <a:xfrm>
            <a:off x="7993882" y="1660061"/>
            <a:ext cx="505876"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(b)</a:t>
            </a:r>
          </a:p>
        </p:txBody>
      </p:sp>
      <p:sp>
        <p:nvSpPr>
          <p:cNvPr id="230" name="TextBox 229">
            <a:extLst>
              <a:ext uri="{FF2B5EF4-FFF2-40B4-BE49-F238E27FC236}">
                <a16:creationId xmlns:a16="http://schemas.microsoft.com/office/drawing/2014/main" id="{F16AF6F7-30E0-A997-D12E-429E00EAB68E}"/>
              </a:ext>
            </a:extLst>
          </p:cNvPr>
          <p:cNvSpPr txBox="1"/>
          <p:nvPr/>
        </p:nvSpPr>
        <p:spPr>
          <a:xfrm>
            <a:off x="7987969" y="3215651"/>
            <a:ext cx="505876"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(c)</a:t>
            </a:r>
          </a:p>
        </p:txBody>
      </p:sp>
      <p:cxnSp>
        <p:nvCxnSpPr>
          <p:cNvPr id="3" name="Straight Connector 2">
            <a:extLst>
              <a:ext uri="{FF2B5EF4-FFF2-40B4-BE49-F238E27FC236}">
                <a16:creationId xmlns:a16="http://schemas.microsoft.com/office/drawing/2014/main" id="{34DC6CEC-1049-6381-791B-80AB988A28D2}"/>
              </a:ext>
            </a:extLst>
          </p:cNvPr>
          <p:cNvCxnSpPr/>
          <p:nvPr/>
        </p:nvCxnSpPr>
        <p:spPr>
          <a:xfrm>
            <a:off x="8277601" y="4083150"/>
            <a:ext cx="2772470" cy="0"/>
          </a:xfrm>
          <a:prstGeom prst="line">
            <a:avLst/>
          </a:prstGeom>
          <a:ln>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660260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3412</TotalTime>
  <Words>457</Words>
  <Application>Microsoft Office PowerPoint</Application>
  <PresentationFormat>Widescreen</PresentationFormat>
  <Paragraphs>28</Paragraphs>
  <Slides>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Arial</vt:lpstr>
      <vt:lpstr>Calibri</vt:lpstr>
      <vt:lpstr>Calibri Light</vt:lpstr>
      <vt:lpstr>Helvetica</vt:lpstr>
      <vt:lpstr>Microsoft Sans Serif</vt:lpstr>
      <vt:lpstr>Sitka Subheading</vt:lpstr>
      <vt:lpstr>Source Sans Pro</vt:lpstr>
      <vt:lpstr>Times New Roman</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TD</dc:creator>
  <cp:lastModifiedBy>Pena Martin, Pamela A</cp:lastModifiedBy>
  <cp:revision>278</cp:revision>
  <cp:lastPrinted>2018-03-20T12:31:18Z</cp:lastPrinted>
  <dcterms:created xsi:type="dcterms:W3CDTF">2017-10-05T17:34:54Z</dcterms:created>
  <dcterms:modified xsi:type="dcterms:W3CDTF">2023-05-05T18:04:24Z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9b3d174c-23b2-471b-a915-ef0585a807c5</vt:lpwstr>
  </property>
  <property fmtid="{D5CDD505-2E9C-101B-9397-08002B2CF9AE}" pid="3" name="ContainsCUI">
    <vt:lpwstr>No</vt:lpwstr>
  </property>
</Properties>
</file>