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8"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67FD"/>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83236" autoAdjust="0"/>
  </p:normalViewPr>
  <p:slideViewPr>
    <p:cSldViewPr snapToGrid="0" snapToObjects="1">
      <p:cViewPr varScale="1">
        <p:scale>
          <a:sx n="84" d="100"/>
          <a:sy n="84" d="100"/>
        </p:scale>
        <p:origin x="132" y="84"/>
      </p:cViewPr>
      <p:guideLst/>
    </p:cSldViewPr>
  </p:slideViewPr>
  <p:notesTextViewPr>
    <p:cViewPr>
      <p:scale>
        <a:sx n="3" d="2"/>
        <a:sy n="3" d="2"/>
      </p:scale>
      <p:origin x="0" y="-1218"/>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5/6/2024</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solidFill>
                  <a:schemeClr val="tx1"/>
                </a:solidFill>
                <a:latin typeface="+mn-lt"/>
              </a:rPr>
              <a:t>What Has Been Achieved: </a:t>
            </a:r>
            <a:r>
              <a:rPr lang="en-US" sz="2400" dirty="0">
                <a:latin typeface="Arial" panose="020B0604020202020204" pitchFamily="34" charset="0"/>
                <a:cs typeface="Arial" panose="020B0604020202020204" pitchFamily="34" charset="0"/>
              </a:rPr>
              <a:t>THz emission spectroscopy developed at UIUC are used to investigate the spin current generation in </a:t>
            </a:r>
            <a:r>
              <a:rPr lang="en-US" sz="2400" dirty="0" err="1">
                <a:latin typeface="Arial" panose="020B0604020202020204" pitchFamily="34" charset="0"/>
                <a:cs typeface="Arial" panose="020B0604020202020204" pitchFamily="34" charset="0"/>
              </a:rPr>
              <a:t>FeRh</a:t>
            </a:r>
            <a:r>
              <a:rPr lang="en-US" sz="2400" dirty="0">
                <a:latin typeface="Arial" panose="020B0604020202020204" pitchFamily="34" charset="0"/>
                <a:cs typeface="Arial" panose="020B0604020202020204" pitchFamily="34" charset="0"/>
              </a:rPr>
              <a:t> under ultrafast laser excitation. The transient spin current in </a:t>
            </a:r>
            <a:r>
              <a:rPr lang="en-US" sz="2400" dirty="0" err="1">
                <a:latin typeface="Arial" panose="020B0604020202020204" pitchFamily="34" charset="0"/>
                <a:cs typeface="Arial" panose="020B0604020202020204" pitchFamily="34" charset="0"/>
              </a:rPr>
              <a:t>FeRh</a:t>
            </a:r>
            <a:r>
              <a:rPr lang="en-US" sz="2400" dirty="0">
                <a:latin typeface="Arial" panose="020B0604020202020204" pitchFamily="34" charset="0"/>
                <a:cs typeface="Arial" panose="020B0604020202020204" pitchFamily="34" charset="0"/>
              </a:rPr>
              <a:t> can be extracted from the emitted THz field.</a:t>
            </a:r>
          </a:p>
          <a:p>
            <a:pPr marR="0">
              <a:lnSpc>
                <a:spcPct val="107000"/>
              </a:lnSpc>
              <a:spcBef>
                <a:spcPts val="0"/>
              </a:spcBef>
              <a:spcAft>
                <a:spcPts val="800"/>
              </a:spcAft>
            </a:pPr>
            <a:r>
              <a:rPr lang="en-US" sz="1000" b="1" dirty="0">
                <a:solidFill>
                  <a:schemeClr val="tx1"/>
                </a:solidFill>
                <a:latin typeface="+mn-lt"/>
              </a:rPr>
              <a:t>Importance of the Achievement: </a:t>
            </a:r>
            <a:r>
              <a:rPr lang="en-US" sz="1200" dirty="0">
                <a:latin typeface="Arial" panose="020B0604020202020204" pitchFamily="34" charset="0"/>
                <a:cs typeface="Arial" panose="020B0604020202020204" pitchFamily="34" charset="0"/>
              </a:rPr>
              <a:t>Spin current reveals key information about interplay between spin and other degrees of freedom inside material. This is especially critical for understanding the spin dynamics in materials such as proximity induced spin-triplet superconductors (SC) and quantum spin liquids, which is essential to the progress of spintronics research. </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000" b="1" dirty="0">
                <a:solidFill>
                  <a:schemeClr val="tx1"/>
                </a:solidFill>
                <a:latin typeface="+mn-lt"/>
              </a:rPr>
              <a:t>How is the achievement related to the IRG, and how does it help it achieve its goals? </a:t>
            </a:r>
            <a:r>
              <a:rPr lang="en-US" dirty="0">
                <a:latin typeface="Arial" panose="020B0604020202020204" pitchFamily="34" charset="0"/>
                <a:cs typeface="Arial" panose="020B0604020202020204" pitchFamily="34" charset="0"/>
              </a:rPr>
              <a:t>We present THz emission as a contactless probe of spin current-- a non-invasive method to detect spin current generation in spintronic materials. This probe technique can be extended to study spin dynamics in more exotic condensed matter systems such as SC/FM heterostructures, hybrid magnon systems, and quantum spin liquids which are hard to probe by conventional techniques.</a:t>
            </a:r>
            <a:endParaRPr lang="en-US" sz="1100" b="0" i="0" dirty="0">
              <a:solidFill>
                <a:srgbClr val="121B21"/>
              </a:solidFill>
              <a:effectLst/>
              <a:latin typeface="Source Sans Pro" panose="020B0503030403020204" pitchFamily="34" charset="0"/>
            </a:endParaRPr>
          </a:p>
          <a:p>
            <a:pPr algn="l"/>
            <a:r>
              <a:rPr lang="en-US" sz="1000" b="1" dirty="0">
                <a:solidFill>
                  <a:schemeClr val="tx1"/>
                </a:solidFill>
                <a:latin typeface="+mn-lt"/>
              </a:rPr>
              <a:t>Where the findings are published:  </a:t>
            </a:r>
            <a:r>
              <a:rPr lang="en-US" sz="1200" b="0" i="0" dirty="0" err="1">
                <a:solidFill>
                  <a:srgbClr val="222222"/>
                </a:solidFill>
                <a:effectLst/>
                <a:highlight>
                  <a:srgbClr val="FFFFFF"/>
                </a:highlight>
                <a:latin typeface="Arial" panose="020B0604020202020204" pitchFamily="34" charset="0"/>
              </a:rPr>
              <a:t>Lv</a:t>
            </a:r>
            <a:r>
              <a:rPr lang="en-US" sz="1200" b="0" i="0" dirty="0">
                <a:solidFill>
                  <a:srgbClr val="222222"/>
                </a:solidFill>
                <a:effectLst/>
                <a:highlight>
                  <a:srgbClr val="FFFFFF"/>
                </a:highlight>
                <a:latin typeface="Arial" panose="020B0604020202020204" pitchFamily="34" charset="0"/>
              </a:rPr>
              <a:t>, Yinchuan, Soho Shim, Jonathan Gibbons, Axel Hoffmann, Nadya Mason, and Fahad Mahmood. "Ultrafast THz emission spectroscopy of spin currents in the </a:t>
            </a:r>
            <a:r>
              <a:rPr lang="en-US" sz="1200" b="0" i="0" dirty="0" err="1">
                <a:solidFill>
                  <a:srgbClr val="222222"/>
                </a:solidFill>
                <a:effectLst/>
                <a:highlight>
                  <a:srgbClr val="FFFFFF"/>
                </a:highlight>
                <a:latin typeface="Arial" panose="020B0604020202020204" pitchFamily="34" charset="0"/>
              </a:rPr>
              <a:t>metamagnet</a:t>
            </a:r>
            <a:r>
              <a:rPr lang="en-US" sz="1200" b="0" i="0" dirty="0">
                <a:solidFill>
                  <a:srgbClr val="222222"/>
                </a:solidFill>
                <a:effectLst/>
                <a:highlight>
                  <a:srgbClr val="FFFFFF"/>
                </a:highlight>
                <a:latin typeface="Arial" panose="020B0604020202020204" pitchFamily="34" charset="0"/>
              </a:rPr>
              <a:t> </a:t>
            </a:r>
            <a:r>
              <a:rPr lang="en-US" sz="1200" b="0" i="0" dirty="0" err="1">
                <a:solidFill>
                  <a:srgbClr val="222222"/>
                </a:solidFill>
                <a:effectLst/>
                <a:highlight>
                  <a:srgbClr val="FFFFFF"/>
                </a:highlight>
                <a:latin typeface="Arial" panose="020B0604020202020204" pitchFamily="34" charset="0"/>
              </a:rPr>
              <a:t>FeRh</a:t>
            </a:r>
            <a:r>
              <a:rPr lang="en-US" sz="1200" b="0" i="0" dirty="0">
                <a:solidFill>
                  <a:srgbClr val="222222"/>
                </a:solidFill>
                <a:effectLst/>
                <a:highlight>
                  <a:srgbClr val="FFFFFF"/>
                </a:highlight>
                <a:latin typeface="Arial" panose="020B0604020202020204" pitchFamily="34" charset="0"/>
              </a:rPr>
              <a:t>." </a:t>
            </a:r>
            <a:r>
              <a:rPr lang="en-US" sz="1200" b="0" i="1" dirty="0">
                <a:solidFill>
                  <a:srgbClr val="222222"/>
                </a:solidFill>
                <a:effectLst/>
                <a:highlight>
                  <a:srgbClr val="FFFFFF"/>
                </a:highlight>
                <a:latin typeface="Arial" panose="020B0604020202020204" pitchFamily="34" charset="0"/>
              </a:rPr>
              <a:t>APL Materials</a:t>
            </a:r>
            <a:r>
              <a:rPr lang="en-US" sz="1200" b="0" i="0" dirty="0">
                <a:solidFill>
                  <a:srgbClr val="222222"/>
                </a:solidFill>
                <a:effectLst/>
                <a:highlight>
                  <a:srgbClr val="FFFFFF"/>
                </a:highlight>
                <a:latin typeface="Arial" panose="020B0604020202020204" pitchFamily="34" charset="0"/>
              </a:rPr>
              <a:t> 12, no. 4 (2024). https://pubs.aip.org/aip/apm/article/12/4/041121/3283184</a:t>
            </a: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3161226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2941561" y="151087"/>
            <a:ext cx="9274781" cy="566719"/>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a:solidFill>
                  <a:srgbClr val="C00000"/>
                </a:solidFill>
                <a:latin typeface="Arial" panose="020B0604020202020204" pitchFamily="34" charset="0"/>
                <a:cs typeface="Arial" panose="020B0604020202020204" pitchFamily="34" charset="0"/>
              </a:rPr>
              <a:t>Ultrafast THz emission spectroscopy of spin currents in the </a:t>
            </a:r>
            <a:r>
              <a:rPr lang="en-US" sz="2000" b="1" dirty="0" err="1">
                <a:solidFill>
                  <a:srgbClr val="C00000"/>
                </a:solidFill>
                <a:latin typeface="Arial" panose="020B0604020202020204" pitchFamily="34" charset="0"/>
                <a:cs typeface="Arial" panose="020B0604020202020204" pitchFamily="34" charset="0"/>
              </a:rPr>
              <a:t>metamagnet</a:t>
            </a:r>
            <a:r>
              <a:rPr lang="en-US" sz="2000" b="1" dirty="0">
                <a:solidFill>
                  <a:srgbClr val="C00000"/>
                </a:solidFill>
                <a:latin typeface="Arial" panose="020B0604020202020204" pitchFamily="34" charset="0"/>
                <a:cs typeface="Arial" panose="020B0604020202020204" pitchFamily="34" charset="0"/>
              </a:rPr>
              <a:t> </a:t>
            </a:r>
            <a:r>
              <a:rPr lang="en-US" sz="2000" b="1" dirty="0" err="1">
                <a:solidFill>
                  <a:srgbClr val="C00000"/>
                </a:solidFill>
                <a:latin typeface="Arial" panose="020B0604020202020204" pitchFamily="34" charset="0"/>
                <a:cs typeface="Arial" panose="020B0604020202020204" pitchFamily="34" charset="0"/>
              </a:rPr>
              <a:t>FeRh</a:t>
            </a:r>
            <a:endParaRPr lang="en-US" sz="2000" b="1" dirty="0">
              <a:solidFill>
                <a:srgbClr val="C00000"/>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University of Illinois MRSEC </a:t>
            </a:r>
          </a:p>
          <a:p>
            <a:r>
              <a:rPr lang="en-US" sz="1400" b="1" dirty="0">
                <a:latin typeface="Arial" panose="020B0604020202020204" pitchFamily="34" charset="0"/>
                <a:cs typeface="Arial" panose="020B0604020202020204" pitchFamily="34" charset="0"/>
              </a:rPr>
              <a:t>DMR-1720633</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121987" y="894537"/>
            <a:ext cx="6890944"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A. Hoffmann, N. Mason, and F. Mahmood, University of Illinois Urbana-Champaign </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6296296" y="1603856"/>
            <a:ext cx="5524229" cy="4339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223" name="TextBox 222">
            <a:extLst>
              <a:ext uri="{FF2B5EF4-FFF2-40B4-BE49-F238E27FC236}">
                <a16:creationId xmlns:a16="http://schemas.microsoft.com/office/drawing/2014/main" id="{DC81E185-9E6E-3C50-82A3-5EC814118740}"/>
              </a:ext>
            </a:extLst>
          </p:cNvPr>
          <p:cNvSpPr txBox="1"/>
          <p:nvPr/>
        </p:nvSpPr>
        <p:spPr>
          <a:xfrm>
            <a:off x="6314712" y="5187010"/>
            <a:ext cx="5487396" cy="769441"/>
          </a:xfrm>
          <a:prstGeom prst="rect">
            <a:avLst/>
          </a:prstGeom>
          <a:noFill/>
        </p:spPr>
        <p:txBody>
          <a:bodyPr wrap="square">
            <a:spAutoFit/>
          </a:bodyPr>
          <a:lstStyle/>
          <a:p>
            <a:pPr algn="just"/>
            <a:r>
              <a:rPr lang="en-US" sz="1100" b="1" i="0" dirty="0">
                <a:effectLst/>
                <a:latin typeface="Arial" panose="020B0604020202020204" pitchFamily="34" charset="0"/>
                <a:cs typeface="Arial" panose="020B0604020202020204" pitchFamily="34" charset="0"/>
              </a:rPr>
              <a:t>Figure 1:</a:t>
            </a:r>
            <a:r>
              <a:rPr lang="en-US" sz="1100" i="0" dirty="0">
                <a:effectLst/>
                <a:latin typeface="Arial" panose="020B0604020202020204" pitchFamily="34" charset="0"/>
                <a:cs typeface="Arial" panose="020B0604020202020204" pitchFamily="34" charset="0"/>
              </a:rPr>
              <a:t> (a) </a:t>
            </a:r>
            <a:r>
              <a:rPr lang="en-US" sz="1100" b="0" i="0" dirty="0">
                <a:effectLst/>
                <a:latin typeface="Arial" panose="020B0604020202020204" pitchFamily="34" charset="0"/>
                <a:cs typeface="Arial" panose="020B0604020202020204" pitchFamily="34" charset="0"/>
              </a:rPr>
              <a:t>THz emission spectroscopy of</a:t>
            </a:r>
            <a:r>
              <a:rPr lang="en-US" sz="1100" dirty="0">
                <a:latin typeface="Arial" panose="020B0604020202020204" pitchFamily="34" charset="0"/>
                <a:cs typeface="Arial" panose="020B0604020202020204" pitchFamily="34" charset="0"/>
              </a:rPr>
              <a:t> an</a:t>
            </a:r>
            <a:r>
              <a:rPr lang="en-US" sz="1100" b="0" i="0" dirty="0">
                <a:effectLst/>
                <a:latin typeface="Arial" panose="020B0604020202020204" pitchFamily="34" charset="0"/>
                <a:cs typeface="Arial" panose="020B0604020202020204" pitchFamily="34" charset="0"/>
              </a:rPr>
              <a:t> </a:t>
            </a:r>
            <a:r>
              <a:rPr lang="en-US" sz="1100" b="0" i="0" dirty="0" err="1">
                <a:effectLst/>
                <a:latin typeface="Arial" panose="020B0604020202020204" pitchFamily="34" charset="0"/>
                <a:cs typeface="Arial" panose="020B0604020202020204" pitchFamily="34" charset="0"/>
              </a:rPr>
              <a:t>FeRh</a:t>
            </a:r>
            <a:r>
              <a:rPr lang="en-US" sz="1100" b="0" i="0" dirty="0">
                <a:effectLst/>
                <a:latin typeface="Arial" panose="020B0604020202020204" pitchFamily="34" charset="0"/>
                <a:cs typeface="Arial" panose="020B0604020202020204" pitchFamily="34" charset="0"/>
              </a:rPr>
              <a:t> thin </a:t>
            </a:r>
            <a:r>
              <a:rPr lang="en-US" sz="1100" b="0" i="0">
                <a:effectLst/>
                <a:latin typeface="Arial" panose="020B0604020202020204" pitchFamily="34" charset="0"/>
                <a:cs typeface="Arial" panose="020B0604020202020204" pitchFamily="34" charset="0"/>
              </a:rPr>
              <a:t>film grown on MgO substrate. </a:t>
            </a:r>
            <a:r>
              <a:rPr lang="en-US" sz="1100" b="0" i="0" dirty="0">
                <a:effectLst/>
                <a:latin typeface="Arial" panose="020B0604020202020204" pitchFamily="34" charset="0"/>
                <a:cs typeface="Arial" panose="020B0604020202020204" pitchFamily="34" charset="0"/>
              </a:rPr>
              <a:t>(b) </a:t>
            </a:r>
            <a:r>
              <a:rPr lang="en-US" sz="1100" dirty="0">
                <a:latin typeface="Arial" panose="020B0604020202020204" pitchFamily="34" charset="0"/>
                <a:cs typeface="Arial" panose="020B0604020202020204" pitchFamily="34" charset="0"/>
              </a:rPr>
              <a:t>E</a:t>
            </a:r>
            <a:r>
              <a:rPr lang="en-US" sz="1100" b="0" i="0" dirty="0">
                <a:effectLst/>
                <a:latin typeface="Arial" panose="020B0604020202020204" pitchFamily="34" charset="0"/>
                <a:cs typeface="Arial" panose="020B0604020202020204" pitchFamily="34" charset="0"/>
              </a:rPr>
              <a:t>mitted THz field from </a:t>
            </a:r>
            <a:r>
              <a:rPr lang="en-US" sz="1100" b="0" i="0" dirty="0" err="1">
                <a:effectLst/>
                <a:latin typeface="Arial" panose="020B0604020202020204" pitchFamily="34" charset="0"/>
                <a:cs typeface="Arial" panose="020B0604020202020204" pitchFamily="34" charset="0"/>
              </a:rPr>
              <a:t>FeRh</a:t>
            </a:r>
            <a:r>
              <a:rPr lang="en-US" sz="1100" b="0" i="0" dirty="0">
                <a:effectLst/>
                <a:latin typeface="Arial" panose="020B0604020202020204" pitchFamily="34" charset="0"/>
                <a:cs typeface="Arial" panose="020B0604020202020204" pitchFamily="34" charset="0"/>
              </a:rPr>
              <a:t> across the metamagnetic transition point. A small, non-zero THz field is observed in the antiferromagnetic </a:t>
            </a:r>
            <a:r>
              <a:rPr lang="en-US" sz="1100" b="0" i="0" dirty="0" err="1">
                <a:effectLst/>
                <a:latin typeface="Arial" panose="020B0604020202020204" pitchFamily="34" charset="0"/>
                <a:cs typeface="Arial" panose="020B0604020202020204" pitchFamily="34" charset="0"/>
              </a:rPr>
              <a:t>FeRh</a:t>
            </a:r>
            <a:r>
              <a:rPr lang="en-US" sz="1100" b="0" i="0" dirty="0">
                <a:effectLst/>
                <a:latin typeface="Arial" panose="020B0604020202020204" pitchFamily="34" charset="0"/>
                <a:cs typeface="Arial" panose="020B0604020202020204" pitchFamily="34" charset="0"/>
              </a:rPr>
              <a:t> at low temperatures. (c) Extracted spin current inside </a:t>
            </a:r>
            <a:r>
              <a:rPr lang="en-US" sz="1100" b="0" i="0" dirty="0" err="1">
                <a:effectLst/>
                <a:latin typeface="Arial" panose="020B0604020202020204" pitchFamily="34" charset="0"/>
                <a:cs typeface="Arial" panose="020B0604020202020204" pitchFamily="34" charset="0"/>
              </a:rPr>
              <a:t>FeRh</a:t>
            </a:r>
            <a:r>
              <a:rPr lang="en-US" sz="1100" b="0" i="0" dirty="0">
                <a:effectLst/>
                <a:latin typeface="Arial" panose="020B0604020202020204" pitchFamily="34" charset="0"/>
                <a:cs typeface="Arial" panose="020B0604020202020204" pitchFamily="34" charset="0"/>
              </a:rPr>
              <a:t> from the THz emission data. </a:t>
            </a:r>
            <a:endParaRPr lang="en-US" sz="1100" dirty="0">
              <a:latin typeface="Arial" panose="020B0604020202020204" pitchFamily="34" charset="0"/>
              <a:cs typeface="Arial" panose="020B0604020202020204" pitchFamily="34" charset="0"/>
            </a:endParaRPr>
          </a:p>
        </p:txBody>
      </p:sp>
      <p:sp>
        <p:nvSpPr>
          <p:cNvPr id="224" name="TextBox 223">
            <a:extLst>
              <a:ext uri="{FF2B5EF4-FFF2-40B4-BE49-F238E27FC236}">
                <a16:creationId xmlns:a16="http://schemas.microsoft.com/office/drawing/2014/main" id="{381CD8BD-08FB-0C2C-AD5F-B38FDD96D230}"/>
              </a:ext>
            </a:extLst>
          </p:cNvPr>
          <p:cNvSpPr txBox="1"/>
          <p:nvPr/>
        </p:nvSpPr>
        <p:spPr>
          <a:xfrm>
            <a:off x="301043" y="1366684"/>
            <a:ext cx="5618359" cy="4721101"/>
          </a:xfrm>
          <a:prstGeom prst="rect">
            <a:avLst/>
          </a:prstGeom>
          <a:noFill/>
        </p:spPr>
        <p:txBody>
          <a:bodyPr wrap="square" rtlCol="0">
            <a:spAutoFit/>
          </a:bodyPr>
          <a:lstStyle/>
          <a:p>
            <a:r>
              <a:rPr lang="en-US" sz="1700" dirty="0">
                <a:latin typeface="Arial" panose="020B0604020202020204" pitchFamily="34" charset="0"/>
                <a:cs typeface="Arial" panose="020B0604020202020204" pitchFamily="34" charset="0"/>
              </a:rPr>
              <a:t>THz emission spectroscopy developed at UIUC is used to investigate spin current generation in the antiferromagnetic metal </a:t>
            </a:r>
            <a:r>
              <a:rPr lang="en-US" sz="1700" dirty="0" err="1">
                <a:latin typeface="Arial" panose="020B0604020202020204" pitchFamily="34" charset="0"/>
                <a:cs typeface="Arial" panose="020B0604020202020204" pitchFamily="34" charset="0"/>
              </a:rPr>
              <a:t>FeRh</a:t>
            </a:r>
            <a:r>
              <a:rPr lang="en-US" sz="1700" dirty="0">
                <a:latin typeface="Arial" panose="020B0604020202020204" pitchFamily="34" charset="0"/>
                <a:cs typeface="Arial" panose="020B0604020202020204" pitchFamily="34" charset="0"/>
              </a:rPr>
              <a:t> under ultrafast laser excitation. The transient spin current in </a:t>
            </a:r>
            <a:r>
              <a:rPr lang="en-US" sz="1700" dirty="0" err="1">
                <a:latin typeface="Arial" panose="020B0604020202020204" pitchFamily="34" charset="0"/>
                <a:cs typeface="Arial" panose="020B0604020202020204" pitchFamily="34" charset="0"/>
              </a:rPr>
              <a:t>FeRh</a:t>
            </a:r>
            <a:r>
              <a:rPr lang="en-US" sz="1700" dirty="0">
                <a:latin typeface="Arial" panose="020B0604020202020204" pitchFamily="34" charset="0"/>
                <a:cs typeface="Arial" panose="020B0604020202020204" pitchFamily="34" charset="0"/>
              </a:rPr>
              <a:t> can be extracted from the emitted THz field.</a:t>
            </a:r>
          </a:p>
          <a:p>
            <a:endParaRPr lang="en-US" sz="1700" dirty="0">
              <a:latin typeface="Arial" panose="020B0604020202020204" pitchFamily="34" charset="0"/>
              <a:cs typeface="Arial" panose="020B0604020202020204" pitchFamily="34" charset="0"/>
            </a:endParaRPr>
          </a:p>
          <a:p>
            <a:pPr marR="0">
              <a:lnSpc>
                <a:spcPct val="107000"/>
              </a:lnSpc>
              <a:spcBef>
                <a:spcPts val="0"/>
              </a:spcBef>
            </a:pPr>
            <a:r>
              <a:rPr lang="en-US" sz="1700" dirty="0">
                <a:latin typeface="Arial" panose="020B0604020202020204" pitchFamily="34" charset="0"/>
                <a:cs typeface="Arial" panose="020B0604020202020204" pitchFamily="34" charset="0"/>
              </a:rPr>
              <a:t>Developing viable platforms for the transduction between charge and spin current is crucial for spintronic based electronic devices. Our work investigates </a:t>
            </a:r>
            <a:r>
              <a:rPr lang="en-US" sz="1700" dirty="0" err="1">
                <a:latin typeface="Arial" panose="020B0604020202020204" pitchFamily="34" charset="0"/>
                <a:cs typeface="Arial" panose="020B0604020202020204" pitchFamily="34" charset="0"/>
              </a:rPr>
              <a:t>FeRh</a:t>
            </a:r>
            <a:r>
              <a:rPr lang="en-US" sz="1700" dirty="0">
                <a:latin typeface="Arial" panose="020B0604020202020204" pitchFamily="34" charset="0"/>
                <a:cs typeface="Arial" panose="020B0604020202020204" pitchFamily="34" charset="0"/>
              </a:rPr>
              <a:t> as one such platform. </a:t>
            </a:r>
          </a:p>
          <a:p>
            <a:pPr marR="0">
              <a:lnSpc>
                <a:spcPct val="107000"/>
              </a:lnSpc>
              <a:spcBef>
                <a:spcPts val="0"/>
              </a:spcBef>
            </a:pPr>
            <a:endParaRPr lang="en-US" sz="1700" dirty="0">
              <a:latin typeface="Arial" panose="020B0604020202020204" pitchFamily="34" charset="0"/>
              <a:cs typeface="Arial" panose="020B0604020202020204" pitchFamily="34" charset="0"/>
            </a:endParaRPr>
          </a:p>
          <a:p>
            <a:pPr marR="0">
              <a:lnSpc>
                <a:spcPct val="107000"/>
              </a:lnSpc>
              <a:spcAft>
                <a:spcPts val="600"/>
              </a:spcAft>
            </a:pPr>
            <a:r>
              <a:rPr lang="en-US" sz="1700" dirty="0">
                <a:latin typeface="Arial" panose="020B0604020202020204" pitchFamily="34" charset="0"/>
                <a:cs typeface="Arial" panose="020B0604020202020204" pitchFamily="34" charset="0"/>
              </a:rPr>
              <a:t>We further present THz emission as a contactless probe of spin current. This probe technique can be extended to study spin dynamics in more exotic condensed matter systems such as SC/FM heterostructures, hybrid magnon systems, and quantum spin liquids which are hard to probe by conventional techniques.</a:t>
            </a:r>
          </a:p>
        </p:txBody>
      </p:sp>
      <p:sp>
        <p:nvSpPr>
          <p:cNvPr id="227" name="TextBox 226">
            <a:extLst>
              <a:ext uri="{FF2B5EF4-FFF2-40B4-BE49-F238E27FC236}">
                <a16:creationId xmlns:a16="http://schemas.microsoft.com/office/drawing/2014/main" id="{8E811C79-D076-88C1-65DE-2D1C164C2040}"/>
              </a:ext>
            </a:extLst>
          </p:cNvPr>
          <p:cNvSpPr txBox="1"/>
          <p:nvPr/>
        </p:nvSpPr>
        <p:spPr>
          <a:xfrm>
            <a:off x="6365333" y="1608986"/>
            <a:ext cx="478113" cy="338554"/>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(a)</a:t>
            </a:r>
          </a:p>
        </p:txBody>
      </p:sp>
      <p:sp>
        <p:nvSpPr>
          <p:cNvPr id="209" name="TextBox 208">
            <a:extLst>
              <a:ext uri="{FF2B5EF4-FFF2-40B4-BE49-F238E27FC236}">
                <a16:creationId xmlns:a16="http://schemas.microsoft.com/office/drawing/2014/main" id="{B4F32C21-052A-278F-B430-0B9173251488}"/>
              </a:ext>
            </a:extLst>
          </p:cNvPr>
          <p:cNvSpPr txBox="1"/>
          <p:nvPr/>
        </p:nvSpPr>
        <p:spPr>
          <a:xfrm>
            <a:off x="7047275" y="1634681"/>
            <a:ext cx="6536575" cy="276999"/>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THz emission of </a:t>
            </a:r>
            <a:r>
              <a:rPr lang="en-US" sz="1200" b="1" dirty="0" err="1">
                <a:latin typeface="Arial" panose="020B0604020202020204" pitchFamily="34" charset="0"/>
                <a:cs typeface="Arial" panose="020B0604020202020204" pitchFamily="34" charset="0"/>
              </a:rPr>
              <a:t>FeRh</a:t>
            </a:r>
            <a:r>
              <a:rPr lang="en-US" sz="1200" b="1" dirty="0">
                <a:latin typeface="Arial" panose="020B0604020202020204" pitchFamily="34" charset="0"/>
                <a:cs typeface="Arial" panose="020B0604020202020204" pitchFamily="34" charset="0"/>
              </a:rPr>
              <a:t> across T</a:t>
            </a:r>
            <a:r>
              <a:rPr lang="en-US" sz="1200" b="1" baseline="-25000" dirty="0">
                <a:latin typeface="Arial" panose="020B0604020202020204" pitchFamily="34" charset="0"/>
                <a:cs typeface="Arial" panose="020B0604020202020204" pitchFamily="34" charset="0"/>
              </a:rPr>
              <a:t>N </a:t>
            </a:r>
            <a:r>
              <a:rPr lang="en-US" sz="1200" b="1" dirty="0">
                <a:latin typeface="Arial" panose="020B0604020202020204" pitchFamily="34" charset="0"/>
                <a:cs typeface="Arial" panose="020B0604020202020204" pitchFamily="34" charset="0"/>
              </a:rPr>
              <a:t>= 285K</a:t>
            </a:r>
          </a:p>
        </p:txBody>
      </p:sp>
      <p:sp>
        <p:nvSpPr>
          <p:cNvPr id="228" name="TextBox 227">
            <a:extLst>
              <a:ext uri="{FF2B5EF4-FFF2-40B4-BE49-F238E27FC236}">
                <a16:creationId xmlns:a16="http://schemas.microsoft.com/office/drawing/2014/main" id="{B3A81D5C-48F1-97A8-AAC4-F52E0B2B1FC6}"/>
              </a:ext>
            </a:extLst>
          </p:cNvPr>
          <p:cNvSpPr txBox="1"/>
          <p:nvPr/>
        </p:nvSpPr>
        <p:spPr>
          <a:xfrm>
            <a:off x="8540964" y="1584682"/>
            <a:ext cx="505876" cy="338554"/>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(b)</a:t>
            </a:r>
          </a:p>
        </p:txBody>
      </p:sp>
      <p:pic>
        <p:nvPicPr>
          <p:cNvPr id="7" name="Picture 6" descr="Schematic illustration of THz emission spectroscopy on an FeRh thin film. A train of pulsed infrared laser is incident on the FeRh and transient THz field is generated from the other side of the sample.">
            <a:extLst>
              <a:ext uri="{FF2B5EF4-FFF2-40B4-BE49-F238E27FC236}">
                <a16:creationId xmlns:a16="http://schemas.microsoft.com/office/drawing/2014/main" id="{567C5468-2F52-D829-ADCE-DBC20DF75A8D}"/>
              </a:ext>
            </a:extLst>
          </p:cNvPr>
          <p:cNvPicPr>
            <a:picLocks noChangeAspect="1"/>
          </p:cNvPicPr>
          <p:nvPr/>
        </p:nvPicPr>
        <p:blipFill>
          <a:blip r:embed="rId4"/>
          <a:stretch>
            <a:fillRect/>
          </a:stretch>
        </p:blipFill>
        <p:spPr>
          <a:xfrm>
            <a:off x="6328519" y="1961013"/>
            <a:ext cx="2639018" cy="2385153"/>
          </a:xfrm>
          <a:prstGeom prst="rect">
            <a:avLst/>
          </a:prstGeom>
        </p:spPr>
      </p:pic>
      <p:pic>
        <p:nvPicPr>
          <p:cNvPr id="18" name="Picture 17" descr="The emitted THz field from a 15 nm bare FeRh film across the antiferromagnetic (AFM)-to-ferromagnetic (FM) transition point. In the AFM phase of FeRh, a small, non-zero THz field is observed in the antiferromagnetic FeRh at low temperatures. ">
            <a:extLst>
              <a:ext uri="{FF2B5EF4-FFF2-40B4-BE49-F238E27FC236}">
                <a16:creationId xmlns:a16="http://schemas.microsoft.com/office/drawing/2014/main" id="{E5506A79-EFF6-1B7C-D272-A19B994CC372}"/>
              </a:ext>
            </a:extLst>
          </p:cNvPr>
          <p:cNvPicPr>
            <a:picLocks noChangeAspect="1"/>
          </p:cNvPicPr>
          <p:nvPr/>
        </p:nvPicPr>
        <p:blipFill>
          <a:blip r:embed="rId5"/>
          <a:stretch>
            <a:fillRect/>
          </a:stretch>
        </p:blipFill>
        <p:spPr>
          <a:xfrm>
            <a:off x="9077774" y="1901545"/>
            <a:ext cx="2715492" cy="1958055"/>
          </a:xfrm>
          <a:prstGeom prst="rect">
            <a:avLst/>
          </a:prstGeom>
        </p:spPr>
      </p:pic>
      <p:pic>
        <p:nvPicPr>
          <p:cNvPr id="14" name="Picture 13" descr="Basing on the model that the inverse spin Hall effect is the dominating mechanism for spin-to-charge conversion inside FeRh, spin current is extracted from the THz emission data.">
            <a:extLst>
              <a:ext uri="{FF2B5EF4-FFF2-40B4-BE49-F238E27FC236}">
                <a16:creationId xmlns:a16="http://schemas.microsoft.com/office/drawing/2014/main" id="{FB6F30FC-1922-809A-91D3-8142BBF88B60}"/>
              </a:ext>
            </a:extLst>
          </p:cNvPr>
          <p:cNvPicPr>
            <a:picLocks noChangeAspect="1"/>
          </p:cNvPicPr>
          <p:nvPr/>
        </p:nvPicPr>
        <p:blipFill>
          <a:blip r:embed="rId6"/>
          <a:stretch>
            <a:fillRect/>
          </a:stretch>
        </p:blipFill>
        <p:spPr>
          <a:xfrm>
            <a:off x="8773729" y="3845642"/>
            <a:ext cx="2952451" cy="1371957"/>
          </a:xfrm>
          <a:prstGeom prst="rect">
            <a:avLst/>
          </a:prstGeom>
        </p:spPr>
      </p:pic>
      <p:sp>
        <p:nvSpPr>
          <p:cNvPr id="15" name="TextBox 14">
            <a:extLst>
              <a:ext uri="{FF2B5EF4-FFF2-40B4-BE49-F238E27FC236}">
                <a16:creationId xmlns:a16="http://schemas.microsoft.com/office/drawing/2014/main" id="{F16AF6F7-30E0-A997-D12E-429E00EAB68E}"/>
              </a:ext>
            </a:extLst>
          </p:cNvPr>
          <p:cNvSpPr txBox="1"/>
          <p:nvPr/>
        </p:nvSpPr>
        <p:spPr>
          <a:xfrm>
            <a:off x="9214336" y="4074579"/>
            <a:ext cx="505876" cy="338554"/>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(c)</a:t>
            </a:r>
          </a:p>
        </p:txBody>
      </p:sp>
      <p:sp>
        <p:nvSpPr>
          <p:cNvPr id="208" name="TextBox 207">
            <a:extLst>
              <a:ext uri="{FF2B5EF4-FFF2-40B4-BE49-F238E27FC236}">
                <a16:creationId xmlns:a16="http://schemas.microsoft.com/office/drawing/2014/main" id="{8F1A7396-6514-D5B5-C5CE-E3F9D4D9592E}"/>
              </a:ext>
            </a:extLst>
          </p:cNvPr>
          <p:cNvSpPr txBox="1"/>
          <p:nvPr/>
        </p:nvSpPr>
        <p:spPr>
          <a:xfrm>
            <a:off x="6192387" y="1608986"/>
            <a:ext cx="2437892" cy="584775"/>
          </a:xfrm>
          <a:prstGeom prst="rect">
            <a:avLst/>
          </a:prstGeom>
          <a:noFill/>
        </p:spPr>
        <p:txBody>
          <a:bodyPr wrap="square" rtlCol="0">
            <a:spAutoFit/>
          </a:bodyPr>
          <a:lstStyle/>
          <a:p>
            <a:pPr algn="ctr"/>
            <a:r>
              <a:rPr lang="en-US" sz="1600" b="1" dirty="0">
                <a:latin typeface="Arial" panose="020B0604020202020204" pitchFamily="34" charset="0"/>
                <a:cs typeface="Arial" panose="020B0604020202020204" pitchFamily="34" charset="0"/>
              </a:rPr>
              <a:t>THz emission</a:t>
            </a:r>
          </a:p>
          <a:p>
            <a:pPr algn="ctr"/>
            <a:r>
              <a:rPr lang="en-US" sz="1600" b="1" dirty="0">
                <a:latin typeface="Arial" panose="020B0604020202020204" pitchFamily="34" charset="0"/>
                <a:cs typeface="Arial" panose="020B0604020202020204" pitchFamily="34" charset="0"/>
              </a:rPr>
              <a:t> spectroscopy</a:t>
            </a:r>
          </a:p>
        </p:txBody>
      </p:sp>
      <p:sp>
        <p:nvSpPr>
          <p:cNvPr id="16" name="TextBox 15">
            <a:extLst>
              <a:ext uri="{FF2B5EF4-FFF2-40B4-BE49-F238E27FC236}">
                <a16:creationId xmlns:a16="http://schemas.microsoft.com/office/drawing/2014/main" id="{532F17DD-AD60-A958-3833-4610E3374EC4}"/>
              </a:ext>
            </a:extLst>
          </p:cNvPr>
          <p:cNvSpPr txBox="1"/>
          <p:nvPr/>
        </p:nvSpPr>
        <p:spPr>
          <a:xfrm>
            <a:off x="9365808" y="4098754"/>
            <a:ext cx="2069252" cy="276999"/>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Extracted spin current</a:t>
            </a:r>
          </a:p>
        </p:txBody>
      </p:sp>
    </p:spTree>
    <p:extLst>
      <p:ext uri="{BB962C8B-B14F-4D97-AF65-F5344CB8AC3E}">
        <p14:creationId xmlns:p14="http://schemas.microsoft.com/office/powerpoint/2010/main" val="15595125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4620</TotalTime>
  <Words>487</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Microsoft Sans Serif</vt:lpstr>
      <vt:lpstr>Sitka Subheading</vt:lpstr>
      <vt:lpstr>Source Sans Pro</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Pena Martin, Pamela A</cp:lastModifiedBy>
  <cp:revision>298</cp:revision>
  <cp:lastPrinted>2018-03-20T12:31:18Z</cp:lastPrinted>
  <dcterms:created xsi:type="dcterms:W3CDTF">2017-10-05T17:34:54Z</dcterms:created>
  <dcterms:modified xsi:type="dcterms:W3CDTF">2024-05-06T16:08:45Z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