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01" autoAdjust="0"/>
    <p:restoredTop sz="72585" autoAdjust="0"/>
  </p:normalViewPr>
  <p:slideViewPr>
    <p:cSldViewPr snapToGrid="0" snapToObjects="1">
      <p:cViewPr varScale="1">
        <p:scale>
          <a:sx n="48" d="100"/>
          <a:sy n="48" d="100"/>
        </p:scale>
        <p:origin x="1408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B23B9-6D3A-9040-88D7-9E6FC27627B2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42DF0-6B59-4745-9809-E79EF4E69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19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In-plane magnetic structure and exchange interactions in the high-temperature antiferromagnet </a:t>
            </a:r>
            <a:r>
              <a:rPr lang="en-US" b="1" dirty="0">
                <a:effectLst/>
              </a:rPr>
              <a:t>Cr2Al</a:t>
            </a:r>
            <a:endParaRPr lang="en-US" b="1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ordered tetragonal intermetallic </a:t>
            </a:r>
            <a:r>
              <a:rPr lang="en-US" dirty="0">
                <a:effectLst/>
              </a:rPr>
              <a:t>Cr2Al</a:t>
            </a:r>
            <a:r>
              <a:rPr lang="en-US" dirty="0"/>
              <a:t> forms the same structure type as </a:t>
            </a:r>
            <a:r>
              <a:rPr lang="en-US" dirty="0">
                <a:effectLst/>
              </a:rPr>
              <a:t>Mn2Au</a:t>
            </a:r>
            <a:r>
              <a:rPr lang="en-US" dirty="0"/>
              <a:t>, and the latter has been heavily investigated for its potential in antiferromagnetic spintronics due to its degenerate in-plane </a:t>
            </a:r>
            <a:r>
              <a:rPr lang="en-US" dirty="0" err="1"/>
              <a:t>Néel</a:t>
            </a:r>
            <a:r>
              <a:rPr lang="en-US" dirty="0"/>
              <a:t> vector. We present the single-crystal flux growth of </a:t>
            </a:r>
            <a:r>
              <a:rPr lang="en-US" dirty="0">
                <a:effectLst/>
              </a:rPr>
              <a:t>Cr2Al</a:t>
            </a:r>
            <a:r>
              <a:rPr lang="en-US" dirty="0"/>
              <a:t> and orientation-dependent magnetic properties. Powder neutron diffraction of </a:t>
            </a:r>
            <a:r>
              <a:rPr lang="en-US" dirty="0">
                <a:effectLst/>
              </a:rPr>
              <a:t>Cr2Al</a:t>
            </a:r>
            <a:r>
              <a:rPr lang="en-US" dirty="0"/>
              <a:t> and first-principles simulations reveal that the magnetic ordering is likely in-plane and therefore identical to </a:t>
            </a:r>
            <a:r>
              <a:rPr lang="en-US" dirty="0">
                <a:effectLst/>
              </a:rPr>
              <a:t>Mn2Au</a:t>
            </a:r>
            <a:r>
              <a:rPr lang="en-US" dirty="0"/>
              <a:t>, providing a second material candidate in the </a:t>
            </a:r>
            <a:r>
              <a:rPr lang="en-US" dirty="0">
                <a:effectLst/>
              </a:rPr>
              <a:t>MoSi2</a:t>
            </a:r>
            <a:r>
              <a:rPr lang="en-US" dirty="0"/>
              <a:t> structure type to evaluate the fundamental interactions that govern spintronic effects. The single ordering transition seen in thermal analysis and resistivity indicates that canting of the moments along the </a:t>
            </a:r>
            <a:r>
              <a:rPr lang="en-US" dirty="0">
                <a:effectLst/>
              </a:rPr>
              <a:t>c</a:t>
            </a:r>
            <a:r>
              <a:rPr lang="en-US" dirty="0"/>
              <a:t> axis is unlikely. Magnetometry, resistivity, and differential scanning calorimetry measurements confirm the </a:t>
            </a:r>
            <a:r>
              <a:rPr lang="en-US" dirty="0" err="1"/>
              <a:t>Néel</a:t>
            </a:r>
            <a:r>
              <a:rPr lang="en-US" dirty="0"/>
              <a:t> temperature to be </a:t>
            </a:r>
            <a:r>
              <a:rPr lang="en-US" dirty="0">
                <a:effectLst/>
              </a:rPr>
              <a:t>634±2</a:t>
            </a:r>
            <a:r>
              <a:rPr lang="en-US" dirty="0"/>
              <a:t> K. First-principles simulations indicate that the system has a small density of states at the Fermi energy and confirm the lowest-energy magnetic ground-state ordering, while Monte Carlo simulations match the experimental </a:t>
            </a:r>
            <a:r>
              <a:rPr lang="en-US" dirty="0" err="1"/>
              <a:t>Néel</a:t>
            </a:r>
            <a:r>
              <a:rPr lang="en-US" dirty="0"/>
              <a:t> temperature.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42DF0-6B59-4745-9809-E79EF4E69D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87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109" y="84406"/>
            <a:ext cx="5335745" cy="803867"/>
          </a:xfrm>
        </p:spPr>
        <p:txBody>
          <a:bodyPr anchor="ctr"/>
          <a:lstStyle/>
          <a:p>
            <a:r>
              <a:rPr lang="en-US" sz="1800" b="1" dirty="0">
                <a:solidFill>
                  <a:schemeClr val="tx1"/>
                </a:solidFill>
              </a:rPr>
              <a:t>First crystal growth and magnetic structure of the high-temperature antiferromagnet Cr</a:t>
            </a:r>
            <a:r>
              <a:rPr lang="en-US" sz="1800" b="1" baseline="-25000" dirty="0">
                <a:solidFill>
                  <a:schemeClr val="tx1"/>
                </a:solidFill>
              </a:rPr>
              <a:t>2</a:t>
            </a:r>
            <a:r>
              <a:rPr lang="en-US" sz="1800" b="1" dirty="0">
                <a:solidFill>
                  <a:schemeClr val="tx1"/>
                </a:solidFill>
              </a:rPr>
              <a:t>Al</a:t>
            </a:r>
          </a:p>
        </p:txBody>
      </p:sp>
      <p:sp>
        <p:nvSpPr>
          <p:cNvPr id="7" name="Rectangle 6"/>
          <p:cNvSpPr/>
          <p:nvPr/>
        </p:nvSpPr>
        <p:spPr>
          <a:xfrm>
            <a:off x="4401583" y="1014660"/>
            <a:ext cx="4742417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André </a:t>
            </a:r>
            <a:r>
              <a:rPr lang="en-US" sz="1200" b="1" dirty="0" err="1">
                <a:solidFill>
                  <a:schemeClr val="bg1"/>
                </a:solidFill>
              </a:rPr>
              <a:t>Schleife</a:t>
            </a:r>
            <a:r>
              <a:rPr lang="en-US" sz="1200" b="1" dirty="0">
                <a:solidFill>
                  <a:schemeClr val="bg1"/>
                </a:solidFill>
              </a:rPr>
              <a:t> and Daniel P. Shoemaker,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University of Illinois Urbana</a:t>
            </a:r>
            <a:r>
              <a:rPr lang="mr-IN" sz="1200" b="1" dirty="0">
                <a:solidFill>
                  <a:schemeClr val="bg1"/>
                </a:solidFill>
              </a:rPr>
              <a:t>–</a:t>
            </a:r>
            <a:r>
              <a:rPr lang="en-US" sz="1200" b="1" dirty="0">
                <a:solidFill>
                  <a:schemeClr val="bg1"/>
                </a:solidFill>
              </a:rPr>
              <a:t>Champaign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399" y="228225"/>
            <a:ext cx="2637903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Illinois MRSEC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DMR-1720633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" y="745755"/>
            <a:ext cx="851452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2022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181951" y="6392617"/>
            <a:ext cx="36619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C. Zhao,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., Phys. Rev. Mater.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084411 (2021)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88AAB9-FEC2-3D43-9FE6-369BB71CD8F1}"/>
              </a:ext>
            </a:extLst>
          </p:cNvPr>
          <p:cNvSpPr txBox="1"/>
          <p:nvPr/>
        </p:nvSpPr>
        <p:spPr>
          <a:xfrm>
            <a:off x="439136" y="1508690"/>
            <a:ext cx="8265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Switching </a:t>
            </a:r>
            <a:r>
              <a:rPr lang="en-US" sz="14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US" sz="14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1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vector orientations in antiferromagnets has been proposed as an ultrafast means of data storage, but the fundamental energy scales of switching cannot be evaluated without oriented measurements on single crystals.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These single-crystal methods are vital for understanding if first-principles calculations can predict the energies and dynamics that govern these devices.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 descr="Plot of transmission versus fluctuation angle, showing that both gapped and gapless phases exist, depending on the orientation of the magnetization.">
                <a:extLst>
                  <a:ext uri="{FF2B5EF4-FFF2-40B4-BE49-F238E27FC236}">
                    <a16:creationId xmlns:a16="http://schemas.microsoft.com/office/drawing/2014/main" id="{84EFD458-1690-0147-9A36-6C76B71AF6F8}"/>
                  </a:ext>
                </a:extLst>
              </p:cNvPr>
              <p:cNvSpPr txBox="1"/>
              <p:nvPr/>
            </p:nvSpPr>
            <p:spPr>
              <a:xfrm>
                <a:off x="1944321" y="2544797"/>
                <a:ext cx="4368799" cy="2893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leading antiferromagnetic spintronic material Mn</a:t>
                </a:r>
                <a:r>
                  <a:rPr lang="en-US" sz="1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Au cannot be “switched off” by heating above its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Néel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temperature </a:t>
                </a:r>
                <a:r>
                  <a:rPr lang="en-US" sz="1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14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, so probing its magnetic energy </a:t>
                </a:r>
                <a:r>
                  <a:rPr lang="en-US" sz="1400">
                    <a:latin typeface="Arial" panose="020B0604020202020204" pitchFamily="34" charset="0"/>
                    <a:cs typeface="Arial" panose="020B0604020202020204" pitchFamily="34" charset="0"/>
                  </a:rPr>
                  <a:t>experimentally is challenging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. We grew the first single crystals of Cr</a:t>
                </a:r>
                <a:r>
                  <a:rPr lang="en-US" sz="1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Al to show that it has the same magnetic configuration as Mn</a:t>
                </a:r>
                <a:r>
                  <a:rPr lang="en-US" sz="1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Au (at left, orange arrows), but Cr</a:t>
                </a:r>
                <a:r>
                  <a:rPr lang="en-US" sz="1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Al transitions to a paramagnet at </a:t>
                </a:r>
                <a:b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14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634 K. Neutron diffraction revealed that the magnetic ordering is in-plane. Divergence of the magnetic susceptibility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𝜒</m:t>
                        </m:r>
                      </m:e>
                      <m:sub>
                        <m:r>
                          <a:rPr lang="en-US" sz="1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along </a:t>
                </a:r>
                <a:r>
                  <a:rPr lang="en-US" sz="1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US" sz="1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directions is clear at </a:t>
                </a:r>
                <a:r>
                  <a:rPr lang="en-US" sz="1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14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(right, in black and red). Our Monte Carlo simulations match the experimental </a:t>
                </a:r>
                <a:r>
                  <a:rPr lang="en-US" sz="1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14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, shown by the peak in calculated heat capacity (</a:t>
                </a:r>
                <a:r>
                  <a:rPr lang="en-US" sz="1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1400" i="1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at right, in blue).</a:t>
                </a:r>
              </a:p>
            </p:txBody>
          </p:sp>
        </mc:Choice>
        <mc:Fallback xmlns="">
          <p:sp>
            <p:nvSpPr>
              <p:cNvPr id="13" name="TextBox 12" descr="Plot of transmission versus fluctuation angle, showing that both gapped and gapless phases exist, depending on the orientation of the magnetization.">
                <a:extLst>
                  <a:ext uri="{FF2B5EF4-FFF2-40B4-BE49-F238E27FC236}">
                    <a16:creationId xmlns:a16="http://schemas.microsoft.com/office/drawing/2014/main" id="{84EFD458-1690-0147-9A36-6C76B71AF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321" y="2544797"/>
                <a:ext cx="4368799" cy="2893100"/>
              </a:xfrm>
              <a:prstGeom prst="rect">
                <a:avLst/>
              </a:prstGeom>
              <a:blipFill>
                <a:blip r:embed="rId3"/>
                <a:stretch>
                  <a:fillRect l="-580" t="-437" r="-870" b="-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827D9B8-DA4A-8C45-9C45-F0EC546B7CC8}"/>
              </a:ext>
            </a:extLst>
          </p:cNvPr>
          <p:cNvSpPr txBox="1"/>
          <p:nvPr/>
        </p:nvSpPr>
        <p:spPr>
          <a:xfrm>
            <a:off x="152399" y="5581730"/>
            <a:ext cx="7190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Conclusion: Flux growth of metallic single crystals provides critical opportunities to benchmark theory and understand energy scales of magnetic switching. </a:t>
            </a:r>
          </a:p>
        </p:txBody>
      </p:sp>
      <p:pic>
        <p:nvPicPr>
          <p:cNvPr id="10" name="Picture 9" descr="Scanning electron micrograph showing a cubic-shaped single crystal of Cr2Al">
            <a:extLst>
              <a:ext uri="{FF2B5EF4-FFF2-40B4-BE49-F238E27FC236}">
                <a16:creationId xmlns:a16="http://schemas.microsoft.com/office/drawing/2014/main" id="{C158E28C-6BE1-DC4F-B92B-72AEFC7F7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085" y="2495162"/>
            <a:ext cx="1436390" cy="1195197"/>
          </a:xfrm>
          <a:prstGeom prst="rect">
            <a:avLst/>
          </a:prstGeom>
        </p:spPr>
      </p:pic>
      <p:pic>
        <p:nvPicPr>
          <p:cNvPr id="11" name="Picture 10" descr="Schematic of the arrangement of atoms in Cr2Al crystal, with Chromium atoms in dark blue, Aluminum atoms in light blue, and spin direction indicated with orange arrows.">
            <a:extLst>
              <a:ext uri="{FF2B5EF4-FFF2-40B4-BE49-F238E27FC236}">
                <a16:creationId xmlns:a16="http://schemas.microsoft.com/office/drawing/2014/main" id="{5C10008D-A48A-9E4E-A68E-829A294875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242"/>
          <a:stretch/>
        </p:blipFill>
        <p:spPr>
          <a:xfrm>
            <a:off x="240241" y="2746729"/>
            <a:ext cx="1650044" cy="2612232"/>
          </a:xfrm>
          <a:prstGeom prst="rect">
            <a:avLst/>
          </a:prstGeom>
        </p:spPr>
      </p:pic>
      <p:pic>
        <p:nvPicPr>
          <p:cNvPr id="16" name="Picture 15" descr="Neutron diffraction data plot showing magnetic susceptibility on the left axis and Monte Carlo calculation of heat capacity on the right axis, as a function of temperature in the a and c crystalline directions. ">
            <a:extLst>
              <a:ext uri="{FF2B5EF4-FFF2-40B4-BE49-F238E27FC236}">
                <a16:creationId xmlns:a16="http://schemas.microsoft.com/office/drawing/2014/main" id="{2FABFAE9-4811-4B42-845E-26687538DC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4325" y="3772359"/>
            <a:ext cx="2743909" cy="176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732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12593</TotalTime>
  <Words>426</Words>
  <Application>Microsoft Office PowerPoint</Application>
  <PresentationFormat>On-screen Show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Cambria Math</vt:lpstr>
      <vt:lpstr>News Gothic MT</vt:lpstr>
      <vt:lpstr>Wingdings 2</vt:lpstr>
      <vt:lpstr>Breeze</vt:lpstr>
      <vt:lpstr>First crystal growth and magnetic structure of the high-temperature antiferromagnet Cr2Al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</dc:creator>
  <cp:keywords/>
  <dc:description/>
  <cp:lastModifiedBy>Pena Martin, Pamela A</cp:lastModifiedBy>
  <cp:revision>66</cp:revision>
  <cp:lastPrinted>2016-08-01T15:14:13Z</cp:lastPrinted>
  <dcterms:created xsi:type="dcterms:W3CDTF">2016-07-19T18:16:54Z</dcterms:created>
  <dcterms:modified xsi:type="dcterms:W3CDTF">2022-05-11T14:46:48Z</dcterms:modified>
  <cp:category/>
</cp:coreProperties>
</file>