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01B39E-2792-4F8A-8C06-6EE95556D6F3}" v="1" dt="2020-05-04T19:57:59.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47" autoAdjust="0"/>
    <p:restoredTop sz="81204" autoAdjust="0"/>
  </p:normalViewPr>
  <p:slideViewPr>
    <p:cSldViewPr snapToGrid="0" snapToObjects="1">
      <p:cViewPr varScale="1">
        <p:scale>
          <a:sx n="114" d="100"/>
          <a:sy n="114" d="100"/>
        </p:scale>
        <p:origin x="109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E9116FF-A557-4626-B3CD-0CB4A098C467}" type="datetimeFigureOut">
              <a:rPr lang="en-US" smtClean="0"/>
              <a:t>6/10/2022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85EA7FB-D095-4A32-8694-F89CE9312014}" type="slidenum">
              <a:rPr lang="en-US" smtClean="0"/>
              <a:t>‹#›</a:t>
            </a:fld>
            <a:endParaRPr lang="en-US"/>
          </a:p>
        </p:txBody>
      </p:sp>
    </p:spTree>
    <p:extLst>
      <p:ext uri="{BB962C8B-B14F-4D97-AF65-F5344CB8AC3E}">
        <p14:creationId xmlns:p14="http://schemas.microsoft.com/office/powerpoint/2010/main" val="1339546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85EA7FB-D095-4A32-8694-F89CE9312014}" type="slidenum">
              <a:rPr lang="en-US" smtClean="0"/>
              <a:t>1</a:t>
            </a:fld>
            <a:endParaRPr lang="en-US"/>
          </a:p>
        </p:txBody>
      </p:sp>
    </p:spTree>
    <p:extLst>
      <p:ext uri="{BB962C8B-B14F-4D97-AF65-F5344CB8AC3E}">
        <p14:creationId xmlns:p14="http://schemas.microsoft.com/office/powerpoint/2010/main" val="2925452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6/10/2022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그림 19" descr="Image that includes several scanning electron micrographs of flat and crumpled graphene.">
            <a:extLst>
              <a:ext uri="{FF2B5EF4-FFF2-40B4-BE49-F238E27FC236}">
                <a16:creationId xmlns:a16="http://schemas.microsoft.com/office/drawing/2014/main" id="{12F191A8-77A2-E3F6-3A97-03ABC706EF8B}"/>
              </a:ext>
            </a:extLst>
          </p:cNvPr>
          <p:cNvPicPr>
            <a:picLocks noChangeAspect="1"/>
          </p:cNvPicPr>
          <p:nvPr/>
        </p:nvPicPr>
        <p:blipFill rotWithShape="1">
          <a:blip r:embed="rId3"/>
          <a:srcRect l="36593" t="11004"/>
          <a:stretch/>
        </p:blipFill>
        <p:spPr>
          <a:xfrm>
            <a:off x="4211504" y="3140241"/>
            <a:ext cx="4879076" cy="2013138"/>
          </a:xfrm>
          <a:prstGeom prst="rect">
            <a:avLst/>
          </a:prstGeom>
        </p:spPr>
      </p:pic>
      <p:sp>
        <p:nvSpPr>
          <p:cNvPr id="2" name="Title 1"/>
          <p:cNvSpPr>
            <a:spLocks noGrp="1"/>
          </p:cNvSpPr>
          <p:nvPr>
            <p:ph type="title"/>
          </p:nvPr>
        </p:nvSpPr>
        <p:spPr>
          <a:xfrm>
            <a:off x="3346036" y="87382"/>
            <a:ext cx="5797964" cy="803867"/>
          </a:xfrm>
        </p:spPr>
        <p:txBody>
          <a:bodyPr anchor="ctr"/>
          <a:lstStyle/>
          <a:p>
            <a:pPr algn="ctr"/>
            <a:r>
              <a:rPr lang="en-US" sz="1800" b="1" dirty="0">
                <a:solidFill>
                  <a:schemeClr val="tx1"/>
                </a:solidFill>
              </a:rPr>
              <a:t>Ultrasensitive detection of various biomarkers including SARS-CoV-2 using deformed graphene channel field effect biosensors</a:t>
            </a:r>
          </a:p>
        </p:txBody>
      </p:sp>
      <p:sp>
        <p:nvSpPr>
          <p:cNvPr id="8" name="Rectangle 7"/>
          <p:cNvSpPr/>
          <p:nvPr/>
        </p:nvSpPr>
        <p:spPr>
          <a:xfrm>
            <a:off x="152400" y="254585"/>
            <a:ext cx="2759824" cy="461665"/>
          </a:xfrm>
          <a:prstGeom prst="rect">
            <a:avLst/>
          </a:prstGeom>
        </p:spPr>
        <p:txBody>
          <a:bodyPr wrap="square" anchor="ctr">
            <a:spAutoFit/>
          </a:bodyPr>
          <a:lstStyle/>
          <a:p>
            <a:r>
              <a:rPr lang="en-US" sz="1200" b="1" dirty="0">
                <a:solidFill>
                  <a:schemeClr val="bg1"/>
                </a:solidFill>
              </a:rPr>
              <a:t>Illinois MRSEC</a:t>
            </a:r>
          </a:p>
          <a:p>
            <a:r>
              <a:rPr lang="en-US" sz="1200" b="1" dirty="0">
                <a:solidFill>
                  <a:schemeClr val="bg1"/>
                </a:solidFill>
              </a:rPr>
              <a:t>DMR-1720633</a:t>
            </a:r>
          </a:p>
        </p:txBody>
      </p:sp>
      <p:sp>
        <p:nvSpPr>
          <p:cNvPr id="10" name="Text Box 34"/>
          <p:cNvSpPr txBox="1">
            <a:spLocks noChangeArrowheads="1"/>
          </p:cNvSpPr>
          <p:nvPr/>
        </p:nvSpPr>
        <p:spPr bwMode="auto">
          <a:xfrm>
            <a:off x="4212404" y="5150591"/>
            <a:ext cx="493159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28600" indent="-228600" algn="just" eaLnBrk="1" hangingPunct="1">
              <a:buAutoNum type="alphaLcParenR"/>
            </a:pPr>
            <a:r>
              <a:rPr lang="en-US" sz="1100" i="1" dirty="0"/>
              <a:t>Schematics of crumpled graphene FET biosensor and targeted various</a:t>
            </a:r>
          </a:p>
          <a:p>
            <a:pPr algn="just" eaLnBrk="1" hangingPunct="1"/>
            <a:r>
              <a:rPr lang="en-US" sz="1100" i="1" dirty="0"/>
              <a:t>biomarkers detections. b) Characterization of crumpling ratio effects. SEM images of flat and different crumpling ratios of graphene. SEM images of i) flat graphene and ii–iv) with 10–60% of crumpling ratios. v–viii) SEM images of same samples of i–iv) with a larger scale. Scale bars and crumpling ratios are indicated on images.</a:t>
            </a:r>
          </a:p>
        </p:txBody>
      </p:sp>
      <p:sp>
        <p:nvSpPr>
          <p:cNvPr id="12" name="Rectangle 11"/>
          <p:cNvSpPr/>
          <p:nvPr/>
        </p:nvSpPr>
        <p:spPr>
          <a:xfrm>
            <a:off x="152400" y="745755"/>
            <a:ext cx="754443" cy="276999"/>
          </a:xfrm>
          <a:prstGeom prst="rect">
            <a:avLst/>
          </a:prstGeom>
        </p:spPr>
        <p:txBody>
          <a:bodyPr wrap="square" anchor="ctr">
            <a:spAutoFit/>
          </a:bodyPr>
          <a:lstStyle/>
          <a:p>
            <a:r>
              <a:rPr lang="en-US" sz="1200" b="1" dirty="0">
                <a:solidFill>
                  <a:srgbClr val="002060"/>
                </a:solidFill>
              </a:rPr>
              <a:t>2022</a:t>
            </a:r>
          </a:p>
        </p:txBody>
      </p:sp>
      <p:sp>
        <p:nvSpPr>
          <p:cNvPr id="5" name="Rectangle 4">
            <a:extLst>
              <a:ext uri="{FF2B5EF4-FFF2-40B4-BE49-F238E27FC236}">
                <a16:creationId xmlns:a16="http://schemas.microsoft.com/office/drawing/2014/main" id="{0D2376E8-1C93-4055-9F9B-BF11B82867C8}"/>
              </a:ext>
            </a:extLst>
          </p:cNvPr>
          <p:cNvSpPr/>
          <p:nvPr/>
        </p:nvSpPr>
        <p:spPr>
          <a:xfrm>
            <a:off x="3346036" y="6211669"/>
            <a:ext cx="5797964" cy="646331"/>
          </a:xfrm>
          <a:prstGeom prst="rect">
            <a:avLst/>
          </a:prstGeom>
        </p:spPr>
        <p:txBody>
          <a:bodyPr wrap="square">
            <a:spAutoFit/>
          </a:bodyPr>
          <a:lstStyle/>
          <a:p>
            <a:pPr algn="r"/>
            <a:r>
              <a:rPr lang="en-US" sz="1200" dirty="0">
                <a:latin typeface="Arial" panose="020B0604020202020204" pitchFamily="34" charset="0"/>
                <a:cs typeface="Arial" panose="020B0604020202020204" pitchFamily="34" charset="0"/>
              </a:rPr>
              <a:t>M. T. Hwang et al. </a:t>
            </a:r>
            <a:r>
              <a:rPr lang="fr-FR" sz="1200" i="1" dirty="0">
                <a:latin typeface="Arial" panose="020B0604020202020204" pitchFamily="34" charset="0"/>
                <a:cs typeface="Arial" panose="020B0604020202020204" pitchFamily="34" charset="0"/>
              </a:rPr>
              <a:t>Nature Communications, 11(1) 1543</a:t>
            </a:r>
            <a:r>
              <a:rPr lang="fr-FR" sz="1200" dirty="0">
                <a:latin typeface="Arial" panose="020B0604020202020204" pitchFamily="34" charset="0"/>
                <a:cs typeface="Arial" panose="020B0604020202020204" pitchFamily="34" charset="0"/>
              </a:rPr>
              <a:t> (2020)</a:t>
            </a:r>
            <a:endParaRPr lang="en-US" sz="1200" dirty="0">
              <a:latin typeface="Arial" panose="020B0604020202020204" pitchFamily="34" charset="0"/>
              <a:cs typeface="Arial" panose="020B0604020202020204" pitchFamily="34" charset="0"/>
            </a:endParaRPr>
          </a:p>
          <a:p>
            <a:pPr algn="r"/>
            <a:r>
              <a:rPr lang="en-US" sz="1200" dirty="0">
                <a:latin typeface="Arial" panose="020B0604020202020204" pitchFamily="34" charset="0"/>
                <a:cs typeface="Arial" panose="020B0604020202020204" pitchFamily="34" charset="0"/>
              </a:rPr>
              <a:t>M. T. Hwang et al. </a:t>
            </a:r>
            <a:r>
              <a:rPr lang="en-US" sz="1200" i="1" dirty="0">
                <a:latin typeface="Arial" panose="020B0604020202020204" pitchFamily="34" charset="0"/>
                <a:cs typeface="Arial" panose="020B0604020202020204" pitchFamily="34" charset="0"/>
              </a:rPr>
              <a:t>Advanced Materials Technologies, 6 11 2100712</a:t>
            </a:r>
            <a:r>
              <a:rPr lang="fr-FR" sz="1200" dirty="0">
                <a:latin typeface="Arial" panose="020B0604020202020204" pitchFamily="34" charset="0"/>
                <a:cs typeface="Arial" panose="020B0604020202020204" pitchFamily="34" charset="0"/>
              </a:rPr>
              <a:t> (2021)*</a:t>
            </a:r>
          </a:p>
          <a:p>
            <a:pPr algn="r"/>
            <a:r>
              <a:rPr lang="fr-FR" sz="1200" dirty="0">
                <a:latin typeface="Arial" panose="020B0604020202020204" pitchFamily="34" charset="0"/>
                <a:cs typeface="Arial" panose="020B0604020202020204" pitchFamily="34" charset="0"/>
              </a:rPr>
              <a:t>*Featured as Editor’s pick for Best of </a:t>
            </a:r>
            <a:r>
              <a:rPr lang="fr-FR" sz="1200" i="1" dirty="0">
                <a:latin typeface="Arial" panose="020B0604020202020204" pitchFamily="34" charset="0"/>
                <a:cs typeface="Arial" panose="020B0604020202020204" pitchFamily="34" charset="0"/>
              </a:rPr>
              <a:t>Advanced Materials Technologies 2021 </a:t>
            </a:r>
          </a:p>
        </p:txBody>
      </p:sp>
      <p:sp>
        <p:nvSpPr>
          <p:cNvPr id="11" name="Rectangle 10"/>
          <p:cNvSpPr/>
          <p:nvPr/>
        </p:nvSpPr>
        <p:spPr>
          <a:xfrm>
            <a:off x="4741056" y="1030824"/>
            <a:ext cx="4015407" cy="461665"/>
          </a:xfrm>
          <a:prstGeom prst="rect">
            <a:avLst/>
          </a:prstGeom>
        </p:spPr>
        <p:txBody>
          <a:bodyPr wrap="square" anchor="ctr">
            <a:spAutoFit/>
          </a:bodyPr>
          <a:lstStyle/>
          <a:p>
            <a:r>
              <a:rPr lang="en-US" sz="1200" b="1" dirty="0">
                <a:solidFill>
                  <a:schemeClr val="bg1"/>
                </a:solidFill>
              </a:rPr>
              <a:t>R. Bashir, N. Aluru, A. M. van der Zande</a:t>
            </a:r>
          </a:p>
          <a:p>
            <a:r>
              <a:rPr lang="en-US" sz="1200" b="1" dirty="0">
                <a:solidFill>
                  <a:schemeClr val="bg1"/>
                </a:solidFill>
              </a:rPr>
              <a:t>University of Illinois at Urbana-Champaign</a:t>
            </a:r>
          </a:p>
        </p:txBody>
      </p:sp>
      <p:sp>
        <p:nvSpPr>
          <p:cNvPr id="4" name="Rectangle 3"/>
          <p:cNvSpPr/>
          <p:nvPr/>
        </p:nvSpPr>
        <p:spPr>
          <a:xfrm>
            <a:off x="152400" y="1788348"/>
            <a:ext cx="3857484" cy="4339650"/>
          </a:xfrm>
          <a:prstGeom prst="rect">
            <a:avLst/>
          </a:prstGeom>
        </p:spPr>
        <p:txBody>
          <a:bodyPr wrap="square">
            <a:spAutoFit/>
          </a:bodyPr>
          <a:lstStyle/>
          <a:p>
            <a:pPr algn="just">
              <a:spcAft>
                <a:spcPts val="300"/>
              </a:spcAft>
            </a:pPr>
            <a:r>
              <a:rPr lang="en-US" sz="1200" dirty="0">
                <a:latin typeface="Arial" panose="020B0604020202020204" pitchFamily="34" charset="0"/>
                <a:cs typeface="Arial" panose="020B0604020202020204" pitchFamily="34" charset="0"/>
              </a:rPr>
              <a:t>Field-effect transistor (FET)-based biosensors allow label-free detection of biomolecules by measuring their intrinsic charges. We previously reported the extremely low limit of detection (</a:t>
            </a:r>
            <a:r>
              <a:rPr lang="en-US" sz="1200" dirty="0" err="1">
                <a:latin typeface="Arial" panose="020B0604020202020204" pitchFamily="34" charset="0"/>
                <a:cs typeface="Arial" panose="020B0604020202020204" pitchFamily="34" charset="0"/>
              </a:rPr>
              <a:t>LoD</a:t>
            </a:r>
            <a:r>
              <a:rPr lang="en-US" sz="1200" dirty="0">
                <a:latin typeface="Arial" panose="020B0604020202020204" pitchFamily="34" charset="0"/>
                <a:cs typeface="Arial" panose="020B0604020202020204" pitchFamily="34" charset="0"/>
              </a:rPr>
              <a:t>) on electrical field effect-based sensors using crumpled graphene (Nat. Comm. 2020). Here, we use FETs with a deformed monolayer graphene channel for the detection of various biomarkers. Neurotransmitter dopamine, sepsis-related IL-6 protein and two </a:t>
            </a:r>
            <a:r>
              <a:rPr lang="en-US" sz="1200" i="1" dirty="0">
                <a:latin typeface="Arial" panose="020B0604020202020204" pitchFamily="34" charset="0"/>
                <a:cs typeface="Arial" panose="020B0604020202020204" pitchFamily="34" charset="0"/>
              </a:rPr>
              <a:t>SARS-CoV-2</a:t>
            </a:r>
            <a:r>
              <a:rPr lang="en-US" sz="1200" dirty="0">
                <a:latin typeface="Arial" panose="020B0604020202020204" pitchFamily="34" charset="0"/>
                <a:cs typeface="Arial" panose="020B0604020202020204" pitchFamily="34" charset="0"/>
              </a:rPr>
              <a:t> related proteins are successfully detected with the lowest </a:t>
            </a:r>
            <a:r>
              <a:rPr lang="en-US" sz="1200" dirty="0" err="1">
                <a:latin typeface="Arial" panose="020B0604020202020204" pitchFamily="34" charset="0"/>
                <a:cs typeface="Arial" panose="020B0604020202020204" pitchFamily="34" charset="0"/>
              </a:rPr>
              <a:t>LoDs</a:t>
            </a:r>
            <a:r>
              <a:rPr lang="en-US" sz="1200" dirty="0">
                <a:latin typeface="Arial" panose="020B0604020202020204" pitchFamily="34" charset="0"/>
                <a:cs typeface="Arial" panose="020B0604020202020204" pitchFamily="34" charset="0"/>
              </a:rPr>
              <a:t> ever reported, down to 1 </a:t>
            </a:r>
            <a:r>
              <a:rPr lang="en-US" sz="1200">
                <a:latin typeface="Arial" panose="020B0604020202020204" pitchFamily="34" charset="0"/>
                <a:cs typeface="Arial" panose="020B0604020202020204" pitchFamily="34" charset="0"/>
              </a:rPr>
              <a:t>attogram</a:t>
            </a:r>
            <a:r>
              <a:rPr lang="en-US" sz="1200" dirty="0">
                <a:latin typeface="Arial" panose="020B0604020202020204" pitchFamily="34" charset="0"/>
                <a:cs typeface="Arial" panose="020B0604020202020204" pitchFamily="34" charset="0"/>
              </a:rPr>
              <a:t> sensitivities. Moreover, we probed the dependence of sensitivity on the degree of crumpling, showing that higher degrees of crumpling lead to higher sensitivity. These results show, that this diagnostic technique is uniquely enhanced by the nanoscale morphology of the crumpled graphene FETs. The next steps are to develop a portable detection cell and demonstrate detection in viral transport media and clinical samples. In the future, this platform can be highly multiplexed and can target many multiple biomarkers on a chip and have a significant impact on the diagnostics market. </a:t>
            </a:r>
          </a:p>
        </p:txBody>
      </p:sp>
      <p:grpSp>
        <p:nvGrpSpPr>
          <p:cNvPr id="16" name="그룹 15" descr="Schematic that shows the biosensor field effect transistor configuration, schematic of the interaction between biological materials and the crumpled graphene, and illustration of the COVID-19 virus and proteins."/>
          <p:cNvGrpSpPr>
            <a:grpSpLocks noChangeAspect="1"/>
          </p:cNvGrpSpPr>
          <p:nvPr/>
        </p:nvGrpSpPr>
        <p:grpSpPr>
          <a:xfrm>
            <a:off x="4212404" y="1848415"/>
            <a:ext cx="4847513" cy="1157086"/>
            <a:chOff x="3346036" y="1577522"/>
            <a:chExt cx="5713882" cy="1363886"/>
          </a:xfrm>
        </p:grpSpPr>
        <p:pic>
          <p:nvPicPr>
            <p:cNvPr id="15" name="그림 14"/>
            <p:cNvPicPr>
              <a:picLocks noChangeAspect="1"/>
            </p:cNvPicPr>
            <p:nvPr/>
          </p:nvPicPr>
          <p:blipFill rotWithShape="1">
            <a:blip r:embed="rId3">
              <a:extLst>
                <a:ext uri="{28A0092B-C50C-407E-A947-70E740481C1C}">
                  <a14:useLocalDpi xmlns:a14="http://schemas.microsoft.com/office/drawing/2010/main" val="0"/>
                </a:ext>
              </a:extLst>
            </a:blip>
            <a:srcRect l="2360" t="4887" r="62921" b="49618"/>
            <a:stretch/>
          </p:blipFill>
          <p:spPr>
            <a:xfrm>
              <a:off x="3346036" y="1637345"/>
              <a:ext cx="3174714" cy="1222924"/>
            </a:xfrm>
            <a:prstGeom prst="rect">
              <a:avLst/>
            </a:prstGeom>
            <a:solidFill>
              <a:schemeClr val="bg1"/>
            </a:solidFill>
          </p:spPr>
        </p:pic>
        <p:pic>
          <p:nvPicPr>
            <p:cNvPr id="17" name="그림 16"/>
            <p:cNvPicPr>
              <a:picLocks noChangeAspect="1"/>
            </p:cNvPicPr>
            <p:nvPr/>
          </p:nvPicPr>
          <p:blipFill rotWithShape="1">
            <a:blip r:embed="rId3">
              <a:extLst>
                <a:ext uri="{28A0092B-C50C-407E-A947-70E740481C1C}">
                  <a14:useLocalDpi xmlns:a14="http://schemas.microsoft.com/office/drawing/2010/main" val="0"/>
                </a:ext>
              </a:extLst>
            </a:blip>
            <a:srcRect l="3727" t="49261" r="63841"/>
            <a:stretch/>
          </p:blipFill>
          <p:spPr>
            <a:xfrm>
              <a:off x="6094246" y="1577522"/>
              <a:ext cx="2965672" cy="1363886"/>
            </a:xfrm>
            <a:prstGeom prst="rect">
              <a:avLst/>
            </a:prstGeom>
            <a:solidFill>
              <a:schemeClr val="bg1"/>
            </a:solidFill>
          </p:spPr>
        </p:pic>
      </p:grpSp>
      <p:sp>
        <p:nvSpPr>
          <p:cNvPr id="9" name="Text Box 28"/>
          <p:cNvSpPr txBox="1">
            <a:spLocks noChangeArrowheads="1"/>
          </p:cNvSpPr>
          <p:nvPr/>
        </p:nvSpPr>
        <p:spPr bwMode="auto">
          <a:xfrm>
            <a:off x="-66541" y="5553014"/>
            <a:ext cx="4060004"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300"/>
              </a:spcAft>
            </a:pPr>
            <a:endParaRPr lang="en-US" sz="1200" dirty="0"/>
          </a:p>
          <a:p>
            <a:pPr marL="177800" indent="-177800" eaLnBrk="1" hangingPunct="1">
              <a:spcAft>
                <a:spcPts val="300"/>
              </a:spcAft>
              <a:buFont typeface="Arial" panose="020B0604020202020204" pitchFamily="34" charset="0"/>
              <a:buChar char="•"/>
            </a:pPr>
            <a:endParaRPr lang="en-US" sz="1200" dirty="0"/>
          </a:p>
        </p:txBody>
      </p:sp>
      <p:sp>
        <p:nvSpPr>
          <p:cNvPr id="21" name="직사각형 20">
            <a:extLst>
              <a:ext uri="{FF2B5EF4-FFF2-40B4-BE49-F238E27FC236}">
                <a16:creationId xmlns:a16="http://schemas.microsoft.com/office/drawing/2014/main" id="{C4132869-5108-4E9C-9CE5-23A6E09E224B}"/>
              </a:ext>
            </a:extLst>
          </p:cNvPr>
          <p:cNvSpPr/>
          <p:nvPr/>
        </p:nvSpPr>
        <p:spPr>
          <a:xfrm>
            <a:off x="4328081" y="2103921"/>
            <a:ext cx="112505" cy="178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직사각형 21">
            <a:extLst>
              <a:ext uri="{FF2B5EF4-FFF2-40B4-BE49-F238E27FC236}">
                <a16:creationId xmlns:a16="http://schemas.microsoft.com/office/drawing/2014/main" id="{C4132869-5108-4E9C-9CE5-23A6E09E224B}"/>
              </a:ext>
            </a:extLst>
          </p:cNvPr>
          <p:cNvSpPr/>
          <p:nvPr/>
        </p:nvSpPr>
        <p:spPr>
          <a:xfrm>
            <a:off x="5561859" y="2103921"/>
            <a:ext cx="112505" cy="178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직사각형 22">
            <a:extLst>
              <a:ext uri="{FF2B5EF4-FFF2-40B4-BE49-F238E27FC236}">
                <a16:creationId xmlns:a16="http://schemas.microsoft.com/office/drawing/2014/main" id="{C4132869-5108-4E9C-9CE5-23A6E09E224B}"/>
              </a:ext>
            </a:extLst>
          </p:cNvPr>
          <p:cNvSpPr/>
          <p:nvPr/>
        </p:nvSpPr>
        <p:spPr>
          <a:xfrm>
            <a:off x="6543916" y="2103921"/>
            <a:ext cx="230595" cy="178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직사각형 23">
            <a:extLst>
              <a:ext uri="{FF2B5EF4-FFF2-40B4-BE49-F238E27FC236}">
                <a16:creationId xmlns:a16="http://schemas.microsoft.com/office/drawing/2014/main" id="{C4132869-5108-4E9C-9CE5-23A6E09E224B}"/>
              </a:ext>
            </a:extLst>
          </p:cNvPr>
          <p:cNvSpPr/>
          <p:nvPr/>
        </p:nvSpPr>
        <p:spPr>
          <a:xfrm>
            <a:off x="7804126" y="2059525"/>
            <a:ext cx="112505" cy="178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12428</TotalTime>
  <Words>351</Words>
  <Application>Microsoft Office PowerPoint</Application>
  <PresentationFormat>On-screen Show (4:3)</PresentationFormat>
  <Paragraphs>13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Ultrasensitive detection of various biomarkers including SARS-CoV-2 using deformed graphene channel field effect biosensors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Pena Martin, Pamela A</cp:lastModifiedBy>
  <cp:revision>76</cp:revision>
  <cp:lastPrinted>2016-08-01T15:14:13Z</cp:lastPrinted>
  <dcterms:created xsi:type="dcterms:W3CDTF">2016-07-19T18:16:54Z</dcterms:created>
  <dcterms:modified xsi:type="dcterms:W3CDTF">2022-06-10T21:15:22Z</dcterms:modified>
  <cp:category/>
</cp:coreProperties>
</file>