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1638" autoAdjust="0"/>
  </p:normalViewPr>
  <p:slideViewPr>
    <p:cSldViewPr snapToGrid="0" snapToObjects="1">
      <p:cViewPr varScale="1">
        <p:scale>
          <a:sx n="90" d="100"/>
          <a:sy n="90" d="100"/>
        </p:scale>
        <p:origin x="16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E9116FF-A557-4626-B3CD-0CB4A098C467}" type="datetimeFigureOut">
              <a:rPr lang="en-US" smtClean="0"/>
              <a:t>4/29/2019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5EA7FB-D095-4A32-8694-F89CE9312014}" type="slidenum">
              <a:rPr lang="en-US" smtClean="0"/>
              <a:t>‹#›</a:t>
            </a:fld>
            <a:endParaRPr lang="en-US"/>
          </a:p>
        </p:txBody>
      </p:sp>
    </p:spTree>
    <p:extLst>
      <p:ext uri="{BB962C8B-B14F-4D97-AF65-F5344CB8AC3E}">
        <p14:creationId xmlns:p14="http://schemas.microsoft.com/office/powerpoint/2010/main" val="133954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a:t>
            </a:r>
            <a:r>
              <a:rPr lang="en-US" sz="1200" b="0" kern="1200" baseline="0" dirty="0" smtClean="0">
                <a:solidFill>
                  <a:schemeClr val="tx1"/>
                </a:solidFill>
                <a:effectLst/>
                <a:latin typeface="+mn-lt"/>
                <a:ea typeface="+mn-ea"/>
                <a:cs typeface="+mn-cs"/>
              </a:rPr>
              <a:t> work </a:t>
            </a:r>
            <a:r>
              <a:rPr lang="en-US" sz="1200" b="0" kern="1200" dirty="0" smtClean="0">
                <a:solidFill>
                  <a:schemeClr val="tx1"/>
                </a:solidFill>
                <a:effectLst/>
                <a:latin typeface="+mn-lt"/>
                <a:ea typeface="+mn-ea"/>
                <a:cs typeface="+mn-cs"/>
              </a:rPr>
              <a:t>demonstrated electronic transport and tunable band structure engineering in strained graphene on </a:t>
            </a:r>
            <a:r>
              <a:rPr lang="en-US" sz="1200" b="0" kern="1200" dirty="0" err="1" smtClean="0">
                <a:solidFill>
                  <a:schemeClr val="tx1"/>
                </a:solidFill>
                <a:effectLst/>
                <a:latin typeface="+mn-lt"/>
                <a:ea typeface="+mn-ea"/>
                <a:cs typeface="+mn-cs"/>
              </a:rPr>
              <a:t>nanospheres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The results show </a:t>
            </a:r>
            <a:r>
              <a:rPr lang="en-US" sz="1200" b="0" kern="1200" dirty="0" err="1" smtClean="0">
                <a:solidFill>
                  <a:schemeClr val="tx1"/>
                </a:solidFill>
                <a:effectLst/>
                <a:latin typeface="+mn-lt"/>
                <a:ea typeface="+mn-ea"/>
                <a:cs typeface="+mn-cs"/>
              </a:rPr>
              <a:t>superlattice</a:t>
            </a:r>
            <a:r>
              <a:rPr lang="en-US" sz="1200" b="0" kern="1200" dirty="0" smtClean="0">
                <a:solidFill>
                  <a:schemeClr val="tx1"/>
                </a:solidFill>
                <a:effectLst/>
                <a:latin typeface="+mn-lt"/>
                <a:ea typeface="+mn-ea"/>
                <a:cs typeface="+mn-cs"/>
              </a:rPr>
              <a:t> transport features of Dirac fermion cloning and Hofstadter’s butterfly, which can be tuned by changing the magnitude of strain modulations. The results were corroborated</a:t>
            </a:r>
            <a:r>
              <a:rPr lang="en-US" sz="1200" b="0" kern="1200" baseline="0" dirty="0" smtClean="0">
                <a:solidFill>
                  <a:schemeClr val="tx1"/>
                </a:solidFill>
                <a:effectLst/>
                <a:latin typeface="+mn-lt"/>
                <a:ea typeface="+mn-ea"/>
                <a:cs typeface="+mn-cs"/>
              </a:rPr>
              <a:t> using </a:t>
            </a:r>
            <a:r>
              <a:rPr lang="en-US" sz="1200" b="0" kern="1200" dirty="0" smtClean="0">
                <a:solidFill>
                  <a:schemeClr val="tx1"/>
                </a:solidFill>
                <a:effectLst/>
                <a:latin typeface="+mn-lt"/>
                <a:ea typeface="+mn-ea"/>
                <a:cs typeface="+mn-cs"/>
              </a:rPr>
              <a:t>tight-binding models that simulated the effect of lattice deformation and confirmed the </a:t>
            </a:r>
            <a:r>
              <a:rPr lang="en-US" sz="1200" b="0" kern="1200" dirty="0" err="1" smtClean="0">
                <a:solidFill>
                  <a:schemeClr val="tx1"/>
                </a:solidFill>
                <a:effectLst/>
                <a:latin typeface="+mn-lt"/>
                <a:ea typeface="+mn-ea"/>
                <a:cs typeface="+mn-cs"/>
              </a:rPr>
              <a:t>superlattice</a:t>
            </a:r>
            <a:r>
              <a:rPr lang="en-US" sz="1200" b="0" kern="1200" dirty="0" smtClean="0">
                <a:solidFill>
                  <a:schemeClr val="tx1"/>
                </a:solidFill>
                <a:effectLst/>
                <a:latin typeface="+mn-lt"/>
                <a:ea typeface="+mn-ea"/>
                <a:cs typeface="+mn-cs"/>
              </a:rPr>
              <a:t> transport behavior. The designed 2D crystal-nanoparticle </a:t>
            </a:r>
            <a:r>
              <a:rPr lang="en-US" sz="1200" b="0" kern="1200" dirty="0" err="1" smtClean="0">
                <a:solidFill>
                  <a:schemeClr val="tx1"/>
                </a:solidFill>
                <a:effectLst/>
                <a:latin typeface="+mn-lt"/>
                <a:ea typeface="+mn-ea"/>
                <a:cs typeface="+mn-cs"/>
              </a:rPr>
              <a:t>heterostructure</a:t>
            </a:r>
            <a:r>
              <a:rPr lang="en-US" sz="1200" b="0" kern="1200" dirty="0" smtClean="0">
                <a:solidFill>
                  <a:schemeClr val="tx1"/>
                </a:solidFill>
                <a:effectLst/>
                <a:latin typeface="+mn-lt"/>
                <a:ea typeface="+mn-ea"/>
                <a:cs typeface="+mn-cs"/>
              </a:rPr>
              <a:t> enables a route to utilize the 3D configurational freedom of the 2D material, to modulate the spatial pattern of strain, and eventually to tailor the electronic band structure of the system.</a:t>
            </a:r>
            <a:endParaRPr lang="en-US" b="0" dirty="0"/>
          </a:p>
        </p:txBody>
      </p:sp>
      <p:sp>
        <p:nvSpPr>
          <p:cNvPr id="4" name="Slide Number Placeholder 3"/>
          <p:cNvSpPr>
            <a:spLocks noGrp="1"/>
          </p:cNvSpPr>
          <p:nvPr>
            <p:ph type="sldNum" sz="quarter" idx="10"/>
          </p:nvPr>
        </p:nvSpPr>
        <p:spPr/>
        <p:txBody>
          <a:bodyPr/>
          <a:lstStyle/>
          <a:p>
            <a:fld id="{185EA7FB-D095-4A32-8694-F89CE9312014}" type="slidenum">
              <a:rPr lang="en-US" smtClean="0"/>
              <a:t>1</a:t>
            </a:fld>
            <a:endParaRPr lang="en-US"/>
          </a:p>
        </p:txBody>
      </p:sp>
    </p:spTree>
    <p:extLst>
      <p:ext uri="{BB962C8B-B14F-4D97-AF65-F5344CB8AC3E}">
        <p14:creationId xmlns:p14="http://schemas.microsoft.com/office/powerpoint/2010/main" val="292545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4/29/2019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87382"/>
            <a:ext cx="5797964" cy="803867"/>
          </a:xfrm>
        </p:spPr>
        <p:txBody>
          <a:bodyPr anchor="ctr"/>
          <a:lstStyle/>
          <a:p>
            <a:r>
              <a:rPr lang="en-US" sz="1800" b="1" dirty="0">
                <a:solidFill>
                  <a:schemeClr val="tx1"/>
                </a:solidFill>
              </a:rPr>
              <a:t>Strain </a:t>
            </a:r>
            <a:r>
              <a:rPr lang="en-US" sz="1800" b="1" dirty="0" err="1" smtClean="0">
                <a:solidFill>
                  <a:schemeClr val="tx1"/>
                </a:solidFill>
              </a:rPr>
              <a:t>superlattice</a:t>
            </a:r>
            <a:r>
              <a:rPr lang="en-US" sz="1800" b="1" dirty="0" smtClean="0">
                <a:solidFill>
                  <a:schemeClr val="tx1"/>
                </a:solidFill>
              </a:rPr>
              <a:t> </a:t>
            </a:r>
            <a:r>
              <a:rPr lang="en-US" sz="1800" b="1" dirty="0">
                <a:solidFill>
                  <a:schemeClr val="tx1"/>
                </a:solidFill>
              </a:rPr>
              <a:t>of graphene </a:t>
            </a:r>
            <a:r>
              <a:rPr lang="en-US" sz="1800" b="1" dirty="0" smtClean="0">
                <a:solidFill>
                  <a:schemeClr val="tx1"/>
                </a:solidFill>
              </a:rPr>
              <a:t>on </a:t>
            </a:r>
            <a:r>
              <a:rPr lang="en-US" sz="1800" b="1" dirty="0" err="1" smtClean="0">
                <a:solidFill>
                  <a:schemeClr val="tx1"/>
                </a:solidFill>
              </a:rPr>
              <a:t>nanospheres</a:t>
            </a:r>
            <a:endParaRPr lang="en-US" sz="1800" b="1" dirty="0">
              <a:solidFill>
                <a:schemeClr val="tx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Illinois MRSEC</a:t>
            </a:r>
          </a:p>
          <a:p>
            <a:r>
              <a:rPr lang="en-US" sz="1200" b="1" dirty="0" smtClean="0">
                <a:solidFill>
                  <a:schemeClr val="bg1"/>
                </a:solidFill>
              </a:rPr>
              <a:t>DMR-1720633</a:t>
            </a:r>
            <a:endParaRPr lang="en-US" sz="1200" b="1" dirty="0">
              <a:solidFill>
                <a:schemeClr val="bg1"/>
              </a:solidFill>
            </a:endParaRPr>
          </a:p>
        </p:txBody>
      </p:sp>
      <p:sp>
        <p:nvSpPr>
          <p:cNvPr id="9" name="Text Box 28"/>
          <p:cNvSpPr txBox="1">
            <a:spLocks noChangeArrowheads="1"/>
          </p:cNvSpPr>
          <p:nvPr/>
        </p:nvSpPr>
        <p:spPr bwMode="auto">
          <a:xfrm>
            <a:off x="239069" y="1255465"/>
            <a:ext cx="4037656"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smtClean="0"/>
              <a:t>Strain </a:t>
            </a:r>
            <a:r>
              <a:rPr lang="en-US" sz="1400" dirty="0"/>
              <a:t>engineering two-dimensional (</a:t>
            </a:r>
            <a:r>
              <a:rPr lang="en-US" sz="1400" dirty="0" smtClean="0"/>
              <a:t>2D</a:t>
            </a:r>
            <a:r>
              <a:rPr lang="en-US" sz="1400" dirty="0"/>
              <a:t>)</a:t>
            </a:r>
            <a:r>
              <a:rPr lang="en-US" sz="1400" dirty="0" smtClean="0"/>
              <a:t> materials provides a new way to tailor electronic </a:t>
            </a:r>
            <a:r>
              <a:rPr lang="en-US" sz="1400" dirty="0" err="1" smtClean="0"/>
              <a:t>bandstructures</a:t>
            </a:r>
            <a:r>
              <a:rPr lang="en-US" sz="1400" dirty="0" smtClean="0"/>
              <a:t> and access novel electronic devices. A key route to strain </a:t>
            </a:r>
            <a:r>
              <a:rPr lang="en-US" sz="1400" dirty="0"/>
              <a:t>2D </a:t>
            </a:r>
            <a:r>
              <a:rPr lang="en-US" sz="1400" dirty="0" smtClean="0"/>
              <a:t>materials, such as graphene, is via underlying nanostructured substrates. </a:t>
            </a:r>
          </a:p>
          <a:p>
            <a:pPr algn="just" eaLnBrk="1" hangingPunct="1"/>
            <a:r>
              <a:rPr lang="en-US" sz="1400" dirty="0" smtClean="0"/>
              <a:t>Building on work showing that graphene can be controllably strained on underlying </a:t>
            </a:r>
            <a:r>
              <a:rPr lang="en-US" sz="1400" dirty="0" err="1" smtClean="0"/>
              <a:t>nanospheres</a:t>
            </a:r>
            <a:r>
              <a:rPr lang="en-US" sz="1400" dirty="0" smtClean="0"/>
              <a:t>, the </a:t>
            </a:r>
            <a:r>
              <a:rPr lang="en-US" sz="1400" dirty="0"/>
              <a:t>Illinois MRSEC team has </a:t>
            </a:r>
            <a:r>
              <a:rPr lang="en-US" sz="1400" dirty="0" smtClean="0"/>
              <a:t>now demonstrated that this strain dramatically affects the electronic properties of the graphene. </a:t>
            </a:r>
            <a:r>
              <a:rPr lang="en-US" sz="1400" dirty="0"/>
              <a:t>Through joint experimental and theoretical work, </a:t>
            </a:r>
            <a:r>
              <a:rPr lang="en-US" sz="1400" dirty="0" smtClean="0"/>
              <a:t>the team </a:t>
            </a:r>
            <a:r>
              <a:rPr lang="en-US" sz="1400" dirty="0"/>
              <a:t>found </a:t>
            </a:r>
            <a:r>
              <a:rPr lang="en-US" sz="1400" dirty="0" smtClean="0"/>
              <a:t>that conductance dips appear in the graphene-</a:t>
            </a:r>
            <a:r>
              <a:rPr lang="en-US" sz="1400" dirty="0" err="1" smtClean="0"/>
              <a:t>nanosphere</a:t>
            </a:r>
            <a:r>
              <a:rPr lang="en-US" sz="1400" dirty="0" smtClean="0"/>
              <a:t> “</a:t>
            </a:r>
            <a:r>
              <a:rPr lang="en-US" sz="1400" dirty="0" err="1" smtClean="0"/>
              <a:t>superlattice</a:t>
            </a:r>
            <a:r>
              <a:rPr lang="en-US" sz="1400" dirty="0" smtClean="0"/>
              <a:t>”, which can be tuned by adjusting the strain in the system. The team also showed that fabricated systems can show similar strain and electronic effects. These results show the promise of strain as a new parameter in tuning 2D electronic systems.</a:t>
            </a:r>
            <a:endParaRPr lang="en-US" sz="1400" dirty="0"/>
          </a:p>
        </p:txBody>
      </p:sp>
      <p:sp>
        <p:nvSpPr>
          <p:cNvPr id="10" name="Text Box 34"/>
          <p:cNvSpPr txBox="1">
            <a:spLocks noChangeArrowheads="1"/>
          </p:cNvSpPr>
          <p:nvPr/>
        </p:nvSpPr>
        <p:spPr bwMode="auto">
          <a:xfrm>
            <a:off x="4674468" y="5144938"/>
            <a:ext cx="42917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i="1" dirty="0"/>
              <a:t>Conductance vs carrier density for different graphene devices. Black curve is flat graphene; colored curves are all on </a:t>
            </a:r>
            <a:r>
              <a:rPr lang="en-US" sz="1100" i="1" dirty="0" err="1"/>
              <a:t>nanospheres</a:t>
            </a:r>
            <a:r>
              <a:rPr lang="en-US" sz="1100" i="1" dirty="0"/>
              <a:t>. The </a:t>
            </a:r>
            <a:r>
              <a:rPr lang="en-US" sz="1100" i="1" dirty="0" err="1"/>
              <a:t>nanosphere</a:t>
            </a:r>
            <a:r>
              <a:rPr lang="en-US" sz="1100" i="1" dirty="0"/>
              <a:t> devices all show kink at expected density for strain </a:t>
            </a:r>
            <a:r>
              <a:rPr lang="en-US" sz="1100" i="1" dirty="0" err="1"/>
              <a:t>superlattice</a:t>
            </a:r>
            <a:r>
              <a:rPr lang="en-US" sz="1100" i="1" dirty="0"/>
              <a:t> created by </a:t>
            </a:r>
            <a:r>
              <a:rPr lang="en-US" sz="1100" i="1" dirty="0" err="1"/>
              <a:t>nanospheres</a:t>
            </a:r>
            <a:endParaRPr lang="en-US" sz="1100" i="1" dirty="0"/>
          </a:p>
        </p:txBody>
      </p:sp>
      <p:sp>
        <p:nvSpPr>
          <p:cNvPr id="12" name="Rectangle 11"/>
          <p:cNvSpPr/>
          <p:nvPr/>
        </p:nvSpPr>
        <p:spPr>
          <a:xfrm>
            <a:off x="152400" y="745755"/>
            <a:ext cx="754443" cy="276999"/>
          </a:xfrm>
          <a:prstGeom prst="rect">
            <a:avLst/>
          </a:prstGeom>
        </p:spPr>
        <p:txBody>
          <a:bodyPr wrap="square" anchor="ctr">
            <a:spAutoFit/>
          </a:bodyPr>
          <a:lstStyle/>
          <a:p>
            <a:r>
              <a:rPr lang="en-US" sz="1200" b="1" dirty="0" smtClean="0">
                <a:solidFill>
                  <a:srgbClr val="002060"/>
                </a:solidFill>
              </a:rPr>
              <a:t>2019</a:t>
            </a:r>
            <a:endParaRPr lang="en-US" sz="1200" b="1" dirty="0">
              <a:solidFill>
                <a:srgbClr val="002060"/>
              </a:solidFill>
            </a:endParaRPr>
          </a:p>
        </p:txBody>
      </p:sp>
      <p:sp>
        <p:nvSpPr>
          <p:cNvPr id="5" name="Rectangle 4">
            <a:extLst>
              <a:ext uri="{FF2B5EF4-FFF2-40B4-BE49-F238E27FC236}">
                <a16:creationId xmlns:a16="http://schemas.microsoft.com/office/drawing/2014/main" id="{0D2376E8-1C93-4055-9F9B-BF11B82867C8}"/>
              </a:ext>
            </a:extLst>
          </p:cNvPr>
          <p:cNvSpPr/>
          <p:nvPr/>
        </p:nvSpPr>
        <p:spPr>
          <a:xfrm>
            <a:off x="185499" y="5653461"/>
            <a:ext cx="4319634"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Y. Zhang et al. njp:2D Materials and Applications </a:t>
            </a:r>
            <a:r>
              <a:rPr lang="en-US" sz="1200" dirty="0" smtClean="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31 (2018</a:t>
            </a:r>
            <a:r>
              <a:rPr lang="en-US" sz="1200" dirty="0" smtClean="0">
                <a:latin typeface="Arial" panose="020B0604020202020204" pitchFamily="34" charset="0"/>
                <a:cs typeface="Arial" panose="020B0604020202020204" pitchFamily="34" charset="0"/>
              </a:rPr>
              <a:t>)</a:t>
            </a:r>
          </a:p>
          <a:p>
            <a:r>
              <a:rPr lang="en-US" sz="1200" dirty="0" smtClean="0">
                <a:latin typeface="Arial" panose="020B0604020202020204" pitchFamily="34" charset="0"/>
                <a:cs typeface="Arial" panose="020B0604020202020204" pitchFamily="34" charset="0"/>
              </a:rPr>
              <a:t>Hinnefeld et al. </a:t>
            </a:r>
            <a:r>
              <a:rPr lang="fr-FR" sz="1200" dirty="0" err="1">
                <a:latin typeface="Arial" panose="020B0604020202020204" pitchFamily="34" charset="0"/>
                <a:cs typeface="Arial" panose="020B0604020202020204" pitchFamily="34" charset="0"/>
              </a:rPr>
              <a:t>Appl</a:t>
            </a:r>
            <a:r>
              <a:rPr lang="fr-FR" sz="1200" dirty="0">
                <a:latin typeface="Arial" panose="020B0604020202020204" pitchFamily="34" charset="0"/>
                <a:cs typeface="Arial" panose="020B0604020202020204" pitchFamily="34" charset="0"/>
              </a:rPr>
              <a:t>. Phys. </a:t>
            </a:r>
            <a:r>
              <a:rPr lang="fr-FR" sz="1200" dirty="0" err="1">
                <a:latin typeface="Arial" panose="020B0604020202020204" pitchFamily="34" charset="0"/>
                <a:cs typeface="Arial" panose="020B0604020202020204" pitchFamily="34" charset="0"/>
              </a:rPr>
              <a:t>Lett</a:t>
            </a:r>
            <a:r>
              <a:rPr lang="fr-FR" sz="1200" dirty="0">
                <a:latin typeface="Arial" panose="020B0604020202020204" pitchFamily="34" charset="0"/>
                <a:cs typeface="Arial" panose="020B0604020202020204" pitchFamily="34" charset="0"/>
              </a:rPr>
              <a:t>. 112, 173504 (</a:t>
            </a:r>
            <a:r>
              <a:rPr lang="fr-FR" sz="1200" dirty="0" smtClean="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671391" y="1030824"/>
            <a:ext cx="4015407" cy="461665"/>
          </a:xfrm>
          <a:prstGeom prst="rect">
            <a:avLst/>
          </a:prstGeom>
        </p:spPr>
        <p:txBody>
          <a:bodyPr wrap="square" anchor="ctr">
            <a:spAutoFit/>
          </a:bodyPr>
          <a:lstStyle/>
          <a:p>
            <a:r>
              <a:rPr lang="en-US" sz="1200" b="1" dirty="0" smtClean="0">
                <a:solidFill>
                  <a:schemeClr val="bg1"/>
                </a:solidFill>
              </a:rPr>
              <a:t>N</a:t>
            </a:r>
            <a:r>
              <a:rPr lang="en-US" sz="1200" b="1" dirty="0">
                <a:solidFill>
                  <a:schemeClr val="bg1"/>
                </a:solidFill>
              </a:rPr>
              <a:t>. Mason, </a:t>
            </a:r>
            <a:r>
              <a:rPr lang="en-US" sz="1200" b="1" dirty="0" smtClean="0">
                <a:solidFill>
                  <a:schemeClr val="bg1"/>
                </a:solidFill>
              </a:rPr>
              <a:t>N. Aluru, P. Huang, M. Gilbert</a:t>
            </a:r>
          </a:p>
          <a:p>
            <a:r>
              <a:rPr lang="en-US" sz="1200" b="1" dirty="0" smtClean="0">
                <a:solidFill>
                  <a:schemeClr val="bg1"/>
                </a:solidFill>
              </a:rPr>
              <a:t>University </a:t>
            </a:r>
            <a:r>
              <a:rPr lang="en-US" sz="1200" b="1" dirty="0">
                <a:solidFill>
                  <a:schemeClr val="bg1"/>
                </a:solidFill>
              </a:rPr>
              <a:t>of Illinois Urbana-Champaign</a:t>
            </a:r>
          </a:p>
        </p:txBody>
      </p:sp>
      <p:pic>
        <p:nvPicPr>
          <p:cNvPr id="7" name="Picture 6" descr="Plot showing the normalized conductance versus carrier density for both flat graphene and graphene placed over a nanosphere array. The inset shows a diagram of the device structure."/>
          <p:cNvPicPr>
            <a:picLocks noChangeAspect="1"/>
          </p:cNvPicPr>
          <p:nvPr/>
        </p:nvPicPr>
        <p:blipFill>
          <a:blip r:embed="rId3"/>
          <a:stretch>
            <a:fillRect/>
          </a:stretch>
        </p:blipFill>
        <p:spPr>
          <a:xfrm>
            <a:off x="4538135" y="1527847"/>
            <a:ext cx="4394170" cy="3599675"/>
          </a:xfrm>
          <a:prstGeom prst="rect">
            <a:avLst/>
          </a:prstGeom>
        </p:spPr>
      </p:pic>
      <p:pic>
        <p:nvPicPr>
          <p:cNvPr id="3" name="Picture 2"/>
          <p:cNvPicPr>
            <a:picLocks noChangeAspect="1"/>
          </p:cNvPicPr>
          <p:nvPr/>
        </p:nvPicPr>
        <p:blipFill rotWithShape="1">
          <a:blip r:embed="rId4"/>
          <a:srcRect t="11114" r="10434" b="15876"/>
          <a:stretch/>
        </p:blipFill>
        <p:spPr>
          <a:xfrm>
            <a:off x="5126496" y="3668890"/>
            <a:ext cx="1025949" cy="625439"/>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12041</TotalTime>
  <Words>337</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Strain superlattice of graphene on nanospheres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Pena Martin, Pamela A</cp:lastModifiedBy>
  <cp:revision>52</cp:revision>
  <cp:lastPrinted>2016-08-01T15:14:13Z</cp:lastPrinted>
  <dcterms:created xsi:type="dcterms:W3CDTF">2016-07-19T18:16:54Z</dcterms:created>
  <dcterms:modified xsi:type="dcterms:W3CDTF">2019-04-29T14:55:44Z</dcterms:modified>
  <cp:category/>
</cp:coreProperties>
</file>