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gyup son"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8" autoAdjust="0"/>
    <p:restoredTop sz="80060" autoAdjust="0"/>
  </p:normalViewPr>
  <p:slideViewPr>
    <p:cSldViewPr snapToGrid="0" snapToObjects="1">
      <p:cViewPr varScale="1">
        <p:scale>
          <a:sx n="92" d="100"/>
          <a:sy n="92" d="100"/>
        </p:scale>
        <p:origin x="125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ECB3ACA-C856-4982-841B-CD5AE9A66A1F}" type="datetimeFigureOut">
              <a:rPr lang="ko-KR" altLang="en-US" smtClean="0"/>
              <a:t>2018. 5. 16.</a:t>
            </a:fld>
            <a:endParaRPr lang="ko-KR" altLang="en-US"/>
          </a:p>
        </p:txBody>
      </p:sp>
      <p:sp>
        <p:nvSpPr>
          <p:cNvPr id="4" name="슬라이드 이미지 개체 틀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AEBD3BD-7C73-4536-8DC1-C483C03EBB9D}" type="slidenum">
              <a:rPr lang="ko-KR" altLang="en-US" smtClean="0"/>
              <a:t>‹#›</a:t>
            </a:fld>
            <a:endParaRPr lang="ko-KR" altLang="en-US"/>
          </a:p>
        </p:txBody>
      </p:sp>
    </p:spTree>
    <p:extLst>
      <p:ext uri="{BB962C8B-B14F-4D97-AF65-F5344CB8AC3E}">
        <p14:creationId xmlns:p14="http://schemas.microsoft.com/office/powerpoint/2010/main" val="90161709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r>
                  <a:rPr lang="en-US" sz="1200" kern="1200" dirty="0">
                    <a:solidFill>
                      <a:schemeClr val="tx1"/>
                    </a:solidFill>
                    <a:effectLst/>
                    <a:latin typeface="+mn-lt"/>
                    <a:ea typeface="+mn-ea"/>
                    <a:cs typeface="+mn-cs"/>
                  </a:rPr>
                  <a:t>Graphene is a highly selective, atomically-thin etch mask and etch stop in making </a:t>
                </a:r>
                <a:r>
                  <a:rPr lang="en-US" sz="1200" kern="1200" dirty="0" err="1">
                    <a:solidFill>
                      <a:schemeClr val="tx1"/>
                    </a:solidFill>
                    <a:effectLst/>
                    <a:latin typeface="+mn-lt"/>
                    <a:ea typeface="+mn-ea"/>
                    <a:cs typeface="+mn-cs"/>
                  </a:rPr>
                  <a:t>vdW</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heterostructures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Exposure to XeF</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gas etches most 2D materials with the exception of graphene; because graphene is impermeable to gases, this etching selectivity enables one-step patterning of </a:t>
                </a:r>
                <a:r>
                  <a:rPr lang="en-US" sz="1200" kern="1200" dirty="0" err="1">
                    <a:solidFill>
                      <a:schemeClr val="tx1"/>
                    </a:solidFill>
                    <a:effectLst/>
                    <a:latin typeface="+mn-lt"/>
                    <a:ea typeface="+mn-ea"/>
                    <a:cs typeface="+mn-cs"/>
                  </a:rPr>
                  <a:t>heterostructures</a:t>
                </a:r>
                <a:r>
                  <a:rPr lang="en-US" sz="1200" kern="1200" dirty="0">
                    <a:solidFill>
                      <a:schemeClr val="tx1"/>
                    </a:solidFill>
                    <a:effectLst/>
                    <a:latin typeface="+mn-lt"/>
                    <a:ea typeface="+mn-ea"/>
                    <a:cs typeface="+mn-cs"/>
                  </a:rPr>
                  <a:t> with atomic precision in etch depth. The team highlighted the advantages of graphene etch masks (GEMs) by fabricating 3D-integrated </a:t>
                </a:r>
                <a:r>
                  <a:rPr lang="en-US" sz="1200" kern="1200" dirty="0" err="1">
                    <a:solidFill>
                      <a:schemeClr val="tx1"/>
                    </a:solidFill>
                    <a:effectLst/>
                    <a:latin typeface="+mn-lt"/>
                    <a:ea typeface="+mn-ea"/>
                    <a:cs typeface="+mn-cs"/>
                  </a:rPr>
                  <a:t>heterostructure</a:t>
                </a:r>
                <a:r>
                  <a:rPr lang="en-US" sz="1200" kern="1200" dirty="0">
                    <a:solidFill>
                      <a:schemeClr val="tx1"/>
                    </a:solidFill>
                    <a:effectLst/>
                    <a:latin typeface="+mn-lt"/>
                    <a:ea typeface="+mn-ea"/>
                    <a:cs typeface="+mn-cs"/>
                  </a:rPr>
                  <a:t> devices with interlayer </a:t>
                </a:r>
                <a:r>
                  <a:rPr lang="en-US" sz="1200" kern="1200" dirty="0" err="1">
                    <a:solidFill>
                      <a:schemeClr val="tx1"/>
                    </a:solidFill>
                    <a:effectLst/>
                    <a:latin typeface="+mn-lt"/>
                    <a:ea typeface="+mn-ea"/>
                    <a:cs typeface="+mn-cs"/>
                  </a:rPr>
                  <a:t>vias</a:t>
                </a:r>
                <a:r>
                  <a:rPr lang="en-US" sz="1200" kern="1200" dirty="0">
                    <a:solidFill>
                      <a:schemeClr val="tx1"/>
                    </a:solidFill>
                    <a:effectLst/>
                    <a:latin typeface="+mn-lt"/>
                    <a:ea typeface="+mn-ea"/>
                    <a:cs typeface="+mn-cs"/>
                  </a:rPr>
                  <a:t> and suspended graphene mechanical resonators. Graphene transistors fabricated with GEM showed high carrier </a:t>
                </a:r>
                <a:r>
                  <a:rPr lang="en-US" sz="1200" kern="1200" dirty="0" err="1">
                    <a:solidFill>
                      <a:schemeClr val="tx1"/>
                    </a:solidFill>
                    <a:effectLst/>
                    <a:latin typeface="+mn-lt"/>
                    <a:ea typeface="+mn-ea"/>
                    <a:cs typeface="+mn-cs"/>
                  </a:rPr>
                  <a:t>mobilities</a:t>
                </a:r>
                <a:r>
                  <a:rPr lang="en-US" sz="1200" kern="1200" dirty="0">
                    <a:solidFill>
                      <a:schemeClr val="tx1"/>
                    </a:solidFill>
                    <a:effectLst/>
                    <a:latin typeface="+mn-lt"/>
                    <a:ea typeface="+mn-ea"/>
                    <a:cs typeface="+mn-cs"/>
                  </a:rPr>
                  <a:t> of 140,000 cm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V</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room temperature and low contact resistivity of 80 Ω·</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𝜇</m:t>
                    </m:r>
                  </m:oMath>
                </a14:m>
                <a:r>
                  <a:rPr lang="en-US" sz="1200" kern="1200" dirty="0">
                    <a:solidFill>
                      <a:schemeClr val="tx1"/>
                    </a:solidFill>
                    <a:effectLst/>
                    <a:latin typeface="+mn-lt"/>
                    <a:ea typeface="+mn-ea"/>
                    <a:cs typeface="+mn-cs"/>
                  </a:rPr>
                  <a:t>m, approaching theoretical limits. </a:t>
                </a:r>
                <a:endParaRPr lang="en-US" altLang="ko-KR" dirty="0"/>
              </a:p>
              <a:p>
                <a:r>
                  <a:rPr lang="en-US" altLang="ko-KR" dirty="0"/>
                  <a:t>For more information, please see the following description: </a:t>
                </a:r>
                <a:r>
                  <a:rPr lang="en-US" altLang="ko-KR" sz="1200" kern="1200" dirty="0">
                    <a:solidFill>
                      <a:schemeClr val="tx1"/>
                    </a:solidFill>
                    <a:effectLst/>
                    <a:latin typeface="+mn-lt"/>
                    <a:ea typeface="+mn-ea"/>
                    <a:cs typeface="+mn-cs"/>
                  </a:rPr>
                  <a:t>Jangyup Son, Junyoung Kwon, </a:t>
                </a:r>
                <a:r>
                  <a:rPr lang="en-US" altLang="ko-KR" sz="1200" kern="1200" dirty="0" err="1">
                    <a:solidFill>
                      <a:schemeClr val="tx1"/>
                    </a:solidFill>
                    <a:effectLst/>
                    <a:latin typeface="+mn-lt"/>
                    <a:ea typeface="+mn-ea"/>
                    <a:cs typeface="+mn-cs"/>
                  </a:rPr>
                  <a:t>SunPhil</a:t>
                </a:r>
                <a:r>
                  <a:rPr lang="en-US" altLang="ko-KR" sz="1200" kern="1200" dirty="0">
                    <a:solidFill>
                      <a:schemeClr val="tx1"/>
                    </a:solidFill>
                    <a:effectLst/>
                    <a:latin typeface="+mn-lt"/>
                    <a:ea typeface="+mn-ea"/>
                    <a:cs typeface="+mn-cs"/>
                  </a:rPr>
                  <a:t> Kim, Yinchuan </a:t>
                </a:r>
                <a:r>
                  <a:rPr lang="en-US" altLang="ko-KR" sz="1200" kern="1200" dirty="0" err="1">
                    <a:solidFill>
                      <a:schemeClr val="tx1"/>
                    </a:solidFill>
                    <a:effectLst/>
                    <a:latin typeface="+mn-lt"/>
                    <a:ea typeface="+mn-ea"/>
                    <a:cs typeface="+mn-cs"/>
                  </a:rPr>
                  <a:t>Lv</a:t>
                </a:r>
                <a:r>
                  <a:rPr lang="en-US" altLang="ko-KR" sz="1200" kern="1200" dirty="0">
                    <a:solidFill>
                      <a:schemeClr val="tx1"/>
                    </a:solidFill>
                    <a:effectLst/>
                    <a:latin typeface="+mn-lt"/>
                    <a:ea typeface="+mn-ea"/>
                    <a:cs typeface="+mn-cs"/>
                  </a:rPr>
                  <a:t>, </a:t>
                </a:r>
                <a:r>
                  <a:rPr lang="en-US" altLang="ko-KR" sz="1200" kern="1200" dirty="0" err="1">
                    <a:solidFill>
                      <a:schemeClr val="tx1"/>
                    </a:solidFill>
                    <a:effectLst/>
                    <a:latin typeface="+mn-lt"/>
                    <a:ea typeface="+mn-ea"/>
                    <a:cs typeface="+mn-cs"/>
                  </a:rPr>
                  <a:t>Jaehyung</a:t>
                </a:r>
                <a:r>
                  <a:rPr lang="en-US" altLang="ko-KR" sz="1200" kern="1200" dirty="0">
                    <a:solidFill>
                      <a:schemeClr val="tx1"/>
                    </a:solidFill>
                    <a:effectLst/>
                    <a:latin typeface="+mn-lt"/>
                    <a:ea typeface="+mn-ea"/>
                    <a:cs typeface="+mn-cs"/>
                  </a:rPr>
                  <a:t> Yu, Jong-Young Lee, </a:t>
                </a:r>
                <a:r>
                  <a:rPr lang="en-US" altLang="ko-KR" sz="1200" kern="1200" dirty="0" err="1">
                    <a:solidFill>
                      <a:schemeClr val="tx1"/>
                    </a:solidFill>
                    <a:effectLst/>
                    <a:latin typeface="+mn-lt"/>
                    <a:ea typeface="+mn-ea"/>
                    <a:cs typeface="+mn-cs"/>
                  </a:rPr>
                  <a:t>Huije</a:t>
                </a:r>
                <a:r>
                  <a:rPr lang="en-US" altLang="ko-KR" sz="1200" kern="1200" dirty="0">
                    <a:solidFill>
                      <a:schemeClr val="tx1"/>
                    </a:solidFill>
                    <a:effectLst/>
                    <a:latin typeface="+mn-lt"/>
                    <a:ea typeface="+mn-ea"/>
                    <a:cs typeface="+mn-cs"/>
                  </a:rPr>
                  <a:t> Ryu, Kenji Watanabe, Takashi Taniguchi, Rita Garrido-Menacho, Nadya Mason, Elif Ertekin, Pinshane Y. Huang, Gwan-Hyoung Lee, and Arend van der Zande</a:t>
                </a:r>
                <a:r>
                  <a:rPr lang="en-US" altLang="ko-KR" sz="1200" kern="1200" baseline="0" dirty="0">
                    <a:solidFill>
                      <a:schemeClr val="tx1"/>
                    </a:solidFill>
                    <a:effectLst/>
                    <a:latin typeface="+mn-lt"/>
                    <a:ea typeface="+mn-ea"/>
                    <a:cs typeface="+mn-cs"/>
                  </a:rPr>
                  <a:t>, “Atomically-precise graphene etch masks for 3D integrated systems from 2D material heterostructures” (under review in Nat. Commun. (2018)).</a:t>
                </a:r>
                <a:endParaRPr lang="ko-KR" altLang="en-US" dirty="0"/>
              </a:p>
            </p:txBody>
          </p:sp>
        </mc:Choice>
        <mc:Fallback xmlns="">
          <p:sp>
            <p:nvSpPr>
              <p:cNvPr id="3" name="슬라이드 노트 개체 틀 2"/>
              <p:cNvSpPr>
                <a:spLocks noGrp="1"/>
              </p:cNvSpPr>
              <p:nvPr>
                <p:ph type="body" idx="1"/>
              </p:nvPr>
            </p:nvSpPr>
            <p:spPr/>
            <p:txBody>
              <a:bodyPr/>
              <a:lstStyle/>
              <a:p>
                <a:r>
                  <a:rPr lang="en-US" sz="1200" kern="1200" dirty="0" smtClean="0">
                    <a:solidFill>
                      <a:schemeClr val="tx1"/>
                    </a:solidFill>
                    <a:effectLst/>
                    <a:latin typeface="+mn-lt"/>
                    <a:ea typeface="+mn-ea"/>
                    <a:cs typeface="+mn-cs"/>
                  </a:rPr>
                  <a:t>Graphene is a highly selective, atomically-thin etch mask and etch stop in making </a:t>
                </a:r>
                <a:r>
                  <a:rPr lang="en-US" sz="1200" kern="1200" dirty="0" err="1" smtClean="0">
                    <a:solidFill>
                      <a:schemeClr val="tx1"/>
                    </a:solidFill>
                    <a:effectLst/>
                    <a:latin typeface="+mn-lt"/>
                    <a:ea typeface="+mn-ea"/>
                    <a:cs typeface="+mn-cs"/>
                  </a:rPr>
                  <a:t>vdW</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heterostructures</a:t>
                </a:r>
                <a:r>
                  <a:rPr lang="en-US" sz="1200" kern="1200" dirty="0" smtClean="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Exposure </a:t>
                </a:r>
                <a:r>
                  <a:rPr lang="en-US" sz="1200" kern="1200" dirty="0">
                    <a:solidFill>
                      <a:schemeClr val="tx1"/>
                    </a:solidFill>
                    <a:effectLst/>
                    <a:latin typeface="+mn-lt"/>
                    <a:ea typeface="+mn-ea"/>
                    <a:cs typeface="+mn-cs"/>
                  </a:rPr>
                  <a:t>to XeF</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gas etches most 2D materials with the exception of graphene; because </a:t>
                </a:r>
                <a:r>
                  <a:rPr lang="en-US" sz="1200" kern="1200" dirty="0" smtClean="0">
                    <a:solidFill>
                      <a:schemeClr val="tx1"/>
                    </a:solidFill>
                    <a:effectLst/>
                    <a:latin typeface="+mn-lt"/>
                    <a:ea typeface="+mn-ea"/>
                    <a:cs typeface="+mn-cs"/>
                  </a:rPr>
                  <a:t>graphene </a:t>
                </a:r>
                <a:r>
                  <a:rPr lang="en-US" sz="1200" kern="1200" dirty="0">
                    <a:solidFill>
                      <a:schemeClr val="tx1"/>
                    </a:solidFill>
                    <a:effectLst/>
                    <a:latin typeface="+mn-lt"/>
                    <a:ea typeface="+mn-ea"/>
                    <a:cs typeface="+mn-cs"/>
                  </a:rPr>
                  <a:t>is impermeable to gases, this etching selectivity enables one-step patterning of </a:t>
                </a:r>
                <a:r>
                  <a:rPr lang="en-US" sz="1200" kern="1200" dirty="0" err="1">
                    <a:solidFill>
                      <a:schemeClr val="tx1"/>
                    </a:solidFill>
                    <a:effectLst/>
                    <a:latin typeface="+mn-lt"/>
                    <a:ea typeface="+mn-ea"/>
                    <a:cs typeface="+mn-cs"/>
                  </a:rPr>
                  <a:t>heterostructures</a:t>
                </a:r>
                <a:r>
                  <a:rPr lang="en-US" sz="1200" kern="1200" dirty="0">
                    <a:solidFill>
                      <a:schemeClr val="tx1"/>
                    </a:solidFill>
                    <a:effectLst/>
                    <a:latin typeface="+mn-lt"/>
                    <a:ea typeface="+mn-ea"/>
                    <a:cs typeface="+mn-cs"/>
                  </a:rPr>
                  <a:t> with atomic precision in etch depth. The team highlighted the advantages of graphene etch masks (GEMs) by fabricating 3D-integrated </a:t>
                </a:r>
                <a:r>
                  <a:rPr lang="en-US" sz="1200" kern="1200" dirty="0" err="1">
                    <a:solidFill>
                      <a:schemeClr val="tx1"/>
                    </a:solidFill>
                    <a:effectLst/>
                    <a:latin typeface="+mn-lt"/>
                    <a:ea typeface="+mn-ea"/>
                    <a:cs typeface="+mn-cs"/>
                  </a:rPr>
                  <a:t>heterostructure</a:t>
                </a:r>
                <a:r>
                  <a:rPr lang="en-US" sz="1200" kern="1200" dirty="0">
                    <a:solidFill>
                      <a:schemeClr val="tx1"/>
                    </a:solidFill>
                    <a:effectLst/>
                    <a:latin typeface="+mn-lt"/>
                    <a:ea typeface="+mn-ea"/>
                    <a:cs typeface="+mn-cs"/>
                  </a:rPr>
                  <a:t> devices with interlayer </a:t>
                </a:r>
                <a:r>
                  <a:rPr lang="en-US" sz="1200" kern="1200" dirty="0" err="1">
                    <a:solidFill>
                      <a:schemeClr val="tx1"/>
                    </a:solidFill>
                    <a:effectLst/>
                    <a:latin typeface="+mn-lt"/>
                    <a:ea typeface="+mn-ea"/>
                    <a:cs typeface="+mn-cs"/>
                  </a:rPr>
                  <a:t>vias</a:t>
                </a:r>
                <a:r>
                  <a:rPr lang="en-US" sz="1200" kern="1200" dirty="0">
                    <a:solidFill>
                      <a:schemeClr val="tx1"/>
                    </a:solidFill>
                    <a:effectLst/>
                    <a:latin typeface="+mn-lt"/>
                    <a:ea typeface="+mn-ea"/>
                    <a:cs typeface="+mn-cs"/>
                  </a:rPr>
                  <a:t> and suspended graphene mechanical resonators. Graphene transistors fabricated with GEM showed high carrier </a:t>
                </a:r>
                <a:r>
                  <a:rPr lang="en-US" sz="1200" kern="1200" dirty="0" err="1">
                    <a:solidFill>
                      <a:schemeClr val="tx1"/>
                    </a:solidFill>
                    <a:effectLst/>
                    <a:latin typeface="+mn-lt"/>
                    <a:ea typeface="+mn-ea"/>
                    <a:cs typeface="+mn-cs"/>
                  </a:rPr>
                  <a:t>mobilities</a:t>
                </a:r>
                <a:r>
                  <a:rPr lang="en-US" sz="1200" kern="1200" dirty="0">
                    <a:solidFill>
                      <a:schemeClr val="tx1"/>
                    </a:solidFill>
                    <a:effectLst/>
                    <a:latin typeface="+mn-lt"/>
                    <a:ea typeface="+mn-ea"/>
                    <a:cs typeface="+mn-cs"/>
                  </a:rPr>
                  <a:t> of 140,000 cm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V</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room temperature and low contact resistivity of 80 Ω·</a:t>
                </a:r>
                <a:r>
                  <a:rPr lang="en-US" sz="1200" i="0" kern="1200">
                    <a:solidFill>
                      <a:schemeClr val="tx1"/>
                    </a:solidFill>
                    <a:effectLst/>
                    <a:latin typeface="+mn-lt"/>
                    <a:ea typeface="+mn-ea"/>
                    <a:cs typeface="+mn-cs"/>
                  </a:rPr>
                  <a:t>𝜇</a:t>
                </a:r>
                <a:r>
                  <a:rPr lang="en-US" sz="1200" kern="1200" dirty="0">
                    <a:solidFill>
                      <a:schemeClr val="tx1"/>
                    </a:solidFill>
                    <a:effectLst/>
                    <a:latin typeface="+mn-lt"/>
                    <a:ea typeface="+mn-ea"/>
                    <a:cs typeface="+mn-cs"/>
                  </a:rPr>
                  <a:t>m, approaching theoretical limits. </a:t>
                </a:r>
                <a:endParaRPr lang="en-US" altLang="ko-KR" dirty="0" smtClean="0"/>
              </a:p>
              <a:p>
                <a:r>
                  <a:rPr lang="en-US" altLang="ko-KR" dirty="0" smtClean="0"/>
                  <a:t>For </a:t>
                </a:r>
                <a:r>
                  <a:rPr lang="en-US" altLang="ko-KR" dirty="0"/>
                  <a:t>more information, please see the following description: </a:t>
                </a:r>
                <a:r>
                  <a:rPr lang="en-US" altLang="ko-KR" sz="1200" kern="1200" dirty="0">
                    <a:solidFill>
                      <a:schemeClr val="tx1"/>
                    </a:solidFill>
                    <a:effectLst/>
                    <a:latin typeface="+mn-lt"/>
                    <a:ea typeface="+mn-ea"/>
                    <a:cs typeface="+mn-cs"/>
                  </a:rPr>
                  <a:t>Jangyup Son, Junyoung Kwon, </a:t>
                </a:r>
                <a:r>
                  <a:rPr lang="en-US" altLang="ko-KR" sz="1200" kern="1200" dirty="0" err="1">
                    <a:solidFill>
                      <a:schemeClr val="tx1"/>
                    </a:solidFill>
                    <a:effectLst/>
                    <a:latin typeface="+mn-lt"/>
                    <a:ea typeface="+mn-ea"/>
                    <a:cs typeface="+mn-cs"/>
                  </a:rPr>
                  <a:t>SunPhil</a:t>
                </a:r>
                <a:r>
                  <a:rPr lang="en-US" altLang="ko-KR" sz="1200" kern="1200" dirty="0">
                    <a:solidFill>
                      <a:schemeClr val="tx1"/>
                    </a:solidFill>
                    <a:effectLst/>
                    <a:latin typeface="+mn-lt"/>
                    <a:ea typeface="+mn-ea"/>
                    <a:cs typeface="+mn-cs"/>
                  </a:rPr>
                  <a:t> Kim, Yinchuan </a:t>
                </a:r>
                <a:r>
                  <a:rPr lang="en-US" altLang="ko-KR" sz="1200" kern="1200" dirty="0" err="1">
                    <a:solidFill>
                      <a:schemeClr val="tx1"/>
                    </a:solidFill>
                    <a:effectLst/>
                    <a:latin typeface="+mn-lt"/>
                    <a:ea typeface="+mn-ea"/>
                    <a:cs typeface="+mn-cs"/>
                  </a:rPr>
                  <a:t>Lv</a:t>
                </a:r>
                <a:r>
                  <a:rPr lang="en-US" altLang="ko-KR" sz="1200" kern="1200" dirty="0">
                    <a:solidFill>
                      <a:schemeClr val="tx1"/>
                    </a:solidFill>
                    <a:effectLst/>
                    <a:latin typeface="+mn-lt"/>
                    <a:ea typeface="+mn-ea"/>
                    <a:cs typeface="+mn-cs"/>
                  </a:rPr>
                  <a:t>, </a:t>
                </a:r>
                <a:r>
                  <a:rPr lang="en-US" altLang="ko-KR" sz="1200" kern="1200" dirty="0" err="1">
                    <a:solidFill>
                      <a:schemeClr val="tx1"/>
                    </a:solidFill>
                    <a:effectLst/>
                    <a:latin typeface="+mn-lt"/>
                    <a:ea typeface="+mn-ea"/>
                    <a:cs typeface="+mn-cs"/>
                  </a:rPr>
                  <a:t>Jaehyung</a:t>
                </a:r>
                <a:r>
                  <a:rPr lang="en-US" altLang="ko-KR" sz="1200" kern="1200" dirty="0">
                    <a:solidFill>
                      <a:schemeClr val="tx1"/>
                    </a:solidFill>
                    <a:effectLst/>
                    <a:latin typeface="+mn-lt"/>
                    <a:ea typeface="+mn-ea"/>
                    <a:cs typeface="+mn-cs"/>
                  </a:rPr>
                  <a:t> Yu, Jong-Young Lee, </a:t>
                </a:r>
                <a:r>
                  <a:rPr lang="en-US" altLang="ko-KR" sz="1200" kern="1200" dirty="0" err="1">
                    <a:solidFill>
                      <a:schemeClr val="tx1"/>
                    </a:solidFill>
                    <a:effectLst/>
                    <a:latin typeface="+mn-lt"/>
                    <a:ea typeface="+mn-ea"/>
                    <a:cs typeface="+mn-cs"/>
                  </a:rPr>
                  <a:t>Huije</a:t>
                </a:r>
                <a:r>
                  <a:rPr lang="en-US" altLang="ko-KR" sz="1200" kern="1200" dirty="0">
                    <a:solidFill>
                      <a:schemeClr val="tx1"/>
                    </a:solidFill>
                    <a:effectLst/>
                    <a:latin typeface="+mn-lt"/>
                    <a:ea typeface="+mn-ea"/>
                    <a:cs typeface="+mn-cs"/>
                  </a:rPr>
                  <a:t> Ryu, Kenji Watanabe, Takashi Taniguchi, Rita Garrido-Menacho, Nadya Mason, Elif Ertekin, Pinshane Y. Huang, Gwan-Hyoung Lee, and Arend van der Zande</a:t>
                </a:r>
                <a:r>
                  <a:rPr lang="en-US" altLang="ko-KR" sz="1200" kern="1200" baseline="0" dirty="0">
                    <a:solidFill>
                      <a:schemeClr val="tx1"/>
                    </a:solidFill>
                    <a:effectLst/>
                    <a:latin typeface="+mn-lt"/>
                    <a:ea typeface="+mn-ea"/>
                    <a:cs typeface="+mn-cs"/>
                  </a:rPr>
                  <a:t>, “Atomically-precise graphene etch masks for 3D integrated systems from 2D material heterostructures” (under review in Nat. Commun. (2018)).</a:t>
                </a:r>
                <a:endParaRPr lang="ko-KR" altLang="en-US" dirty="0"/>
              </a:p>
            </p:txBody>
          </p:sp>
        </mc:Fallback>
      </mc:AlternateContent>
      <p:sp>
        <p:nvSpPr>
          <p:cNvPr id="4" name="슬라이드 번호 개체 틀 3"/>
          <p:cNvSpPr>
            <a:spLocks noGrp="1"/>
          </p:cNvSpPr>
          <p:nvPr>
            <p:ph type="sldNum" sz="quarter" idx="10"/>
          </p:nvPr>
        </p:nvSpPr>
        <p:spPr/>
        <p:txBody>
          <a:bodyPr/>
          <a:lstStyle/>
          <a:p>
            <a:fld id="{0AEBD3BD-7C73-4536-8DC1-C483C03EBB9D}" type="slidenum">
              <a:rPr lang="ko-KR" altLang="en-US" smtClean="0"/>
              <a:t>1</a:t>
            </a:fld>
            <a:endParaRPr lang="ko-KR" altLang="en-US"/>
          </a:p>
        </p:txBody>
      </p:sp>
    </p:spTree>
    <p:extLst>
      <p:ext uri="{BB962C8B-B14F-4D97-AF65-F5344CB8AC3E}">
        <p14:creationId xmlns:p14="http://schemas.microsoft.com/office/powerpoint/2010/main" val="75300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582" y="118657"/>
            <a:ext cx="6092686" cy="803867"/>
          </a:xfrm>
        </p:spPr>
        <p:txBody>
          <a:bodyPr anchor="ctr"/>
          <a:lstStyle/>
          <a:p>
            <a:r>
              <a:rPr lang="en-US" sz="1800" b="1" dirty="0">
                <a:solidFill>
                  <a:schemeClr val="tx1"/>
                </a:solidFill>
              </a:rPr>
              <a:t>Atomically-precise graphene etch masks for 3D integrated systems from 2D material </a:t>
            </a:r>
            <a:r>
              <a:rPr lang="en-US" sz="1800" b="1" dirty="0" err="1">
                <a:solidFill>
                  <a:schemeClr val="tx1"/>
                </a:solidFill>
              </a:rPr>
              <a:t>heterostructures</a:t>
            </a:r>
            <a:endParaRPr lang="en-US" sz="1800" b="1" dirty="0">
              <a:solidFill>
                <a:schemeClr val="tx1"/>
              </a:solidFill>
            </a:endParaRPr>
          </a:p>
        </p:txBody>
      </p:sp>
      <p:sp>
        <p:nvSpPr>
          <p:cNvPr id="7" name="Rectangle 6"/>
          <p:cNvSpPr/>
          <p:nvPr/>
        </p:nvSpPr>
        <p:spPr>
          <a:xfrm>
            <a:off x="4631635" y="1039521"/>
            <a:ext cx="4015407" cy="461665"/>
          </a:xfrm>
          <a:prstGeom prst="rect">
            <a:avLst/>
          </a:prstGeom>
        </p:spPr>
        <p:txBody>
          <a:bodyPr wrap="square" anchor="ctr">
            <a:spAutoFit/>
          </a:bodyPr>
          <a:lstStyle/>
          <a:p>
            <a:r>
              <a:rPr lang="en-US" sz="1200" b="1" dirty="0">
                <a:solidFill>
                  <a:schemeClr val="bg1"/>
                </a:solidFill>
              </a:rPr>
              <a:t>A. van der Zande, P. Huang, N. Mason, E. Ertekin</a:t>
            </a:r>
            <a:r>
              <a:rPr lang="en-US" sz="1200" dirty="0">
                <a:solidFill>
                  <a:schemeClr val="bg1"/>
                </a:solidFill>
              </a:rPr>
              <a:t> </a:t>
            </a:r>
            <a:endParaRPr lang="en-US" sz="1200" b="1" dirty="0">
              <a:solidFill>
                <a:schemeClr val="bg1"/>
              </a:solidFill>
            </a:endParaRPr>
          </a:p>
          <a:p>
            <a:r>
              <a:rPr lang="en-US" sz="1200" b="1" dirty="0">
                <a:solidFill>
                  <a:schemeClr val="bg1"/>
                </a:solidFill>
              </a:rPr>
              <a:t>University of Illinois Urbana-Champaign</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Illinois MRSEC</a:t>
            </a:r>
          </a:p>
          <a:p>
            <a:r>
              <a:rPr lang="en-US" sz="1200" b="1" dirty="0">
                <a:solidFill>
                  <a:schemeClr val="bg1"/>
                </a:solidFill>
              </a:rPr>
              <a:t>DMR-1720633</a:t>
            </a:r>
          </a:p>
        </p:txBody>
      </p:sp>
      <p:sp>
        <p:nvSpPr>
          <p:cNvPr id="9" name="Text Box 28"/>
          <p:cNvSpPr txBox="1">
            <a:spLocks noChangeArrowheads="1"/>
          </p:cNvSpPr>
          <p:nvPr/>
        </p:nvSpPr>
        <p:spPr bwMode="auto">
          <a:xfrm>
            <a:off x="152400" y="1290608"/>
            <a:ext cx="3694172"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Atomically-precise fabrication methods are critical for the development of next-generation technologies which rely on nanomaterials. New methods are particularly needed in </a:t>
            </a:r>
            <a:r>
              <a:rPr lang="en-US" altLang="ko-KR" sz="1400" dirty="0"/>
              <a:t>van der Waals (</a:t>
            </a:r>
            <a:r>
              <a:rPr lang="en-US" altLang="ko-KR" sz="1400" dirty="0" err="1"/>
              <a:t>vdW</a:t>
            </a:r>
            <a:r>
              <a:rPr lang="en-US" altLang="ko-KR" sz="1400" dirty="0"/>
              <a:t>) heterostructures where it is necessary to individually address each molecular layer to form devices with nanometer thicknesses. </a:t>
            </a:r>
          </a:p>
          <a:p>
            <a:pPr algn="just" eaLnBrk="1" hangingPunct="1">
              <a:spcAft>
                <a:spcPts val="600"/>
              </a:spcAft>
            </a:pPr>
            <a:r>
              <a:rPr lang="en-US" sz="1400" dirty="0"/>
              <a:t>The Illinois MRSEC has demonstrated a highly selective etching technique using graphene as a monolayer etch stop within </a:t>
            </a:r>
            <a:r>
              <a:rPr lang="en-US" sz="1400" dirty="0" err="1"/>
              <a:t>vdW</a:t>
            </a:r>
            <a:r>
              <a:rPr lang="en-US" sz="1400" dirty="0"/>
              <a:t> heterostructures. This technique is a versatile and simple nanofabrication process that bridges the challenging technological divide between atomic-precision and wafer scale uniformity. At the same time, it </a:t>
            </a:r>
            <a:r>
              <a:rPr lang="en-US" altLang="ko-KR" sz="1400" dirty="0"/>
              <a:t>enables a method for accessing buried layers within a 2D </a:t>
            </a:r>
            <a:r>
              <a:rPr lang="en-US" altLang="ko-KR" sz="1400" dirty="0" err="1"/>
              <a:t>heterostructure</a:t>
            </a:r>
            <a:r>
              <a:rPr lang="en-US" altLang="ko-KR" sz="1400" dirty="0"/>
              <a:t>, thus allowing 3D-integrated nanoelectronic and nanomechanical devices with performance approaching theoretical limits. </a:t>
            </a:r>
            <a:endParaRPr lang="en-US" sz="1400" dirty="0"/>
          </a:p>
        </p:txBody>
      </p:sp>
      <p:sp>
        <p:nvSpPr>
          <p:cNvPr id="11" name="Rectangle 37"/>
          <p:cNvSpPr>
            <a:spLocks noChangeArrowheads="1"/>
          </p:cNvSpPr>
          <p:nvPr/>
        </p:nvSpPr>
        <p:spPr bwMode="auto">
          <a:xfrm>
            <a:off x="3996635" y="1745118"/>
            <a:ext cx="5035120" cy="293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87874"/>
            <a:ext cx="825500" cy="276999"/>
          </a:xfrm>
          <a:prstGeom prst="rect">
            <a:avLst/>
          </a:prstGeom>
        </p:spPr>
        <p:txBody>
          <a:bodyPr wrap="square" anchor="ctr">
            <a:spAutoFit/>
          </a:bodyPr>
          <a:lstStyle/>
          <a:p>
            <a:r>
              <a:rPr lang="en-US" sz="1200" b="1" dirty="0">
                <a:solidFill>
                  <a:srgbClr val="002060"/>
                </a:solidFill>
              </a:rPr>
              <a:t>2018</a:t>
            </a:r>
          </a:p>
        </p:txBody>
      </p:sp>
      <p:pic>
        <p:nvPicPr>
          <p:cNvPr id="3" name="Picture 2" descr="Schematic that shows the process for selective etching, which includes layering graphene between layers of hexagonal boron nitride. Transmission electron microscope image resolves the atomic precision of the etching. Device structures are shown." title="Selective etching process and application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6913"/>
          <a:stretch/>
        </p:blipFill>
        <p:spPr bwMode="auto">
          <a:xfrm>
            <a:off x="4053514" y="1794813"/>
            <a:ext cx="4945024" cy="28368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798" y="4749485"/>
            <a:ext cx="4883740" cy="1200329"/>
          </a:xfrm>
          <a:prstGeom prst="rect">
            <a:avLst/>
          </a:prstGeom>
        </p:spPr>
        <p:txBody>
          <a:bodyPr wrap="square">
            <a:spAutoFit/>
          </a:bodyPr>
          <a:lstStyle/>
          <a:p>
            <a:pPr algn="just">
              <a:spcBef>
                <a:spcPct val="0"/>
              </a:spcBef>
            </a:pPr>
            <a:r>
              <a:rPr lang="en-US" altLang="en-US" sz="1200" i="1" dirty="0">
                <a:ea typeface="ＭＳ Ｐゴシック" panose="020B0600070205080204" pitchFamily="34" charset="-128"/>
              </a:rPr>
              <a:t>(top) </a:t>
            </a:r>
            <a:r>
              <a:rPr lang="en-US" altLang="ko-KR" sz="1200" i="1" dirty="0"/>
              <a:t>Schematic of the selective etching process and false-color cross-sectional STEM image of a 2D </a:t>
            </a:r>
            <a:r>
              <a:rPr lang="en-US" altLang="ko-KR" sz="1200" i="1" dirty="0" err="1"/>
              <a:t>heterostructure</a:t>
            </a:r>
            <a:r>
              <a:rPr lang="en-US" altLang="ko-KR" sz="1200" i="1" dirty="0"/>
              <a:t> showing atomic precision of the etched structure. (bottom) Demonstrated applications using this technique: Accessing buried electronic layers within a </a:t>
            </a:r>
            <a:r>
              <a:rPr lang="en-US" altLang="ko-KR" sz="1200" i="1" dirty="0" err="1"/>
              <a:t>heterostructure</a:t>
            </a:r>
            <a:r>
              <a:rPr lang="en-US" altLang="ko-KR" sz="1200" i="1" dirty="0"/>
              <a:t> to form low contact resistance and high mobility devices and a 3D integrated device with multiple active layers.</a:t>
            </a:r>
            <a:endParaRPr lang="en-US" altLang="en-US" sz="1200" i="1" dirty="0">
              <a:ea typeface="ＭＳ Ｐゴシック" panose="020B0600070205080204" pitchFamily="34" charset="-128"/>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12221</TotalTime>
  <Words>413</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맑은 고딕</vt:lpstr>
      <vt:lpstr>ＭＳ Ｐゴシック</vt:lpstr>
      <vt:lpstr>Arial</vt:lpstr>
      <vt:lpstr>Cambria Math</vt:lpstr>
      <vt:lpstr>News Gothic MT</vt:lpstr>
      <vt:lpstr>Wingdings 2</vt:lpstr>
      <vt:lpstr>Breeze</vt:lpstr>
      <vt:lpstr>Atomically-precise graphene etch masks for 3D integrated systems from 2D material heterostructures</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46</cp:revision>
  <cp:lastPrinted>2016-08-01T15:14:13Z</cp:lastPrinted>
  <dcterms:created xsi:type="dcterms:W3CDTF">2016-07-19T18:16:54Z</dcterms:created>
  <dcterms:modified xsi:type="dcterms:W3CDTF">2018-05-16T16:41:22Z</dcterms:modified>
  <cp:category/>
</cp:coreProperties>
</file>