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12/1/14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2999918"/>
            <a:ext cx="8000999" cy="382344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9061"/>
            <a:ext cx="5790694" cy="1588878"/>
          </a:xfrm>
        </p:spPr>
        <p:txBody>
          <a:bodyPr>
            <a:normAutofit/>
          </a:bodyPr>
          <a:lstStyle/>
          <a:p>
            <a:r>
              <a:rPr lang="en-US" sz="2700" b="1" dirty="0">
                <a:latin typeface="Arial" charset="0"/>
                <a:ea typeface="Arial" charset="0"/>
                <a:cs typeface="Arial" charset="0"/>
              </a:rPr>
              <a:t>Living Cells Used to Create Patterned Devices of Non-Living </a:t>
            </a:r>
            <a:r>
              <a:rPr lang="en-US" sz="2700" b="1" dirty="0" smtClean="0">
                <a:latin typeface="Arial" charset="0"/>
                <a:ea typeface="Arial" charset="0"/>
                <a:cs typeface="Arial" charset="0"/>
              </a:rPr>
              <a:t>Materials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300" dirty="0" smtClean="0">
                <a:latin typeface="Arial"/>
                <a:cs typeface="Arial"/>
              </a:rPr>
              <a:t>Timothy </a:t>
            </a:r>
            <a:r>
              <a:rPr lang="en-US" sz="1300" dirty="0">
                <a:latin typeface="Arial"/>
                <a:cs typeface="Arial"/>
              </a:rPr>
              <a:t>K. Lu (</a:t>
            </a:r>
            <a:r>
              <a:rPr lang="en-US" sz="1300" dirty="0">
                <a:latin typeface="Arial" charset="0"/>
                <a:ea typeface="Arial" charset="0"/>
                <a:cs typeface="Arial" charset="0"/>
              </a:rPr>
              <a:t>Seed</a:t>
            </a:r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sz="1300" dirty="0"/>
          </a:p>
        </p:txBody>
      </p:sp>
      <p:sp>
        <p:nvSpPr>
          <p:cNvPr id="4" name="Rectangle 3"/>
          <p:cNvSpPr/>
          <p:nvPr/>
        </p:nvSpPr>
        <p:spPr>
          <a:xfrm>
            <a:off x="3204754" y="3235152"/>
            <a:ext cx="5710646" cy="2970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Many natural biological systems — such as biofilms, shells and skeletal tissues — are able to create multifunctional and environmentally responsive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multiscale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 assemblies of living and non-living components.  MIT MRSEC researchers have developed a synthetic-biology platform for engineering bacterial biofilms for the synthesis and patterning of non-living materials across multiple length scales.</a:t>
            </a:r>
          </a:p>
          <a:p>
            <a:pPr algn="just"/>
            <a:endParaRPr lang="en-US" sz="1100" dirty="0">
              <a:solidFill>
                <a:schemeClr val="accent5">
                  <a:lumMod val="75000"/>
                </a:schemeClr>
              </a:solidFill>
              <a:latin typeface="Avenir Heavy"/>
              <a:cs typeface="Avenir Heavy"/>
            </a:endParaRPr>
          </a:p>
          <a:p>
            <a:pPr algn="just"/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By using inducible genetic and cellular communication circuits to regulate Escherichia coli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curli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 amyloid production, bacteria can be taught to organize amyloid fibrils at many different length scales.  When these organized fibrils are combined with inorganic materials, such as gold nanoparticles (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AuNPs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) and quantum dots (QDs), it is possible to create an environmentally responsive biofilm-based electrical switch and to manipulate a wide range of new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nanomaterials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 including gold nanowires and </a:t>
            </a:r>
            <a:r>
              <a:rPr lang="en-US" sz="1100" dirty="0" err="1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nanorods</a:t>
            </a:r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, and fluorescent quantum dots co-localized with gold nanoparticles.  </a:t>
            </a:r>
          </a:p>
          <a:p>
            <a:pPr algn="just"/>
            <a:endParaRPr lang="en-US" sz="1100" dirty="0">
              <a:solidFill>
                <a:schemeClr val="accent5">
                  <a:lumMod val="75000"/>
                </a:schemeClr>
              </a:solidFill>
              <a:latin typeface="Avenir Heavy"/>
              <a:cs typeface="Avenir Heavy"/>
            </a:endParaRPr>
          </a:p>
          <a:p>
            <a:pPr algn="just"/>
            <a:r>
              <a:rPr lang="en-US" sz="1100" dirty="0">
                <a:solidFill>
                  <a:schemeClr val="accent5">
                    <a:lumMod val="75000"/>
                  </a:schemeClr>
                </a:solidFill>
                <a:latin typeface="Avenir Heavy"/>
                <a:cs typeface="Avenir Heavy"/>
              </a:rPr>
              <a:t>This work lays a foundation for synthesizing, patterning, and controlling functional “living” materials containing engineered cells and non-living materials.</a:t>
            </a:r>
          </a:p>
        </p:txBody>
      </p:sp>
      <p:pic>
        <p:nvPicPr>
          <p:cNvPr id="5" name="Picture 4" descr="CMSE_Logo_CMY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8400"/>
            <a:ext cx="2907695" cy="751270"/>
          </a:xfrm>
          <a:prstGeom prst="rect">
            <a:avLst/>
          </a:prstGeom>
        </p:spPr>
      </p:pic>
      <p:pic>
        <p:nvPicPr>
          <p:cNvPr id="6" name="Picture 5" descr="final_03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/>
          <a:stretch/>
        </p:blipFill>
        <p:spPr>
          <a:xfrm>
            <a:off x="531705" y="2963104"/>
            <a:ext cx="2480009" cy="3104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043654"/>
            <a:ext cx="21694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dirty="0" smtClean="0">
                <a:latin typeface="Arial" charset="0"/>
                <a:cs typeface="Arial" charset="0"/>
              </a:rPr>
              <a:t>Engineered cells can be modified to create biofilms that synthesize biological nanowires that can be used to organize synthetic materials such as gold nanoparticles and quantum dots.</a:t>
            </a:r>
            <a:endParaRPr lang="en-US" sz="900" dirty="0"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094" y="6368838"/>
            <a:ext cx="5601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Avenir Light"/>
                <a:cs typeface="Avenir Light"/>
              </a:rPr>
              <a:t>Chen, A.Y., Deng</a:t>
            </a:r>
            <a:r>
              <a:rPr lang="en-US" sz="800" dirty="0">
                <a:latin typeface="Avenir Light"/>
                <a:cs typeface="Avenir Light"/>
              </a:rPr>
              <a:t>, </a:t>
            </a:r>
            <a:r>
              <a:rPr lang="en-US" sz="800" dirty="0" smtClean="0">
                <a:latin typeface="Avenir Light"/>
                <a:cs typeface="Avenir Light"/>
              </a:rPr>
              <a:t>Z., Billings</a:t>
            </a:r>
            <a:r>
              <a:rPr lang="en-US" sz="800" dirty="0">
                <a:latin typeface="Avenir Light"/>
                <a:cs typeface="Avenir Light"/>
              </a:rPr>
              <a:t>, </a:t>
            </a:r>
            <a:r>
              <a:rPr lang="en-US" sz="800" dirty="0" smtClean="0">
                <a:latin typeface="Avenir Light"/>
                <a:cs typeface="Avenir Light"/>
              </a:rPr>
              <a:t>A., </a:t>
            </a:r>
            <a:r>
              <a:rPr lang="en-US" sz="800" dirty="0" err="1" smtClean="0">
                <a:latin typeface="Avenir Light"/>
                <a:cs typeface="Avenir Light"/>
              </a:rPr>
              <a:t>Seker</a:t>
            </a:r>
            <a:r>
              <a:rPr lang="en-US" sz="800" dirty="0" smtClean="0">
                <a:latin typeface="Avenir Light"/>
                <a:cs typeface="Avenir Light"/>
              </a:rPr>
              <a:t>, U., Lu, M., </a:t>
            </a:r>
            <a:r>
              <a:rPr lang="en-US" sz="800" dirty="0" err="1" smtClean="0">
                <a:latin typeface="Avenir Light"/>
                <a:cs typeface="Avenir Light"/>
              </a:rPr>
              <a:t>Citorik</a:t>
            </a:r>
            <a:r>
              <a:rPr lang="en-US" sz="800" dirty="0" smtClean="0">
                <a:latin typeface="Avenir Light"/>
                <a:cs typeface="Avenir Light"/>
              </a:rPr>
              <a:t>, R., </a:t>
            </a:r>
            <a:r>
              <a:rPr lang="en-US" sz="800" dirty="0" err="1" smtClean="0">
                <a:latin typeface="Avenir Light"/>
                <a:cs typeface="Avenir Light"/>
              </a:rPr>
              <a:t>Zakeri</a:t>
            </a:r>
            <a:r>
              <a:rPr lang="en-US" sz="800" dirty="0" smtClean="0">
                <a:latin typeface="Avenir Light"/>
                <a:cs typeface="Avenir Light"/>
              </a:rPr>
              <a:t>, B., </a:t>
            </a:r>
            <a:r>
              <a:rPr lang="en-US" sz="800" dirty="0">
                <a:latin typeface="Avenir Light"/>
                <a:cs typeface="Avenir Light"/>
              </a:rPr>
              <a:t>and </a:t>
            </a:r>
            <a:r>
              <a:rPr lang="en-US" sz="800" dirty="0" smtClean="0">
                <a:latin typeface="Avenir Light"/>
                <a:cs typeface="Avenir Light"/>
              </a:rPr>
              <a:t>Lu, T.K., </a:t>
            </a:r>
            <a:r>
              <a:rPr lang="en-US" sz="800" dirty="0">
                <a:latin typeface="Avenir Light"/>
                <a:cs typeface="Avenir Light"/>
              </a:rPr>
              <a:t>“Synthesis and patterning of tunable </a:t>
            </a:r>
            <a:r>
              <a:rPr lang="en-US" sz="800" dirty="0" err="1">
                <a:latin typeface="Avenir Light"/>
                <a:cs typeface="Avenir Light"/>
              </a:rPr>
              <a:t>multiscale</a:t>
            </a:r>
            <a:r>
              <a:rPr lang="en-US" sz="800" dirty="0">
                <a:latin typeface="Avenir Light"/>
                <a:cs typeface="Avenir Light"/>
              </a:rPr>
              <a:t> materials with engineered cells”, </a:t>
            </a:r>
            <a:r>
              <a:rPr lang="en-US" sz="800" i="1" dirty="0">
                <a:latin typeface="Avenir Light"/>
                <a:cs typeface="Avenir Light"/>
              </a:rPr>
              <a:t>Nature Materials</a:t>
            </a:r>
            <a:r>
              <a:rPr lang="en-US" sz="800" dirty="0">
                <a:latin typeface="Avenir Light"/>
                <a:cs typeface="Avenir Light"/>
              </a:rPr>
              <a:t>, </a:t>
            </a:r>
            <a:r>
              <a:rPr lang="en-US" sz="800" dirty="0" smtClean="0">
                <a:latin typeface="Avenir Light"/>
                <a:cs typeface="Avenir Light"/>
              </a:rPr>
              <a:t>published online March </a:t>
            </a:r>
            <a:r>
              <a:rPr lang="en-US" sz="800" dirty="0">
                <a:latin typeface="Avenir Light"/>
                <a:cs typeface="Avenir Light"/>
              </a:rPr>
              <a:t>23, 2014.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3313609" y="6665780"/>
            <a:ext cx="673321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" i="1" dirty="0">
                <a:solidFill>
                  <a:srgbClr val="000000"/>
                </a:solidFill>
              </a:rPr>
              <a:t>This work was </a:t>
            </a:r>
            <a:r>
              <a:rPr lang="en-US" sz="600" i="1" dirty="0" smtClean="0">
                <a:solidFill>
                  <a:srgbClr val="000000"/>
                </a:solidFill>
              </a:rPr>
              <a:t>supported </a:t>
            </a:r>
            <a:r>
              <a:rPr lang="en-US" sz="600" i="1" dirty="0">
                <a:solidFill>
                  <a:srgbClr val="000000"/>
                </a:solidFill>
              </a:rPr>
              <a:t>in part by the MRSEC Program of the National Science Foundation under award number DMR-0819762</a:t>
            </a:r>
            <a:r>
              <a:rPr lang="en-US" sz="600" i="1" dirty="0" smtClean="0">
                <a:solidFill>
                  <a:srgbClr val="000000"/>
                </a:solidFill>
              </a:rPr>
              <a:t>.</a:t>
            </a:r>
            <a:endParaRPr lang="en-US" sz="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97558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20</TotalTime>
  <Words>306</Words>
  <Application>Microsoft Macintosh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Perception</vt:lpstr>
      <vt:lpstr>Living Cells Used to Create Patterned Devices of Non-Living Materials Timothy K. Lu (Seed)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Cells Used to Create Patterned Devices of Non-Living Materials Timothy K. Lu (Seed)</dc:title>
  <dc:creator>Gina Franzetta</dc:creator>
  <cp:lastModifiedBy>Gina Franzetta</cp:lastModifiedBy>
  <cp:revision>5</cp:revision>
  <dcterms:created xsi:type="dcterms:W3CDTF">2014-10-01T16:07:11Z</dcterms:created>
  <dcterms:modified xsi:type="dcterms:W3CDTF">2014-12-01T20:20:48Z</dcterms:modified>
</cp:coreProperties>
</file>