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5"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74"/>
  </p:normalViewPr>
  <p:slideViewPr>
    <p:cSldViewPr snapToGrid="0" snapToObjects="1">
      <p:cViewPr varScale="1">
        <p:scale>
          <a:sx n="124" d="100"/>
          <a:sy n="124" d="100"/>
        </p:scale>
        <p:origin x="2080" y="168"/>
      </p:cViewPr>
      <p:guideLst>
        <p:guide orient="horz" pos="2160"/>
        <p:guide pos="2880"/>
      </p:guideLst>
    </p:cSldViewPr>
  </p:slideViewPr>
  <p:notesTextViewPr>
    <p:cViewPr>
      <p:scale>
        <a:sx n="100" d="100"/>
        <a:sy n="100" d="100"/>
      </p:scale>
      <p:origin x="0" y="-59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92E85D-58CC-0C47-B0DA-A640BE1DF5FE}" type="datetimeFigureOut">
              <a:rPr lang="en-US" smtClean="0"/>
              <a:t>6/8/20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4A68664-509C-FD4D-A8E5-F0397B18D100}" type="slidenum">
              <a:rPr lang="en-US" smtClean="0"/>
              <a:t>‹#›</a:t>
            </a:fld>
            <a:endParaRPr lang="en-US"/>
          </a:p>
        </p:txBody>
      </p:sp>
    </p:spTree>
    <p:extLst>
      <p:ext uri="{BB962C8B-B14F-4D97-AF65-F5344CB8AC3E}">
        <p14:creationId xmlns:p14="http://schemas.microsoft.com/office/powerpoint/2010/main" val="248779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dirty="0" smtClean="0"/>
              <a:t>Functional </a:t>
            </a:r>
            <a:r>
              <a:rPr lang="en-SG" sz="1200" dirty="0" err="1" smtClean="0"/>
              <a:t>fibers</a:t>
            </a:r>
            <a:r>
              <a:rPr lang="en-SG" sz="1200" dirty="0" smtClean="0"/>
              <a:t> fabricated by the thermal drawing process can be used as feedstock for 3D printing. By applying an outer cladding with a lower </a:t>
            </a:r>
            <a:r>
              <a:rPr lang="en-SG" sz="1200" dirty="0" err="1" smtClean="0"/>
              <a:t>Tg</a:t>
            </a:r>
            <a:r>
              <a:rPr lang="en-SG" sz="1200" dirty="0" smtClean="0"/>
              <a:t> compared to that of the </a:t>
            </a:r>
            <a:r>
              <a:rPr lang="en-SG" sz="1200" dirty="0" err="1" smtClean="0"/>
              <a:t>fiber</a:t>
            </a:r>
            <a:r>
              <a:rPr lang="en-SG" sz="1200" dirty="0" smtClean="0"/>
              <a:t> core, the surface of the </a:t>
            </a:r>
            <a:r>
              <a:rPr lang="en-SG" sz="1200" dirty="0" err="1" smtClean="0"/>
              <a:t>fiber</a:t>
            </a:r>
            <a:r>
              <a:rPr lang="en-SG" sz="1200" dirty="0" smtClean="0"/>
              <a:t> can be heated to enable fused filament fabrication while the inner core is not affected (see Figure a-c). The light-emitting </a:t>
            </a:r>
            <a:r>
              <a:rPr lang="en-SG" sz="1200" dirty="0" err="1" smtClean="0"/>
              <a:t>fiber</a:t>
            </a:r>
            <a:r>
              <a:rPr lang="en-SG" sz="1200" dirty="0" smtClean="0"/>
              <a:t> consists of </a:t>
            </a:r>
            <a:r>
              <a:rPr lang="en-US" sz="1200" dirty="0" err="1" smtClean="0"/>
              <a:t>BiSn</a:t>
            </a:r>
            <a:r>
              <a:rPr lang="en-US" sz="1200" dirty="0" smtClean="0"/>
              <a:t> </a:t>
            </a:r>
            <a:r>
              <a:rPr lang="en-US" sz="1200" dirty="0" err="1" smtClean="0"/>
              <a:t>micropheres</a:t>
            </a:r>
            <a:r>
              <a:rPr lang="en-US" sz="1200" dirty="0" smtClean="0"/>
              <a:t>, electroluminescent </a:t>
            </a:r>
            <a:r>
              <a:rPr lang="en-US" sz="1200" dirty="0" err="1" smtClean="0"/>
              <a:t>ZnS</a:t>
            </a:r>
            <a:r>
              <a:rPr lang="en-US" sz="1200" dirty="0" smtClean="0"/>
              <a:t>, conductive W, and a COC cladding. The </a:t>
            </a:r>
            <a:r>
              <a:rPr lang="en-US" sz="1200" dirty="0" err="1" smtClean="0"/>
              <a:t>BiSn</a:t>
            </a:r>
            <a:r>
              <a:rPr lang="en-US" sz="1200" dirty="0" smtClean="0"/>
              <a:t> microspheres are formed using laser-induced capillary breakup. The microspheres are larger than the cladding (shown in Figure b), so they connect the W and </a:t>
            </a:r>
            <a:r>
              <a:rPr lang="en-US" sz="1200" dirty="0" err="1" smtClean="0"/>
              <a:t>ZnS</a:t>
            </a:r>
            <a:r>
              <a:rPr lang="en-US" sz="1200" dirty="0" smtClean="0"/>
              <a:t>. When an alternating voltage is applied, the </a:t>
            </a:r>
            <a:r>
              <a:rPr lang="en-US" sz="1200" dirty="0" err="1" smtClean="0"/>
              <a:t>ZnS</a:t>
            </a:r>
            <a:r>
              <a:rPr lang="en-US" sz="1200" dirty="0" smtClean="0"/>
              <a:t> layer emits light. </a:t>
            </a:r>
            <a:r>
              <a:rPr lang="en-SG" sz="1200" dirty="0" smtClean="0"/>
              <a:t>The light-emitting </a:t>
            </a:r>
            <a:r>
              <a:rPr lang="en-SG" sz="1200" dirty="0" err="1" smtClean="0"/>
              <a:t>fibers</a:t>
            </a:r>
            <a:r>
              <a:rPr lang="en-SG" sz="1200" dirty="0" smtClean="0"/>
              <a:t> are a step toward fabric or 3D-printed displays. Furthermore, the light-emitting and </a:t>
            </a:r>
            <a:r>
              <a:rPr lang="en-SG" sz="1200" dirty="0" err="1" smtClean="0"/>
              <a:t>photodetecting</a:t>
            </a:r>
            <a:r>
              <a:rPr lang="en-SG" sz="1200" dirty="0" smtClean="0"/>
              <a:t> filaments can be used together in a structure for the purpose of detecting structural defects (see Figure e, f). </a:t>
            </a:r>
            <a:r>
              <a:rPr lang="en-US" sz="1200" dirty="0" smtClean="0"/>
              <a:t>The presence of a structural defect reduces the magnitude of the photocurrent measured from an external </a:t>
            </a:r>
            <a:r>
              <a:rPr lang="en-US" sz="1200" dirty="0" err="1" smtClean="0"/>
              <a:t>multimeter</a:t>
            </a:r>
            <a:r>
              <a:rPr lang="en-US" sz="1200" dirty="0" smtClean="0"/>
              <a:t>. </a:t>
            </a:r>
            <a:r>
              <a:rPr lang="en-SG" sz="1200" dirty="0" smtClean="0"/>
              <a:t>Although 3D printing is demonstrated using optoelectronics, the method of filament surface heating for 3D printing can be applied to </a:t>
            </a:r>
            <a:r>
              <a:rPr lang="en-SG" sz="1200" dirty="0" err="1" smtClean="0"/>
              <a:t>multimaterial</a:t>
            </a:r>
            <a:r>
              <a:rPr lang="en-SG" sz="1200" smtClean="0"/>
              <a:t> filaments of a variety of functionalities.</a:t>
            </a:r>
            <a:endParaRPr lang="en-SG" b="1"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dirty="0" smtClean="0"/>
          </a:p>
          <a:p>
            <a:endParaRPr lang="en-US" dirty="0"/>
          </a:p>
        </p:txBody>
      </p:sp>
      <p:sp>
        <p:nvSpPr>
          <p:cNvPr id="4" name="Slide Number Placeholder 3"/>
          <p:cNvSpPr>
            <a:spLocks noGrp="1"/>
          </p:cNvSpPr>
          <p:nvPr>
            <p:ph type="sldNum" sz="quarter" idx="10"/>
          </p:nvPr>
        </p:nvSpPr>
        <p:spPr/>
        <p:txBody>
          <a:bodyPr/>
          <a:lstStyle/>
          <a:p>
            <a:fld id="{34A68664-509C-FD4D-A8E5-F0397B18D100}" type="slidenum">
              <a:rPr lang="en-US" smtClean="0"/>
              <a:t>1</a:t>
            </a:fld>
            <a:endParaRPr lang="en-US"/>
          </a:p>
        </p:txBody>
      </p:sp>
    </p:spTree>
    <p:extLst>
      <p:ext uri="{BB962C8B-B14F-4D97-AF65-F5344CB8AC3E}">
        <p14:creationId xmlns:p14="http://schemas.microsoft.com/office/powerpoint/2010/main" val="179099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A&#10;Functional filament is quickly fed through a short hot end to print a three D star structure. The diagram shows the stages of the feed from an insulator tube to a modified nozzle and finally to the hot end to print the star.&#10;&#10;&#10;Diagram B displays the individual filament and from Diagram A and details its components and subcomponents. The filament is shown in the shape of a vertical rectangle with internal rectangular layers showing in order from the outside in. The outermost layer shows the adhesion promoter, which notes a temperature more than polymer critical temperature. The second inner layer shows the protective thermoplastic with a temperature less than glass transition temperature. The final inner layer shows the multimaterial functional microstructure, depicted by a thin rectangular strip on the right and a thick rectangular strip on the left bordering the outer parameters of the microstructure. Separating the two strips sit two discs of approximately the same width of the thicker strip to the right. Evenly centered between the two discs is a thin, vertical, rectangular strip.&#10;&#10;&#10;The schematic of a printed airplane wing shown in Diagram E shows a long panel lying flat. A thick top and bottom print layers are light-emitters. Three much thinner middle layers are photo detectors. Diagram C further details the assembly of micron-features of the light-emitter from the airplane wing schematic. Scaled in units of one hundred micron, the diagram shows three orbs with a dark center that resemble beads. The three each pose against three individual backgrounds that resemble a shallow, glossy puddle with a texture similar enough to the orbs to moderately camouflage them. The diagram charts the components of this diagram list from outside in as follows. The outer periphery of the background to the orbs is a polymer called cyclic-olefin copolymer or in short, C O C. The space between the backgrounds represents the fused microstructure filaments. The outer periphery of the orbs is labeled as a polymer called polycarbonate. The components of the orb are listed as they are labeled in order from the outermost portion of the orb to the inner dark center: Tungsten; Bismuth Tin; Zinc sulfide; dielectric; and copper. Diagram D continues to detail the assembly of micron-features. The three orbs displayed in the Diagram C appear flattened as three tori, each filled with a darkened, tiny sphere flanked by rectangular wings in the center. Components of each of the three individual forms in Diagram D are labeled in order from the outside in. Where the forms connect, they are fused. The outer edge is the P C polymer. The dark wings flanking the tiny inner sphere are a conducting polyethylene, or in short C P E. The tiny, dark spheres in the center of each form are Arsenic diselenide.&#10;&#10;Diagram F shows a photograph of a model airplane with a glowing, blue wing. " title="Diagrams A through F"/>
          <p:cNvPicPr>
            <a:picLocks noChangeAspect="1"/>
          </p:cNvPicPr>
          <p:nvPr/>
        </p:nvPicPr>
        <p:blipFill>
          <a:blip r:embed="rId3"/>
          <a:stretch>
            <a:fillRect/>
          </a:stretch>
        </p:blipFill>
        <p:spPr>
          <a:xfrm>
            <a:off x="4034854" y="1625276"/>
            <a:ext cx="5078408" cy="2780017"/>
          </a:xfrm>
          <a:prstGeom prst="rect">
            <a:avLst/>
          </a:prstGeom>
        </p:spPr>
      </p:pic>
      <p:sp>
        <p:nvSpPr>
          <p:cNvPr id="2" name="Title 1"/>
          <p:cNvSpPr>
            <a:spLocks noGrp="1"/>
          </p:cNvSpPr>
          <p:nvPr>
            <p:ph type="title"/>
          </p:nvPr>
        </p:nvSpPr>
        <p:spPr>
          <a:xfrm>
            <a:off x="3585680" y="0"/>
            <a:ext cx="5558319" cy="803189"/>
          </a:xfrm>
        </p:spPr>
        <p:txBody>
          <a:bodyPr/>
          <a:lstStyle/>
          <a:p>
            <a:r>
              <a:rPr lang="en-US" sz="1800" b="1" dirty="0" smtClean="0">
                <a:solidFill>
                  <a:schemeClr val="tx1"/>
                </a:solidFill>
              </a:rPr>
              <a:t>IRG-1.  Structured </a:t>
            </a:r>
            <a:r>
              <a:rPr lang="en-US" sz="1800" b="1" dirty="0" err="1">
                <a:solidFill>
                  <a:schemeClr val="tx1"/>
                </a:solidFill>
              </a:rPr>
              <a:t>multimaterial</a:t>
            </a:r>
            <a:r>
              <a:rPr lang="en-US" sz="1800" b="1" dirty="0">
                <a:solidFill>
                  <a:schemeClr val="tx1"/>
                </a:solidFill>
              </a:rPr>
              <a:t> filaments for 3D printing of optoelectronics</a:t>
            </a:r>
          </a:p>
        </p:txBody>
      </p:sp>
      <p:sp>
        <p:nvSpPr>
          <p:cNvPr id="6" name="Rectangle 5">
            <a:extLst>
              <a:ext uri="{FF2B5EF4-FFF2-40B4-BE49-F238E27FC236}">
                <a16:creationId xmlns="" xmlns:a16="http://schemas.microsoft.com/office/drawing/2014/main" id="{6F66E4EC-B80A-CB4B-AD44-517891F92F4A}"/>
              </a:ext>
            </a:extLst>
          </p:cNvPr>
          <p:cNvSpPr/>
          <p:nvPr/>
        </p:nvSpPr>
        <p:spPr>
          <a:xfrm>
            <a:off x="4931596" y="6208724"/>
            <a:ext cx="4212404" cy="707886"/>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Loke, G., Yuan</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R., Rein</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M., Khudiyev</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T., Jain</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Y., </a:t>
            </a:r>
            <a:r>
              <a:rPr lang="en-US" sz="1000" b="1" dirty="0" err="1" smtClean="0">
                <a:latin typeface="Arial" panose="020B0604020202020204" pitchFamily="34" charset="0"/>
                <a:cs typeface="Arial" panose="020B0604020202020204" pitchFamily="34" charset="0"/>
              </a:rPr>
              <a:t>Joannopoulos</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J., </a:t>
            </a:r>
            <a:r>
              <a:rPr lang="en-US" sz="1000" b="1" dirty="0" smtClean="0">
                <a:latin typeface="Arial" panose="020B0604020202020204" pitchFamily="34" charset="0"/>
                <a:cs typeface="Arial" panose="020B0604020202020204" pitchFamily="34" charset="0"/>
              </a:rPr>
              <a:t>Fink</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Y. (2019). “Structured </a:t>
            </a:r>
            <a:r>
              <a:rPr lang="en-US" sz="1000" dirty="0" err="1" smtClean="0">
                <a:latin typeface="Arial" panose="020B0604020202020204" pitchFamily="34" charset="0"/>
                <a:cs typeface="Arial" panose="020B0604020202020204" pitchFamily="34" charset="0"/>
              </a:rPr>
              <a:t>multimaterial</a:t>
            </a:r>
            <a:r>
              <a:rPr lang="en-US" sz="1000" dirty="0" smtClean="0">
                <a:latin typeface="Arial" panose="020B0604020202020204" pitchFamily="34" charset="0"/>
                <a:cs typeface="Arial" panose="020B0604020202020204" pitchFamily="34" charset="0"/>
              </a:rPr>
              <a:t> filaments for 3D printing of optoelectronics.” </a:t>
            </a:r>
            <a:r>
              <a:rPr lang="en-US" sz="1000" i="1" dirty="0" smtClean="0">
                <a:latin typeface="Arial" panose="020B0604020202020204" pitchFamily="34" charset="0"/>
                <a:cs typeface="Arial" panose="020B0604020202020204" pitchFamily="34" charset="0"/>
              </a:rPr>
              <a:t>Nature Communications</a:t>
            </a:r>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10</a:t>
            </a:r>
            <a:r>
              <a:rPr lang="en-US" sz="1000" dirty="0" smtClean="0">
                <a:latin typeface="Arial" panose="020B0604020202020204" pitchFamily="34" charset="0"/>
                <a:cs typeface="Arial" panose="020B0604020202020204" pitchFamily="34" charset="0"/>
              </a:rPr>
              <a:t>(4010):1-10. &lt;doi:10.1038/s41467-019-11986-0&gt;</a:t>
            </a:r>
          </a:p>
        </p:txBody>
      </p:sp>
      <p:sp>
        <p:nvSpPr>
          <p:cNvPr id="7" name="Rectangle 6"/>
          <p:cNvSpPr/>
          <p:nvPr/>
        </p:nvSpPr>
        <p:spPr>
          <a:xfrm>
            <a:off x="152400" y="745755"/>
            <a:ext cx="946935" cy="276999"/>
          </a:xfrm>
          <a:prstGeom prst="rect">
            <a:avLst/>
          </a:prstGeom>
        </p:spPr>
        <p:txBody>
          <a:bodyPr wrap="square" anchor="ctr">
            <a:spAutoFit/>
          </a:bodyPr>
          <a:lstStyle/>
          <a:p>
            <a:r>
              <a:rPr lang="en-US" sz="1200" b="1" dirty="0" smtClean="0">
                <a:solidFill>
                  <a:srgbClr val="002060"/>
                </a:solidFill>
              </a:rPr>
              <a:t>2019</a:t>
            </a:r>
            <a:endParaRPr lang="en-US" sz="1200" b="1" dirty="0">
              <a:solidFill>
                <a:srgbClr val="002060"/>
              </a:solidFill>
            </a:endParaRPr>
          </a:p>
        </p:txBody>
      </p:sp>
      <p:sp>
        <p:nvSpPr>
          <p:cNvPr id="8" name="Rectangle 7"/>
          <p:cNvSpPr/>
          <p:nvPr/>
        </p:nvSpPr>
        <p:spPr>
          <a:xfrm>
            <a:off x="4407614" y="1005630"/>
            <a:ext cx="4656000" cy="461665"/>
          </a:xfrm>
          <a:prstGeom prst="rect">
            <a:avLst/>
          </a:prstGeom>
        </p:spPr>
        <p:txBody>
          <a:bodyPr wrap="square" anchor="ctr">
            <a:spAutoFit/>
          </a:bodyPr>
          <a:lstStyle/>
          <a:p>
            <a:r>
              <a:rPr lang="en-US" sz="1200" b="1" dirty="0" smtClean="0">
                <a:solidFill>
                  <a:schemeClr val="bg1"/>
                </a:solidFill>
                <a:latin typeface="Arial" panose="020B0604020202020204" pitchFamily="34" charset="0"/>
                <a:cs typeface="Arial" panose="020B0604020202020204" pitchFamily="34" charset="0"/>
              </a:rPr>
              <a:t>John Joannopoulos</a:t>
            </a:r>
            <a:r>
              <a:rPr lang="en-US" sz="1200" b="1" dirty="0">
                <a:solidFill>
                  <a:schemeClr val="bg1"/>
                </a:solidFill>
                <a:latin typeface="Arial" panose="020B0604020202020204" pitchFamily="34" charset="0"/>
                <a:cs typeface="Arial" panose="020B0604020202020204" pitchFamily="34" charset="0"/>
              </a:rPr>
              <a:t> </a:t>
            </a:r>
            <a:r>
              <a:rPr lang="en-US" sz="1200" b="1" dirty="0" smtClean="0">
                <a:solidFill>
                  <a:schemeClr val="bg1"/>
                </a:solidFill>
                <a:latin typeface="Arial" panose="020B0604020202020204" pitchFamily="34" charset="0"/>
                <a:cs typeface="Arial" panose="020B0604020202020204" pitchFamily="34" charset="0"/>
              </a:rPr>
              <a:t>and Yoel Fink</a:t>
            </a:r>
            <a:endParaRPr lang="en-US" sz="1200" b="1" dirty="0">
              <a:solidFill>
                <a:schemeClr val="bg1"/>
              </a:solidFill>
              <a:latin typeface="Arial" panose="020B0604020202020204" pitchFamily="34" charset="0"/>
              <a:cs typeface="Arial" panose="020B0604020202020204" pitchFamily="34" charset="0"/>
            </a:endParaRPr>
          </a:p>
          <a:p>
            <a:r>
              <a:rPr lang="en-US" sz="1200" b="1" dirty="0" smtClean="0">
                <a:solidFill>
                  <a:schemeClr val="bg1"/>
                </a:solidFill>
                <a:latin typeface="Arial" panose="020B0604020202020204" pitchFamily="34" charset="0"/>
                <a:cs typeface="Arial" panose="020B0604020202020204" pitchFamily="34" charset="0"/>
              </a:rPr>
              <a:t>Massachusetts Institute of Technology</a:t>
            </a:r>
            <a:endParaRPr lang="en-US" sz="12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52400" y="300751"/>
            <a:ext cx="2759824" cy="369332"/>
          </a:xfrm>
          <a:prstGeom prst="rect">
            <a:avLst/>
          </a:prstGeom>
        </p:spPr>
        <p:txBody>
          <a:bodyPr vert="horz" lIns="91440" tIns="45720" rIns="91440" bIns="45720" rtlCol="0" anchor="ctr" anchorCtr="0">
            <a:noAutofit/>
          </a:bodyPr>
          <a:lstStyle/>
          <a:p>
            <a:pPr defTabSz="914400">
              <a:spcBef>
                <a:spcPct val="0"/>
              </a:spcBef>
            </a:pPr>
            <a:r>
              <a:rPr lang="en-SG" sz="1200" b="1" dirty="0" smtClean="0">
                <a:solidFill>
                  <a:schemeClr val="bg1"/>
                </a:solidFill>
                <a:latin typeface="+mj-lt"/>
                <a:ea typeface="+mj-ea"/>
                <a:cs typeface="+mj-cs"/>
              </a:rPr>
              <a:t>MIT MRSEC</a:t>
            </a:r>
          </a:p>
          <a:p>
            <a:pPr defTabSz="914400">
              <a:spcBef>
                <a:spcPct val="0"/>
              </a:spcBef>
            </a:pPr>
            <a:r>
              <a:rPr lang="en-SG" sz="1200" b="1" dirty="0" smtClean="0">
                <a:solidFill>
                  <a:schemeClr val="bg1"/>
                </a:solidFill>
                <a:latin typeface="+mj-lt"/>
                <a:ea typeface="+mj-ea"/>
                <a:cs typeface="+mj-cs"/>
              </a:rPr>
              <a:t>DMR-1419807</a:t>
            </a:r>
            <a:endParaRPr lang="en-US" sz="1200" b="1" dirty="0">
              <a:solidFill>
                <a:schemeClr val="bg1"/>
              </a:solidFill>
              <a:latin typeface="+mj-lt"/>
              <a:ea typeface="+mj-ea"/>
              <a:cs typeface="+mj-cs"/>
            </a:endParaRPr>
          </a:p>
        </p:txBody>
      </p:sp>
      <p:sp>
        <p:nvSpPr>
          <p:cNvPr id="15" name="Text Box 34">
            <a:extLst>
              <a:ext uri="{FF2B5EF4-FFF2-40B4-BE49-F238E27FC236}">
                <a16:creationId xmlns="" xmlns:a16="http://schemas.microsoft.com/office/drawing/2014/main" id="{2828739E-038F-E942-B793-0CD5BDE755B0}"/>
              </a:ext>
            </a:extLst>
          </p:cNvPr>
          <p:cNvSpPr txBox="1">
            <a:spLocks noChangeArrowheads="1"/>
          </p:cNvSpPr>
          <p:nvPr/>
        </p:nvSpPr>
        <p:spPr bwMode="auto">
          <a:xfrm>
            <a:off x="4075950" y="4333844"/>
            <a:ext cx="50886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000" b="1" dirty="0" smtClean="0">
                <a:latin typeface="+mn-lt"/>
              </a:rPr>
              <a:t>(a)</a:t>
            </a:r>
            <a:r>
              <a:rPr lang="en-US" sz="1000" dirty="0" smtClean="0">
                <a:latin typeface="+mn-lt"/>
              </a:rPr>
              <a:t> Functional filament is quickly fed through a short hot end to print a 3D star structure. </a:t>
            </a:r>
            <a:r>
              <a:rPr lang="en-US" sz="1000" b="1" dirty="0" smtClean="0">
                <a:latin typeface="+mn-lt"/>
              </a:rPr>
              <a:t>(b)</a:t>
            </a:r>
            <a:r>
              <a:rPr lang="en-US" sz="1000" dirty="0" smtClean="0">
                <a:latin typeface="+mn-lt"/>
              </a:rPr>
              <a:t> Filament surface heating allows the outer cladding to be heated above its </a:t>
            </a:r>
            <a:r>
              <a:rPr lang="en-US" sz="1000" dirty="0" err="1" smtClean="0">
                <a:latin typeface="+mn-lt"/>
              </a:rPr>
              <a:t>Tg</a:t>
            </a:r>
            <a:r>
              <a:rPr lang="en-US" sz="1000" dirty="0" smtClean="0">
                <a:latin typeface="+mn-lt"/>
              </a:rPr>
              <a:t>, while the inner core of the filament is maintained at a lower temperature, preserving its structure. </a:t>
            </a:r>
            <a:r>
              <a:rPr lang="en-US" sz="1000" b="1" dirty="0" smtClean="0">
                <a:latin typeface="+mn-lt"/>
              </a:rPr>
              <a:t>(c, d)</a:t>
            </a:r>
            <a:r>
              <a:rPr lang="en-US" sz="1000" dirty="0">
                <a:latin typeface="+mn-lt"/>
              </a:rPr>
              <a:t> Cross-sectional images of fused </a:t>
            </a:r>
            <a:r>
              <a:rPr lang="en-US" sz="1000" dirty="0" err="1">
                <a:latin typeface="+mn-lt"/>
              </a:rPr>
              <a:t>microstructured</a:t>
            </a:r>
            <a:r>
              <a:rPr lang="en-US" sz="1000" dirty="0">
                <a:latin typeface="+mn-lt"/>
              </a:rPr>
              <a:t> </a:t>
            </a:r>
            <a:r>
              <a:rPr lang="en-US" sz="1000" dirty="0" smtClean="0">
                <a:latin typeface="+mn-lt"/>
              </a:rPr>
              <a:t>filaments, which </a:t>
            </a:r>
            <a:r>
              <a:rPr lang="en-US" sz="1000" dirty="0">
                <a:latin typeface="+mn-lt"/>
              </a:rPr>
              <a:t>can be further shaped into 3D cm-scale objects. </a:t>
            </a:r>
            <a:r>
              <a:rPr lang="en-US" sz="1000" b="1" dirty="0" smtClean="0">
                <a:latin typeface="+mn-lt"/>
              </a:rPr>
              <a:t>(e)</a:t>
            </a:r>
            <a:r>
              <a:rPr lang="en-US" sz="1000" dirty="0">
                <a:latin typeface="+mn-lt"/>
              </a:rPr>
              <a:t> </a:t>
            </a:r>
            <a:r>
              <a:rPr lang="en-US" sz="1000" dirty="0" smtClean="0">
                <a:latin typeface="+mn-lt"/>
              </a:rPr>
              <a:t>Schematic </a:t>
            </a:r>
            <a:r>
              <a:rPr lang="en-US" sz="1000" dirty="0">
                <a:latin typeface="+mn-lt"/>
              </a:rPr>
              <a:t>of a printed </a:t>
            </a:r>
            <a:r>
              <a:rPr lang="en-US" sz="1000" dirty="0" smtClean="0">
                <a:latin typeface="+mn-lt"/>
              </a:rPr>
              <a:t>airplane </a:t>
            </a:r>
            <a:r>
              <a:rPr lang="en-US" sz="1000" dirty="0">
                <a:latin typeface="+mn-lt"/>
              </a:rPr>
              <a:t>wing </a:t>
            </a:r>
            <a:r>
              <a:rPr lang="en-US" sz="1000" dirty="0" smtClean="0">
                <a:latin typeface="+mn-lt"/>
              </a:rPr>
              <a:t>with light-emitting and </a:t>
            </a:r>
            <a:r>
              <a:rPr lang="en-US" sz="1000" dirty="0" err="1" smtClean="0">
                <a:latin typeface="+mn-lt"/>
              </a:rPr>
              <a:t>photodetecting</a:t>
            </a:r>
            <a:r>
              <a:rPr lang="en-US" sz="1000" dirty="0" smtClean="0">
                <a:latin typeface="+mn-lt"/>
              </a:rPr>
              <a:t> functionalities for detecting structural defects. </a:t>
            </a:r>
            <a:r>
              <a:rPr lang="en-US" sz="1000" dirty="0">
                <a:latin typeface="+mn-lt"/>
              </a:rPr>
              <a:t>The top and bottom print layers of the airplane wing are light-emitters, and the middle 3 layers are photodetectors. </a:t>
            </a:r>
            <a:r>
              <a:rPr lang="en-US" sz="1000" b="1" dirty="0" smtClean="0">
                <a:latin typeface="+mn-lt"/>
              </a:rPr>
              <a:t>(f)</a:t>
            </a:r>
            <a:r>
              <a:rPr lang="en-US" sz="1000" dirty="0" smtClean="0">
                <a:latin typeface="+mn-lt"/>
              </a:rPr>
              <a:t> </a:t>
            </a:r>
            <a:r>
              <a:rPr lang="en-US" sz="1000" dirty="0">
                <a:latin typeface="+mn-lt"/>
              </a:rPr>
              <a:t>Photograph </a:t>
            </a:r>
            <a:r>
              <a:rPr lang="en-US" sz="1000" dirty="0" smtClean="0">
                <a:latin typeface="+mn-lt"/>
              </a:rPr>
              <a:t>of </a:t>
            </a:r>
            <a:r>
              <a:rPr lang="en-US" sz="1000" dirty="0">
                <a:latin typeface="+mn-lt"/>
              </a:rPr>
              <a:t>printed airplane </a:t>
            </a:r>
            <a:r>
              <a:rPr lang="en-US" sz="1000" dirty="0" smtClean="0">
                <a:latin typeface="+mn-lt"/>
              </a:rPr>
              <a:t>wing; scale bar, </a:t>
            </a:r>
            <a:r>
              <a:rPr lang="en-US" sz="1000" dirty="0">
                <a:latin typeface="+mn-lt"/>
              </a:rPr>
              <a:t>2 cm. </a:t>
            </a:r>
            <a:r>
              <a:rPr lang="en-US" sz="1000" dirty="0" smtClean="0">
                <a:latin typeface="+mn-lt"/>
              </a:rPr>
              <a:t>The locations of structural defects can be determined by measuring </a:t>
            </a:r>
            <a:r>
              <a:rPr lang="en-US" sz="1000" dirty="0">
                <a:latin typeface="+mn-lt"/>
              </a:rPr>
              <a:t>the magnitude of the photocurrent after defects are </a:t>
            </a:r>
            <a:r>
              <a:rPr lang="en-US" sz="1000" dirty="0" smtClean="0">
                <a:latin typeface="+mn-lt"/>
              </a:rPr>
              <a:t>made and correlating </a:t>
            </a:r>
            <a:r>
              <a:rPr lang="en-US" sz="1000" dirty="0">
                <a:latin typeface="+mn-lt"/>
              </a:rPr>
              <a:t>the photocurrent magnitude with the severed length of the </a:t>
            </a:r>
            <a:r>
              <a:rPr lang="en-US" sz="1000" dirty="0" err="1">
                <a:latin typeface="+mn-lt"/>
              </a:rPr>
              <a:t>photodetecting</a:t>
            </a:r>
            <a:r>
              <a:rPr lang="en-US" sz="1000" dirty="0">
                <a:latin typeface="+mn-lt"/>
              </a:rPr>
              <a:t> </a:t>
            </a:r>
            <a:r>
              <a:rPr lang="en-US" sz="1000" dirty="0" smtClean="0">
                <a:latin typeface="+mn-lt"/>
              </a:rPr>
              <a:t>filament.</a:t>
            </a:r>
            <a:endParaRPr lang="en-US" sz="1000" dirty="0">
              <a:latin typeface="+mn-lt"/>
            </a:endParaRPr>
          </a:p>
        </p:txBody>
      </p:sp>
      <p:sp>
        <p:nvSpPr>
          <p:cNvPr id="17" name="Text Box 28">
            <a:extLst>
              <a:ext uri="{FF2B5EF4-FFF2-40B4-BE49-F238E27FC236}">
                <a16:creationId xmlns="" xmlns:a16="http://schemas.microsoft.com/office/drawing/2014/main" id="{61214E2F-E7B1-954A-A7C9-5A9EDA32A305}"/>
              </a:ext>
            </a:extLst>
          </p:cNvPr>
          <p:cNvSpPr txBox="1">
            <a:spLocks noChangeArrowheads="1"/>
          </p:cNvSpPr>
          <p:nvPr/>
        </p:nvSpPr>
        <p:spPr bwMode="auto">
          <a:xfrm>
            <a:off x="102554" y="1059362"/>
            <a:ext cx="3854581" cy="53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000"/>
              </a:spcBef>
            </a:pPr>
            <a:r>
              <a:rPr lang="en-SG" sz="1200" b="1" i="1" dirty="0"/>
              <a:t>Filament Surface Heating. </a:t>
            </a:r>
            <a:r>
              <a:rPr lang="en-SG" sz="1200" dirty="0" smtClean="0"/>
              <a:t>Functional </a:t>
            </a:r>
            <a:r>
              <a:rPr lang="en-SG" sz="1200" dirty="0" err="1" smtClean="0"/>
              <a:t>fibers</a:t>
            </a:r>
            <a:r>
              <a:rPr lang="en-SG" sz="1200" dirty="0" smtClean="0"/>
              <a:t> </a:t>
            </a:r>
            <a:r>
              <a:rPr lang="en-SG" sz="1200" dirty="0"/>
              <a:t>fabricated </a:t>
            </a:r>
            <a:r>
              <a:rPr lang="en-SG" sz="1200" dirty="0" smtClean="0"/>
              <a:t>by </a:t>
            </a:r>
            <a:r>
              <a:rPr lang="en-SG" sz="1200" dirty="0"/>
              <a:t>the thermal drawing process can be used as feedstock for 3D printing</a:t>
            </a:r>
            <a:r>
              <a:rPr lang="en-SG" sz="1200" dirty="0" smtClean="0"/>
              <a:t>. By applying an outer cladding with a lower </a:t>
            </a:r>
            <a:r>
              <a:rPr lang="en-SG" sz="1200" dirty="0" err="1" smtClean="0"/>
              <a:t>Tg</a:t>
            </a:r>
            <a:r>
              <a:rPr lang="en-SG" sz="1200" dirty="0" smtClean="0"/>
              <a:t> compared to that of the fiber core, the surface of the fiber can be heated to enable fused filament fabrication while the inner core is not affected (see Figure a-c).</a:t>
            </a:r>
          </a:p>
          <a:p>
            <a:pPr algn="just" eaLnBrk="1" hangingPunct="1">
              <a:spcBef>
                <a:spcPts val="1000"/>
              </a:spcBef>
            </a:pPr>
            <a:r>
              <a:rPr lang="en-SG" sz="1200" b="1" i="1" dirty="0"/>
              <a:t>Capillary Breakup. </a:t>
            </a:r>
            <a:r>
              <a:rPr lang="en-SG" sz="1200" dirty="0"/>
              <a:t>The </a:t>
            </a:r>
            <a:r>
              <a:rPr lang="en-SG" sz="1200" dirty="0" smtClean="0"/>
              <a:t>light-emitting </a:t>
            </a:r>
            <a:r>
              <a:rPr lang="en-SG" sz="1200" dirty="0"/>
              <a:t>fiber </a:t>
            </a:r>
            <a:r>
              <a:rPr lang="en-SG" sz="1200" dirty="0" smtClean="0"/>
              <a:t>consists </a:t>
            </a:r>
            <a:r>
              <a:rPr lang="en-SG" sz="1200" dirty="0"/>
              <a:t>of </a:t>
            </a:r>
            <a:r>
              <a:rPr lang="en-US" sz="1200" dirty="0" err="1"/>
              <a:t>BiSn</a:t>
            </a:r>
            <a:r>
              <a:rPr lang="en-US" sz="1200" dirty="0"/>
              <a:t> </a:t>
            </a:r>
            <a:r>
              <a:rPr lang="en-US" sz="1200" dirty="0" err="1"/>
              <a:t>micropheres</a:t>
            </a:r>
            <a:r>
              <a:rPr lang="en-US" sz="1200" dirty="0"/>
              <a:t>, electroluminescent </a:t>
            </a:r>
            <a:r>
              <a:rPr lang="en-US" sz="1200" dirty="0" err="1"/>
              <a:t>ZnS</a:t>
            </a:r>
            <a:r>
              <a:rPr lang="en-US" sz="1200" dirty="0"/>
              <a:t>, conductive W, and a COC cladding. The </a:t>
            </a:r>
            <a:r>
              <a:rPr lang="en-US" sz="1200" dirty="0" err="1"/>
              <a:t>BiSn</a:t>
            </a:r>
            <a:r>
              <a:rPr lang="en-US" sz="1200" dirty="0"/>
              <a:t> microspheres are formed using laser-induced capillary </a:t>
            </a:r>
            <a:r>
              <a:rPr lang="en-US" sz="1200" dirty="0" smtClean="0"/>
              <a:t>breakup. </a:t>
            </a:r>
            <a:r>
              <a:rPr lang="en-US" sz="1200" dirty="0"/>
              <a:t>The microspheres are larger than the </a:t>
            </a:r>
            <a:r>
              <a:rPr lang="en-US" sz="1200" dirty="0" smtClean="0"/>
              <a:t>cladding (shown in Figure b), </a:t>
            </a:r>
            <a:r>
              <a:rPr lang="en-US" sz="1200" dirty="0"/>
              <a:t>so they connect the W and </a:t>
            </a:r>
            <a:r>
              <a:rPr lang="en-US" sz="1200" dirty="0" err="1"/>
              <a:t>ZnS</a:t>
            </a:r>
            <a:r>
              <a:rPr lang="en-US" sz="1200" dirty="0"/>
              <a:t>. When an alternating voltage is applied, the </a:t>
            </a:r>
            <a:r>
              <a:rPr lang="en-US" sz="1200" dirty="0" err="1"/>
              <a:t>ZnS</a:t>
            </a:r>
            <a:r>
              <a:rPr lang="en-US" sz="1200" dirty="0"/>
              <a:t> layer emits light. </a:t>
            </a:r>
            <a:endParaRPr lang="en-SG" b="1" dirty="0" smtClean="0"/>
          </a:p>
          <a:p>
            <a:pPr algn="just" eaLnBrk="1" hangingPunct="1">
              <a:spcBef>
                <a:spcPts val="1000"/>
              </a:spcBef>
            </a:pPr>
            <a:r>
              <a:rPr lang="en-SG" sz="1200" b="1" i="1" dirty="0" smtClean="0"/>
              <a:t>Localized Detection. </a:t>
            </a:r>
            <a:r>
              <a:rPr lang="en-SG" sz="1200" dirty="0" smtClean="0"/>
              <a:t>The light-emitting </a:t>
            </a:r>
            <a:r>
              <a:rPr lang="en-SG" sz="1200" dirty="0" err="1" smtClean="0"/>
              <a:t>fibers</a:t>
            </a:r>
            <a:r>
              <a:rPr lang="en-SG" sz="1200" dirty="0" smtClean="0"/>
              <a:t> are a step toward fabric or 3D-printed displays. Furthermore, the light-emitting and </a:t>
            </a:r>
            <a:r>
              <a:rPr lang="en-SG" sz="1200" dirty="0" err="1" smtClean="0"/>
              <a:t>photodetecting</a:t>
            </a:r>
            <a:r>
              <a:rPr lang="en-SG" sz="1200" dirty="0" smtClean="0"/>
              <a:t> filaments can be used together in a structure for the purpose of detecting structural defects (see Figure e, f). </a:t>
            </a:r>
            <a:r>
              <a:rPr lang="en-US" sz="1200" dirty="0"/>
              <a:t>The presence of a structural defect reduces the magnitude of the photocurrent measured from an external </a:t>
            </a:r>
            <a:r>
              <a:rPr lang="en-US" sz="1200" dirty="0" err="1"/>
              <a:t>multimeter</a:t>
            </a:r>
            <a:r>
              <a:rPr lang="en-US" sz="1200" dirty="0"/>
              <a:t>. </a:t>
            </a:r>
            <a:r>
              <a:rPr lang="en-SG" sz="1200" dirty="0"/>
              <a:t>Although 3D printing is demonstrated using optoelectronics, the method of filament surface heating for 3D printing </a:t>
            </a:r>
            <a:r>
              <a:rPr lang="en-SG" sz="1200" dirty="0" smtClean="0"/>
              <a:t>can </a:t>
            </a:r>
            <a:r>
              <a:rPr lang="en-SG" sz="1200" dirty="0"/>
              <a:t>be applied to </a:t>
            </a:r>
            <a:r>
              <a:rPr lang="en-SG" sz="1200" dirty="0" err="1"/>
              <a:t>multimaterial</a:t>
            </a:r>
            <a:r>
              <a:rPr lang="en-SG" sz="1200" dirty="0"/>
              <a:t> filaments of a variety of functionalities</a:t>
            </a:r>
            <a:r>
              <a:rPr lang="en-SG" sz="1200" dirty="0" smtClean="0"/>
              <a:t>.</a:t>
            </a:r>
            <a:endParaRPr lang="en-SG" sz="1200" dirty="0"/>
          </a:p>
        </p:txBody>
      </p:sp>
      <p:sp>
        <p:nvSpPr>
          <p:cNvPr id="4" name="Rectangle 37">
            <a:extLst>
              <a:ext uri="{FF2B5EF4-FFF2-40B4-BE49-F238E27FC236}">
                <a16:creationId xmlns="" xmlns:a16="http://schemas.microsoft.com/office/drawing/2014/main" id="{E20E5997-260C-3841-928B-06CC8A0AE81D}"/>
              </a:ext>
            </a:extLst>
          </p:cNvPr>
          <p:cNvSpPr>
            <a:spLocks noChangeArrowheads="1"/>
          </p:cNvSpPr>
          <p:nvPr/>
        </p:nvSpPr>
        <p:spPr bwMode="auto">
          <a:xfrm>
            <a:off x="4084700" y="1524000"/>
            <a:ext cx="5056632" cy="47258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049756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16126</TotalTime>
  <Words>668</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IRG-1.  Structured multimaterial filaments for 3D printing of optoelectronics</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74</cp:revision>
  <cp:lastPrinted>2016-08-01T15:14:13Z</cp:lastPrinted>
  <dcterms:created xsi:type="dcterms:W3CDTF">2016-07-19T18:16:54Z</dcterms:created>
  <dcterms:modified xsi:type="dcterms:W3CDTF">2020-06-08T19:14:12Z</dcterms:modified>
  <cp:category/>
</cp:coreProperties>
</file>