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94674" autoAdjust="0"/>
  </p:normalViewPr>
  <p:slideViewPr>
    <p:cSldViewPr snapToGrid="0" snapToObjects="1">
      <p:cViewPr varScale="1">
        <p:scale>
          <a:sx n="124" d="100"/>
          <a:sy n="124" d="100"/>
        </p:scale>
        <p:origin x="209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880430-172E-4EF7-9D90-0D69020E3279}" type="datetimeFigureOut">
              <a:rPr lang="en-US" smtClean="0"/>
              <a:t>6/8/20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48DDB0-C73D-45AD-AC9A-54976382AA54}" type="slidenum">
              <a:rPr lang="en-US" smtClean="0"/>
              <a:t>‹#›</a:t>
            </a:fld>
            <a:endParaRPr lang="en-US"/>
          </a:p>
        </p:txBody>
      </p:sp>
    </p:spTree>
    <p:extLst>
      <p:ext uri="{BB962C8B-B14F-4D97-AF65-F5344CB8AC3E}">
        <p14:creationId xmlns:p14="http://schemas.microsoft.com/office/powerpoint/2010/main" val="5504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 parameters, first introduced by </a:t>
            </a:r>
            <a:r>
              <a:rPr lang="en-US" dirty="0" err="1" smtClean="0"/>
              <a:t>Feibelman</a:t>
            </a:r>
            <a:r>
              <a:rPr lang="en-US" dirty="0" smtClean="0"/>
              <a:t>, are a convenient mathematical parametrization for surface-related, quantum corrections. They can be derived from a careful analysis of the reflection of an external potential off a planar interface by going beyond the conventional assumptions of local and stepwise material response: the d parameters then introduce the leading-order corrections to the classical reflection coefficients. The </a:t>
            </a:r>
            <a:r>
              <a:rPr lang="en-US" dirty="0" err="1" smtClean="0"/>
              <a:t>Feibelman</a:t>
            </a:r>
            <a:r>
              <a:rPr lang="en-US" dirty="0" smtClean="0"/>
              <a:t> and parameters play a role analogous to the local bulk permittivity, but for interfaces between two materials. and are equal to the frequency-dependent centroids of the induced charge and the normal derivative of the tangential current, respectively, at an equivalent planar interface.</a:t>
            </a:r>
            <a:r>
              <a:rPr lang="en-US" baseline="0" dirty="0" smtClean="0"/>
              <a:t> </a:t>
            </a:r>
            <a:r>
              <a:rPr lang="en-US" dirty="0" smtClean="0"/>
              <a:t>These surface terms can be equivalently incorporated as a set of mesoscopic boundary conditions for the conventional macroscopic Maxwell equations.</a:t>
            </a:r>
          </a:p>
          <a:p>
            <a:endParaRPr lang="en-US" dirty="0" smtClean="0"/>
          </a:p>
          <a:p>
            <a:r>
              <a:rPr lang="en-US" dirty="0" smtClean="0"/>
              <a:t>Experimentally, we establish a systematic approach to measure the </a:t>
            </a:r>
            <a:r>
              <a:rPr lang="en-US" i="1" dirty="0" smtClean="0"/>
              <a:t>d</a:t>
            </a:r>
            <a:r>
              <a:rPr lang="en-US" dirty="0" smtClean="0"/>
              <a:t>-parameter dispersion of a general two-material interface and illustrate it using Au–</a:t>
            </a:r>
            <a:r>
              <a:rPr lang="en-US" dirty="0" err="1" smtClean="0"/>
              <a:t>AlOx</a:t>
            </a:r>
            <a:r>
              <a:rPr lang="en-US" dirty="0" smtClean="0"/>
              <a:t> interfaces. Whereas the </a:t>
            </a:r>
            <a:r>
              <a:rPr lang="en-US" i="1" dirty="0" smtClean="0"/>
              <a:t>d</a:t>
            </a:r>
            <a:r>
              <a:rPr lang="en-US" dirty="0" smtClean="0"/>
              <a:t> parameters of simple metals can be accurately computed within </a:t>
            </a:r>
            <a:r>
              <a:rPr lang="en-US" dirty="0" err="1" smtClean="0"/>
              <a:t>jellium</a:t>
            </a:r>
            <a:r>
              <a:rPr lang="en-US" dirty="0" smtClean="0"/>
              <a:t> time-dependent density functional theory, those of noble metals, such as Au, require time-dependent density functional theory beyond the </a:t>
            </a:r>
            <a:r>
              <a:rPr lang="en-US" dirty="0" err="1" smtClean="0"/>
              <a:t>jellium</a:t>
            </a:r>
            <a:r>
              <a:rPr lang="en-US" dirty="0" smtClean="0"/>
              <a:t> approximation owing to non-negligible screening from lower-lying orbitals. We show that the d parameters can instead be measured experimentally. By developing and exploiting a quasi-normal-mode (QNM)-based perturbation expression, we translate these mesoscopic quantities directly into observables—spectral shifting and broadening—and measure them in designed plasmonic systems that exhibit pronounced </a:t>
            </a:r>
            <a:r>
              <a:rPr lang="en-US" dirty="0" err="1" smtClean="0"/>
              <a:t>nonclassical</a:t>
            </a:r>
            <a:r>
              <a:rPr lang="en-US" dirty="0" smtClean="0"/>
              <a:t> corrections. Our experimental testbed enables a direct procedure to extract the </a:t>
            </a:r>
            <a:r>
              <a:rPr lang="en-US" i="1" dirty="0" smtClean="0"/>
              <a:t>d</a:t>
            </a:r>
            <a:r>
              <a:rPr lang="en-US" dirty="0" smtClean="0"/>
              <a:t> parameters from standard dark-field spectroscopic measurements, in a manner analogous to </a:t>
            </a:r>
            <a:r>
              <a:rPr lang="en-US" dirty="0" err="1" smtClean="0"/>
              <a:t>ellipsometric</a:t>
            </a:r>
            <a:r>
              <a:rPr lang="en-US" dirty="0" smtClean="0"/>
              <a:t> measurements of the local bulk permittivity. Moreover, by investigating a complementary hybrid plasmonic setup, we discover and experimentally demonstrate design principles for structures that are classically robust—that is, they exhibit minimal </a:t>
            </a:r>
            <a:r>
              <a:rPr lang="en-US" dirty="0" err="1" smtClean="0"/>
              <a:t>nonclassical</a:t>
            </a:r>
            <a:r>
              <a:rPr lang="en-US" dirty="0" smtClean="0"/>
              <a:t> corrections—even under </a:t>
            </a:r>
            <a:r>
              <a:rPr lang="en-US" dirty="0" err="1" smtClean="0"/>
              <a:t>nanoscopic</a:t>
            </a:r>
            <a:r>
              <a:rPr lang="en-US" dirty="0" smtClean="0"/>
              <a:t> conditions.</a:t>
            </a:r>
            <a:endParaRPr lang="en-US" dirty="0"/>
          </a:p>
        </p:txBody>
      </p:sp>
      <p:sp>
        <p:nvSpPr>
          <p:cNvPr id="4" name="Slide Number Placeholder 3"/>
          <p:cNvSpPr>
            <a:spLocks noGrp="1"/>
          </p:cNvSpPr>
          <p:nvPr>
            <p:ph type="sldNum" sz="quarter" idx="10"/>
          </p:nvPr>
        </p:nvSpPr>
        <p:spPr/>
        <p:txBody>
          <a:bodyPr/>
          <a:lstStyle/>
          <a:p>
            <a:fld id="{C548DDB0-C73D-45AD-AC9A-54976382AA54}" type="slidenum">
              <a:rPr lang="en-US" smtClean="0"/>
              <a:t>1</a:t>
            </a:fld>
            <a:endParaRPr lang="en-US"/>
          </a:p>
        </p:txBody>
      </p:sp>
    </p:spTree>
    <p:extLst>
      <p:ext uri="{BB962C8B-B14F-4D97-AF65-F5344CB8AC3E}">
        <p14:creationId xmlns:p14="http://schemas.microsoft.com/office/powerpoint/2010/main" val="99979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6/8/20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999" y="75364"/>
            <a:ext cx="4847001" cy="803867"/>
          </a:xfrm>
        </p:spPr>
        <p:txBody>
          <a:bodyPr anchor="ctr"/>
          <a:lstStyle/>
          <a:p>
            <a:r>
              <a:rPr lang="en-US" sz="1800" b="1" dirty="0" smtClean="0">
                <a:solidFill>
                  <a:schemeClr val="tx1"/>
                </a:solidFill>
              </a:rPr>
              <a:t>IRG-1.  A </a:t>
            </a:r>
            <a:r>
              <a:rPr lang="en-US" sz="1800" b="1" dirty="0">
                <a:solidFill>
                  <a:schemeClr val="tx1"/>
                </a:solidFill>
              </a:rPr>
              <a:t>general </a:t>
            </a:r>
            <a:r>
              <a:rPr lang="en-US" sz="1800" b="1" dirty="0" smtClean="0">
                <a:solidFill>
                  <a:schemeClr val="tx1"/>
                </a:solidFill>
              </a:rPr>
              <a:t>framework </a:t>
            </a:r>
            <a:r>
              <a:rPr lang="en-US" sz="1800" b="1" dirty="0">
                <a:solidFill>
                  <a:schemeClr val="tx1"/>
                </a:solidFill>
              </a:rPr>
              <a:t>for nanoscale </a:t>
            </a:r>
            <a:r>
              <a:rPr lang="en-US" sz="1800" b="1" dirty="0" smtClean="0">
                <a:solidFill>
                  <a:schemeClr val="tx1"/>
                </a:solidFill>
              </a:rPr>
              <a:t>electromagnetism</a:t>
            </a:r>
            <a:endParaRPr lang="en-US" sz="1800" b="1" dirty="0">
              <a:solidFill>
                <a:schemeClr val="tx1"/>
              </a:solidFill>
            </a:endParaRPr>
          </a:p>
        </p:txBody>
      </p:sp>
      <p:sp>
        <p:nvSpPr>
          <p:cNvPr id="7" name="Rectangle 6"/>
          <p:cNvSpPr/>
          <p:nvPr/>
        </p:nvSpPr>
        <p:spPr>
          <a:xfrm>
            <a:off x="4296999" y="1014660"/>
            <a:ext cx="4961301" cy="461665"/>
          </a:xfrm>
          <a:prstGeom prst="rect">
            <a:avLst/>
          </a:prstGeom>
        </p:spPr>
        <p:txBody>
          <a:bodyPr wrap="square" anchor="ctr">
            <a:spAutoFit/>
          </a:bodyPr>
          <a:lstStyle/>
          <a:p>
            <a:r>
              <a:rPr lang="en-US" sz="1200" b="1" dirty="0" smtClean="0">
                <a:solidFill>
                  <a:schemeClr val="bg1"/>
                </a:solidFill>
              </a:rPr>
              <a:t>John </a:t>
            </a:r>
            <a:r>
              <a:rPr lang="en-US" sz="1200" b="1" dirty="0">
                <a:solidFill>
                  <a:schemeClr val="bg1"/>
                </a:solidFill>
              </a:rPr>
              <a:t>D. </a:t>
            </a:r>
            <a:r>
              <a:rPr lang="en-US" sz="1200" b="1" dirty="0" smtClean="0">
                <a:solidFill>
                  <a:schemeClr val="bg1"/>
                </a:solidFill>
              </a:rPr>
              <a:t>Joannopoulos and </a:t>
            </a:r>
            <a:r>
              <a:rPr lang="en-US" sz="1200" b="1" dirty="0">
                <a:solidFill>
                  <a:schemeClr val="bg1"/>
                </a:solidFill>
              </a:rPr>
              <a:t>Marin </a:t>
            </a:r>
            <a:r>
              <a:rPr lang="en-US" sz="1200" b="1" dirty="0" err="1" smtClean="0">
                <a:solidFill>
                  <a:schemeClr val="bg1"/>
                </a:solidFill>
              </a:rPr>
              <a:t>Soljačić</a:t>
            </a:r>
            <a:endParaRPr lang="en-US" sz="1200" b="1" baseline="30000" dirty="0">
              <a:solidFill>
                <a:schemeClr val="bg1"/>
              </a:solidFill>
            </a:endParaRPr>
          </a:p>
          <a:p>
            <a:r>
              <a:rPr lang="en-US" sz="1200" b="1" dirty="0" smtClean="0">
                <a:solidFill>
                  <a:schemeClr val="bg1"/>
                </a:solidFill>
              </a:rPr>
              <a:t>Massachusetts Institute of Technology</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DMR-1419807</a:t>
            </a:r>
            <a:endParaRPr lang="en-US" sz="1200" b="1" dirty="0">
              <a:solidFill>
                <a:schemeClr val="bg1"/>
              </a:solidFill>
            </a:endParaRPr>
          </a:p>
        </p:txBody>
      </p:sp>
      <p:sp>
        <p:nvSpPr>
          <p:cNvPr id="9" name="Text Box 28"/>
          <p:cNvSpPr txBox="1">
            <a:spLocks noChangeArrowheads="1"/>
          </p:cNvSpPr>
          <p:nvPr/>
        </p:nvSpPr>
        <p:spPr bwMode="auto">
          <a:xfrm>
            <a:off x="0" y="1052783"/>
            <a:ext cx="425083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Local, bulk response functions, e.g. permittivity, and the macroscopic Maxwell equations completely specify the classical electromagnetic problem, which features only wavelength and geometric scales. They have proven extremely successful at macroscopic length scales, across all branches of photonics. Even state-of-the-art </a:t>
            </a:r>
            <a:r>
              <a:rPr lang="en-US" sz="1400" dirty="0" smtClean="0"/>
              <a:t>plasmonic </a:t>
            </a:r>
            <a:r>
              <a:rPr lang="en-US" sz="1400" dirty="0"/>
              <a:t>studies, exemplars of extremely interface-localized fields, rely on their validity.</a:t>
            </a:r>
          </a:p>
          <a:p>
            <a:pPr algn="just" eaLnBrk="1" hangingPunct="1"/>
            <a:r>
              <a:rPr lang="en-US" sz="1400" dirty="0"/>
              <a:t> </a:t>
            </a:r>
          </a:p>
          <a:p>
            <a:pPr algn="just" eaLnBrk="1" hangingPunct="1"/>
            <a:r>
              <a:rPr lang="en-US" sz="1400" dirty="0"/>
              <a:t>This classical </a:t>
            </a:r>
            <a:r>
              <a:rPr lang="en-US" sz="1400" dirty="0" smtClean="0"/>
              <a:t>description, however</a:t>
            </a:r>
            <a:r>
              <a:rPr lang="en-US" sz="1400" dirty="0"/>
              <a:t>, neglects the intrinsic electronic </a:t>
            </a:r>
            <a:r>
              <a:rPr lang="en-US" sz="1400" dirty="0" smtClean="0"/>
              <a:t>scale </a:t>
            </a:r>
            <a:r>
              <a:rPr lang="en-US" sz="1400" dirty="0"/>
              <a:t>associated with interfaces. This omission leads to significant discrepancies between classical predictions and experimental observations in systems with deeply nanoscale feature sizes, typically evident below ∼10 – 20 nm.</a:t>
            </a:r>
          </a:p>
          <a:p>
            <a:pPr algn="just" eaLnBrk="1" hangingPunct="1"/>
            <a:endParaRPr lang="en-US" sz="1400" dirty="0"/>
          </a:p>
          <a:p>
            <a:pPr algn="just" eaLnBrk="1" hangingPunct="1"/>
            <a:r>
              <a:rPr lang="en-US" sz="1400" dirty="0"/>
              <a:t>The </a:t>
            </a:r>
            <a:r>
              <a:rPr lang="en-US" sz="1400" i="1" dirty="0"/>
              <a:t>d</a:t>
            </a:r>
            <a:r>
              <a:rPr lang="en-US" sz="1400" dirty="0"/>
              <a:t> </a:t>
            </a:r>
            <a:r>
              <a:rPr lang="en-US" sz="1400" dirty="0" smtClean="0"/>
              <a:t>parameters </a:t>
            </a:r>
            <a:r>
              <a:rPr lang="en-US" sz="1400" dirty="0"/>
              <a:t>are a convenient </a:t>
            </a:r>
            <a:r>
              <a:rPr lang="en-US" sz="1400" dirty="0" smtClean="0"/>
              <a:t>parametrization </a:t>
            </a:r>
            <a:r>
              <a:rPr lang="en-US" sz="1400" dirty="0"/>
              <a:t>for surface-related, quantum corrections. We  establish  a  systematic  approach  to measure the </a:t>
            </a:r>
            <a:r>
              <a:rPr lang="en-US" sz="1400" i="1" dirty="0"/>
              <a:t>d</a:t>
            </a:r>
            <a:r>
              <a:rPr lang="en-US" sz="1400" dirty="0"/>
              <a:t> parameter dispersion of a general two-material </a:t>
            </a:r>
            <a:r>
              <a:rPr lang="en-US" sz="1400" dirty="0" smtClean="0"/>
              <a:t>interface. This approach enables the first measurement of the dispersion of the </a:t>
            </a:r>
            <a:r>
              <a:rPr lang="en-US" sz="1400" i="1" dirty="0" smtClean="0"/>
              <a:t>d</a:t>
            </a:r>
            <a:r>
              <a:rPr lang="en-US" sz="1400" dirty="0" smtClean="0"/>
              <a:t> parameters of an interface.</a:t>
            </a:r>
            <a:endParaRPr lang="en-US" sz="1400" dirty="0"/>
          </a:p>
        </p:txBody>
      </p:sp>
      <p:sp>
        <p:nvSpPr>
          <p:cNvPr id="11" name="Rectangle 37"/>
          <p:cNvSpPr>
            <a:spLocks noChangeArrowheads="1"/>
          </p:cNvSpPr>
          <p:nvPr/>
        </p:nvSpPr>
        <p:spPr bwMode="auto">
          <a:xfrm>
            <a:off x="4667250" y="1727886"/>
            <a:ext cx="4076700" cy="44765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61428"/>
            <a:ext cx="723900" cy="276999"/>
          </a:xfrm>
          <a:prstGeom prst="rect">
            <a:avLst/>
          </a:prstGeom>
        </p:spPr>
        <p:txBody>
          <a:bodyPr wrap="square" anchor="ctr">
            <a:spAutoFit/>
          </a:bodyPr>
          <a:lstStyle/>
          <a:p>
            <a:r>
              <a:rPr lang="en-US" sz="1200" b="1" dirty="0">
                <a:solidFill>
                  <a:srgbClr val="002060"/>
                </a:solidFill>
              </a:rPr>
              <a:t>2019</a:t>
            </a:r>
          </a:p>
        </p:txBody>
      </p:sp>
      <p:sp>
        <p:nvSpPr>
          <p:cNvPr id="3" name="TextBox 2"/>
          <p:cNvSpPr txBox="1"/>
          <p:nvPr/>
        </p:nvSpPr>
        <p:spPr>
          <a:xfrm>
            <a:off x="4667249" y="4757876"/>
            <a:ext cx="4076700" cy="1446550"/>
          </a:xfrm>
          <a:prstGeom prst="rect">
            <a:avLst/>
          </a:prstGeom>
          <a:noFill/>
        </p:spPr>
        <p:txBody>
          <a:bodyPr wrap="square" rtlCol="0">
            <a:spAutoFit/>
          </a:bodyPr>
          <a:lstStyle/>
          <a:p>
            <a:r>
              <a:rPr lang="en-US" sz="1100" b="1" dirty="0"/>
              <a:t>Framework, experimental structure, measured </a:t>
            </a:r>
            <a:r>
              <a:rPr lang="en-US" sz="1100" b="1" dirty="0" err="1"/>
              <a:t>nonclassical</a:t>
            </a:r>
            <a:r>
              <a:rPr lang="en-US" sz="1100" b="1" dirty="0"/>
              <a:t> shifts, and surface response</a:t>
            </a:r>
            <a:r>
              <a:rPr lang="en-US" sz="1100" dirty="0"/>
              <a:t>. </a:t>
            </a:r>
          </a:p>
          <a:p>
            <a:pPr algn="just"/>
            <a:r>
              <a:rPr lang="en-US" sz="1100" dirty="0"/>
              <a:t>We  translate the mesoscopic </a:t>
            </a:r>
            <a:r>
              <a:rPr lang="en-US" sz="1100" i="1" dirty="0"/>
              <a:t>d</a:t>
            </a:r>
            <a:r>
              <a:rPr lang="en-US" sz="1100" dirty="0"/>
              <a:t> </a:t>
            </a:r>
            <a:r>
              <a:rPr lang="en-US" sz="1100" dirty="0" smtClean="0"/>
              <a:t>parameters (</a:t>
            </a:r>
            <a:r>
              <a:rPr lang="en-US" sz="1100" b="1" dirty="0" smtClean="0"/>
              <a:t>a</a:t>
            </a:r>
            <a:r>
              <a:rPr lang="en-US" sz="1100" dirty="0" smtClean="0"/>
              <a:t>-</a:t>
            </a:r>
            <a:r>
              <a:rPr lang="en-US" sz="1100" b="1" dirty="0" smtClean="0"/>
              <a:t>b, d</a:t>
            </a:r>
            <a:r>
              <a:rPr lang="en-US" sz="1100" dirty="0" smtClean="0"/>
              <a:t>) </a:t>
            </a:r>
            <a:r>
              <a:rPr lang="en-US" sz="1100" dirty="0"/>
              <a:t>directly into observables—spectral  shifting  and  broadening—and  measure  them  in  specially designed  plasmonic  systems </a:t>
            </a:r>
            <a:r>
              <a:rPr lang="en-US" sz="1100" dirty="0" smtClean="0"/>
              <a:t>(</a:t>
            </a:r>
            <a:r>
              <a:rPr lang="en-US" sz="1100" b="1" dirty="0" smtClean="0"/>
              <a:t>c</a:t>
            </a:r>
            <a:r>
              <a:rPr lang="en-US" sz="1100" dirty="0" smtClean="0"/>
              <a:t>) </a:t>
            </a:r>
            <a:r>
              <a:rPr lang="en-US" sz="1100" dirty="0"/>
              <a:t>that  exhibit  pronounced  </a:t>
            </a:r>
            <a:r>
              <a:rPr lang="en-US" sz="1100" dirty="0" err="1"/>
              <a:t>nonclassical</a:t>
            </a:r>
            <a:r>
              <a:rPr lang="en-US" sz="1100" dirty="0"/>
              <a:t>  </a:t>
            </a:r>
            <a:r>
              <a:rPr lang="en-US" sz="1100" dirty="0" smtClean="0"/>
              <a:t>corrections (</a:t>
            </a:r>
            <a:r>
              <a:rPr lang="en-US" sz="1100" b="1" dirty="0" smtClean="0"/>
              <a:t>e</a:t>
            </a:r>
            <a:r>
              <a:rPr lang="en-US" sz="1100" dirty="0" smtClean="0"/>
              <a:t>). The first measured dispersion of the complex </a:t>
            </a:r>
            <a:r>
              <a:rPr lang="en-US" sz="1100" i="1" dirty="0" smtClean="0"/>
              <a:t>d</a:t>
            </a:r>
            <a:r>
              <a:rPr lang="en-US" sz="1100" dirty="0" smtClean="0"/>
              <a:t> parameters are shown in </a:t>
            </a:r>
            <a:r>
              <a:rPr lang="en-US" sz="1100" b="1" dirty="0" smtClean="0"/>
              <a:t>f</a:t>
            </a:r>
            <a:r>
              <a:rPr lang="en-US" sz="1100" dirty="0" smtClean="0"/>
              <a:t> and </a:t>
            </a:r>
            <a:r>
              <a:rPr lang="en-US" sz="1100" b="1" dirty="0" smtClean="0"/>
              <a:t>g</a:t>
            </a:r>
            <a:r>
              <a:rPr lang="en-US" sz="1100" dirty="0" smtClean="0"/>
              <a:t>.</a:t>
            </a:r>
            <a:endParaRPr lang="fr-FR" sz="1100" dirty="0"/>
          </a:p>
        </p:txBody>
      </p:sp>
      <p:pic>
        <p:nvPicPr>
          <p:cNvPr id="5" name="Picture 4" descr="Schematic of a metallic disk on a square substrate, and plots showing linear variation of the d parameter with frequency, over a range 0.9ev to 1.8ev..  A plot showing wavelength versus gap size in nanometers has data points (experimental) and a solid curve showign that the classical model does not fit the data points, but the new model proposed here does." title="A general framework for nanoscale electromagnetis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409" y="1797685"/>
            <a:ext cx="3984381" cy="2890392"/>
          </a:xfrm>
          <a:prstGeom prst="rect">
            <a:avLst/>
          </a:prstGeom>
        </p:spPr>
      </p:pic>
      <p:sp>
        <p:nvSpPr>
          <p:cNvPr id="6" name="Rectangle 5"/>
          <p:cNvSpPr/>
          <p:nvPr/>
        </p:nvSpPr>
        <p:spPr>
          <a:xfrm>
            <a:off x="4667249" y="6150114"/>
            <a:ext cx="4623371" cy="707886"/>
          </a:xfrm>
          <a:prstGeom prst="rect">
            <a:avLst/>
          </a:prstGeom>
        </p:spPr>
        <p:txBody>
          <a:bodyPr wrap="square">
            <a:spAutoFit/>
          </a:bodyPr>
          <a:lstStyle/>
          <a:p>
            <a:r>
              <a:rPr lang="en-US" altLang="zh-CN" sz="1000" dirty="0">
                <a:latin typeface="Arial" panose="020B0604020202020204" pitchFamily="34" charset="0"/>
                <a:cs typeface="Arial" panose="020B0604020202020204" pitchFamily="34" charset="0"/>
              </a:rPr>
              <a:t>Yang, Y., Zhu, D., Yan, W., Agarwal, A., Zheng, M., </a:t>
            </a:r>
            <a:r>
              <a:rPr lang="en-US" altLang="zh-CN" sz="1000" b="1" dirty="0" err="1">
                <a:latin typeface="Arial" panose="020B0604020202020204" pitchFamily="34" charset="0"/>
                <a:cs typeface="Arial" panose="020B0604020202020204" pitchFamily="34" charset="0"/>
              </a:rPr>
              <a:t>Joannopoulos</a:t>
            </a:r>
            <a:r>
              <a:rPr lang="en-US" altLang="zh-CN" sz="1000" dirty="0">
                <a:latin typeface="Arial" panose="020B0604020202020204" pitchFamily="34" charset="0"/>
                <a:cs typeface="Arial" panose="020B0604020202020204" pitchFamily="34" charset="0"/>
              </a:rPr>
              <a:t>, J. D., </a:t>
            </a:r>
            <a:r>
              <a:rPr lang="en-US" altLang="zh-CN" sz="1000" dirty="0" err="1">
                <a:latin typeface="Arial" panose="020B0604020202020204" pitchFamily="34" charset="0"/>
                <a:cs typeface="Arial" panose="020B0604020202020204" pitchFamily="34" charset="0"/>
              </a:rPr>
              <a:t>Lalanne</a:t>
            </a:r>
            <a:r>
              <a:rPr lang="en-US" altLang="zh-CN" sz="1000" dirty="0">
                <a:latin typeface="Arial" panose="020B0604020202020204" pitchFamily="34" charset="0"/>
                <a:cs typeface="Arial" panose="020B0604020202020204" pitchFamily="34" charset="0"/>
              </a:rPr>
              <a:t>, P., Christensen, T., Berggren, K. K., and </a:t>
            </a:r>
            <a:r>
              <a:rPr lang="en-US" altLang="zh-CN" sz="1000" b="1" dirty="0" err="1">
                <a:latin typeface="Arial" panose="020B0604020202020204" pitchFamily="34" charset="0"/>
                <a:cs typeface="Arial" panose="020B0604020202020204" pitchFamily="34" charset="0"/>
              </a:rPr>
              <a:t>Soljačić</a:t>
            </a:r>
            <a:r>
              <a:rPr lang="en-US" altLang="zh-CN" sz="1000" dirty="0">
                <a:latin typeface="Arial" panose="020B0604020202020204" pitchFamily="34" charset="0"/>
                <a:cs typeface="Arial" panose="020B0604020202020204" pitchFamily="34" charset="0"/>
              </a:rPr>
              <a:t>, M. “A General Theoretical and Experimental Framework for Nanoscale Electromagnetism.” </a:t>
            </a:r>
            <a:r>
              <a:rPr lang="en-US" altLang="zh-CN" sz="1000" i="1" dirty="0" smtClean="0">
                <a:latin typeface="Arial" panose="020B0604020202020204" pitchFamily="34" charset="0"/>
                <a:cs typeface="Arial" panose="020B0604020202020204" pitchFamily="34" charset="0"/>
              </a:rPr>
              <a:t>Nature</a:t>
            </a:r>
            <a:r>
              <a:rPr lang="en-US" altLang="zh-CN" sz="1000" dirty="0" smtClean="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576(7786): 248–252, 2019. &lt;doi:10.1038/s41586-019-1803-1&gt; </a:t>
            </a:r>
            <a:endParaRPr lang="zh-CN"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13286</TotalTime>
  <Words>626</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News Gothic MT</vt:lpstr>
      <vt:lpstr>Wingdings 2</vt:lpstr>
      <vt:lpstr>宋体</vt:lpstr>
      <vt:lpstr>Arial</vt:lpstr>
      <vt:lpstr>Breeze</vt:lpstr>
      <vt:lpstr>IRG-1.  A general framework for nanoscale electromagnetism</vt:lpstr>
    </vt:vector>
  </TitlesOfParts>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Microsoft Office User</cp:lastModifiedBy>
  <cp:revision>54</cp:revision>
  <cp:lastPrinted>2016-08-01T15:14:13Z</cp:lastPrinted>
  <dcterms:created xsi:type="dcterms:W3CDTF">2016-07-19T18:16:54Z</dcterms:created>
  <dcterms:modified xsi:type="dcterms:W3CDTF">2020-06-08T15:01:06Z</dcterms:modified>
</cp:coreProperties>
</file>