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94674"/>
  </p:normalViewPr>
  <p:slideViewPr>
    <p:cSldViewPr snapToGrid="0" snapToObjects="1">
      <p:cViewPr varScale="1">
        <p:scale>
          <a:sx n="124" d="100"/>
          <a:sy n="124" d="100"/>
        </p:scale>
        <p:origin x="19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918232D-FF86-E34C-910A-46AB791CA80F}" type="datetimeFigureOut">
              <a:rPr lang="en-US" smtClean="0"/>
              <a:t>6/8/20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3B82D09-E725-9A46-9C62-D894C6F930CE}" type="slidenum">
              <a:rPr lang="en-US" smtClean="0"/>
              <a:t>‹#›</a:t>
            </a:fld>
            <a:endParaRPr lang="en-US"/>
          </a:p>
        </p:txBody>
      </p:sp>
    </p:spTree>
    <p:extLst>
      <p:ext uri="{BB962C8B-B14F-4D97-AF65-F5344CB8AC3E}">
        <p14:creationId xmlns:p14="http://schemas.microsoft.com/office/powerpoint/2010/main" val="294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Doyle developed a colloidal gelation platform whose microstructure and mechanical properties can be controlled easily and reliably using an external temperature source. They systematically investigated the gelation mechanism and confirmed that it is due to thermally-triggered surfactant displacement which reduces the </a:t>
            </a:r>
            <a:r>
              <a:rPr lang="en-US" sz="1200" kern="1200" dirty="0" err="1" smtClean="0">
                <a:solidFill>
                  <a:schemeClr val="tx1"/>
                </a:solidFill>
                <a:effectLst/>
                <a:latin typeface="+mn-lt"/>
                <a:ea typeface="+mn-ea"/>
                <a:cs typeface="+mn-cs"/>
              </a:rPr>
              <a:t>interparticle</a:t>
            </a:r>
            <a:r>
              <a:rPr lang="en-US" sz="1200" kern="1200" dirty="0" smtClean="0">
                <a:solidFill>
                  <a:schemeClr val="tx1"/>
                </a:solidFill>
                <a:effectLst/>
                <a:latin typeface="+mn-lt"/>
                <a:ea typeface="+mn-ea"/>
                <a:cs typeface="+mn-cs"/>
              </a:rPr>
              <a:t> repulsion. By understanding the mechanism, they applied simple models to construct the </a:t>
            </a:r>
            <a:r>
              <a:rPr lang="en-US" sz="1200" kern="1200" dirty="0" err="1" smtClean="0">
                <a:solidFill>
                  <a:schemeClr val="tx1"/>
                </a:solidFill>
                <a:effectLst/>
                <a:latin typeface="+mn-lt"/>
                <a:ea typeface="+mn-ea"/>
                <a:cs typeface="+mn-cs"/>
              </a:rPr>
              <a:t>interparticle</a:t>
            </a:r>
            <a:r>
              <a:rPr lang="en-US" sz="1200" kern="1200" dirty="0" smtClean="0">
                <a:solidFill>
                  <a:schemeClr val="tx1"/>
                </a:solidFill>
                <a:effectLst/>
                <a:latin typeface="+mn-lt"/>
                <a:ea typeface="+mn-ea"/>
                <a:cs typeface="+mn-cs"/>
              </a:rPr>
              <a:t> potential and to explain trends in material behaviors. The mechanistic understanding of the gelation also allowed them to extend the platform to other surfactant and colloid chemistries (both droplets and solid nanoparticles). </a:t>
            </a:r>
            <a:r>
              <a:rPr lang="en-US" sz="1200" kern="1200" smtClean="0">
                <a:solidFill>
                  <a:schemeClr val="tx1"/>
                </a:solidFill>
                <a:effectLst/>
                <a:latin typeface="+mn-lt"/>
                <a:ea typeface="+mn-ea"/>
                <a:cs typeface="+mn-cs"/>
              </a:rPr>
              <a:t>This platform offers a convenient way to assemble and control the properties of a variety of different nanoparticle gels and will be useful for engineering advanced soft materials</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63B82D09-E725-9A46-9C62-D894C6F930CE}" type="slidenum">
              <a:rPr lang="en-US" smtClean="0"/>
              <a:t>1</a:t>
            </a:fld>
            <a:endParaRPr lang="en-US"/>
          </a:p>
        </p:txBody>
      </p:sp>
    </p:spTree>
    <p:extLst>
      <p:ext uri="{BB962C8B-B14F-4D97-AF65-F5344CB8AC3E}">
        <p14:creationId xmlns:p14="http://schemas.microsoft.com/office/powerpoint/2010/main" val="23604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226" y="110532"/>
            <a:ext cx="4900773" cy="803867"/>
          </a:xfrm>
        </p:spPr>
        <p:txBody>
          <a:bodyPr anchor="ctr"/>
          <a:lstStyle/>
          <a:p>
            <a:r>
              <a:rPr lang="en-US" sz="1800" b="1" dirty="0" smtClean="0">
                <a:solidFill>
                  <a:schemeClr val="tx1"/>
                </a:solidFill>
              </a:rPr>
              <a:t>IRG-2.  Thermally-Induced </a:t>
            </a:r>
            <a:r>
              <a:rPr lang="en-US" sz="1800" b="1" dirty="0">
                <a:solidFill>
                  <a:schemeClr val="tx1"/>
                </a:solidFill>
              </a:rPr>
              <a:t>Surfactant Displacement to Induce Colloidal Gelation</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Patrick Doyle</a:t>
            </a:r>
            <a:endParaRPr lang="en-US" sz="1200" b="1" dirty="0">
              <a:solidFill>
                <a:schemeClr val="bg1"/>
              </a:solidFill>
            </a:endParaRPr>
          </a:p>
          <a:p>
            <a:r>
              <a:rPr lang="en-US" sz="1200" b="1" dirty="0" smtClean="0">
                <a:solidFill>
                  <a:schemeClr val="bg1"/>
                </a:solidFill>
              </a:rPr>
              <a:t>Massachusetts Institute of Technology </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DMR-1419807</a:t>
            </a:r>
            <a:endParaRPr lang="en-US" sz="1200" b="1" dirty="0">
              <a:solidFill>
                <a:schemeClr val="bg1"/>
              </a:solidFill>
            </a:endParaRPr>
          </a:p>
        </p:txBody>
      </p:sp>
      <p:sp>
        <p:nvSpPr>
          <p:cNvPr id="9" name="Text Box 28"/>
          <p:cNvSpPr txBox="1">
            <a:spLocks noChangeArrowheads="1"/>
          </p:cNvSpPr>
          <p:nvPr/>
        </p:nvSpPr>
        <p:spPr bwMode="auto">
          <a:xfrm>
            <a:off x="152400" y="1383992"/>
            <a:ext cx="38925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Doyle has discovered a new way to thermally-induce gelation of </a:t>
            </a:r>
            <a:r>
              <a:rPr lang="en-US" sz="1400" dirty="0" err="1"/>
              <a:t>nanoemulsions</a:t>
            </a:r>
            <a:r>
              <a:rPr lang="en-US" sz="1400" dirty="0" smtClean="0"/>
              <a:t>. </a:t>
            </a:r>
            <a:r>
              <a:rPr lang="en-US" sz="1400" dirty="0"/>
              <a:t>They  developed a platform wherein colloidal gelation is controlled by tuning repulsive interactions. By including amphiphilic oligomers in colloidal suspensions, the ionic surfactants on the colloids are replaced by the nonionic oligomer surfactants at elevated temperatures, leading to a decrease in electrostatic repulsion. The mechanism was examined by carefully characterizing the colloids, and subsequently allowing the construction of interparticle potentials to capture the material behaviors. With the thermally-triggered surfactant displacement, the dispersion assembles into a </a:t>
            </a:r>
            <a:r>
              <a:rPr lang="en-US" sz="1400" dirty="0" err="1"/>
              <a:t>macroporous</a:t>
            </a:r>
            <a:r>
              <a:rPr lang="en-US" sz="1400" dirty="0"/>
              <a:t> viscoelastic network, and the gelling mechanism is robust over a wide range of compositions, colloid sizes and component chemistries. This stimulus-responsive gelation platform is general and offers new strategies to engineer complex viscoelastic soft materials.</a:t>
            </a:r>
          </a:p>
          <a:p>
            <a:pPr algn="just" eaLnBrk="1" hangingPunct="1"/>
            <a:endParaRPr lang="en-US" sz="1400"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0903" cy="276999"/>
          </a:xfrm>
          <a:prstGeom prst="rect">
            <a:avLst/>
          </a:prstGeom>
        </p:spPr>
        <p:txBody>
          <a:bodyPr wrap="square" anchor="ctr">
            <a:spAutoFit/>
          </a:bodyPr>
          <a:lstStyle/>
          <a:p>
            <a:r>
              <a:rPr lang="en-US" sz="1200" b="1" dirty="0">
                <a:solidFill>
                  <a:srgbClr val="002060"/>
                </a:solidFill>
              </a:rPr>
              <a:t>2019</a:t>
            </a:r>
          </a:p>
        </p:txBody>
      </p:sp>
      <p:pic>
        <p:nvPicPr>
          <p:cNvPr id="13" name="Picture 12" descr="Schematic diagram showing the nanoemulsion system and thermally-induced surfactant displacement. A cluster of yellow spheres, or P D M S droplets, scatter among an array of short, swirving, blue, thread-like lines with a red, rectangular head. These thread-like lines represent P E G methacrylate. Below, a macroscopic view of them with a temperature increase reveals clusters of the yellow spheres forming a network of pathways where, in the negative space between, the P E G methacrylate intersperse. To the right, a microscopic view of this images show the interaction among spheres, P E G methacrylate and sodium dodecyl sulfate in of the surfactant displacement. This image shows the surface of two of the yellow spheres, or P D M S droplets, with the threadlike P E G methacrylate scattered between. The &#10;" title="Schematic diagram showing the nanoemulsion system and thermally-induced surfactant displacement">
            <a:extLst>
              <a:ext uri="{FF2B5EF4-FFF2-40B4-BE49-F238E27FC236}">
                <a16:creationId xmlns="" xmlns:a16="http://schemas.microsoft.com/office/drawing/2014/main" id="{6FD338B1-4FFB-EC4C-9A24-D96075134EC9}"/>
              </a:ext>
            </a:extLst>
          </p:cNvPr>
          <p:cNvPicPr/>
          <p:nvPr/>
        </p:nvPicPr>
        <p:blipFill rotWithShape="1">
          <a:blip r:embed="rId3">
            <a:extLst>
              <a:ext uri="{28A0092B-C50C-407E-A947-70E740481C1C}">
                <a14:useLocalDpi xmlns:a14="http://schemas.microsoft.com/office/drawing/2010/main" val="0"/>
              </a:ext>
            </a:extLst>
          </a:blip>
          <a:srcRect l="-691" r="4363" b="38484"/>
          <a:stretch/>
        </p:blipFill>
        <p:spPr bwMode="auto">
          <a:xfrm>
            <a:off x="4615300" y="2187157"/>
            <a:ext cx="4128499" cy="2518408"/>
          </a:xfrm>
          <a:prstGeom prst="rect">
            <a:avLst/>
          </a:prstGeom>
          <a:noFill/>
        </p:spPr>
      </p:pic>
      <p:sp>
        <p:nvSpPr>
          <p:cNvPr id="14" name="Text Box 34">
            <a:extLst>
              <a:ext uri="{FF2B5EF4-FFF2-40B4-BE49-F238E27FC236}">
                <a16:creationId xmlns="" xmlns:a16="http://schemas.microsoft.com/office/drawing/2014/main" id="{94C422F9-8645-CF44-AF5D-1339A898E123}"/>
              </a:ext>
            </a:extLst>
          </p:cNvPr>
          <p:cNvSpPr txBox="1">
            <a:spLocks noChangeArrowheads="1"/>
          </p:cNvSpPr>
          <p:nvPr/>
        </p:nvSpPr>
        <p:spPr bwMode="auto">
          <a:xfrm>
            <a:off x="4667250" y="4839360"/>
            <a:ext cx="40765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smtClean="0">
                <a:latin typeface="+mn-lt"/>
              </a:rPr>
              <a:t>Schematic </a:t>
            </a:r>
            <a:r>
              <a:rPr lang="en-US" sz="1200" dirty="0">
                <a:latin typeface="+mn-lt"/>
              </a:rPr>
              <a:t>diagram showing the </a:t>
            </a:r>
            <a:r>
              <a:rPr lang="en-US" sz="1200" dirty="0" err="1">
                <a:latin typeface="+mn-lt"/>
              </a:rPr>
              <a:t>nanoemulsion</a:t>
            </a:r>
            <a:r>
              <a:rPr lang="en-US" sz="1200" dirty="0">
                <a:latin typeface="+mn-lt"/>
              </a:rPr>
              <a:t> system and thermally-induced surfactant </a:t>
            </a:r>
            <a:r>
              <a:rPr lang="en-US" sz="1200" dirty="0" smtClean="0">
                <a:latin typeface="+mn-lt"/>
              </a:rPr>
              <a:t>displacement. By </a:t>
            </a:r>
            <a:r>
              <a:rPr lang="en-US" sz="1200" dirty="0">
                <a:latin typeface="+mn-lt"/>
              </a:rPr>
              <a:t>displacing charged surfactants we can change the droplet-droplet interactions and induce gelation.</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11762</TotalTime>
  <Words>300</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IRG-2.  Thermally-Induced Surfactant Displacement to Induce Colloidal Gelation</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29</cp:revision>
  <cp:lastPrinted>2020-06-08T15:19:12Z</cp:lastPrinted>
  <dcterms:created xsi:type="dcterms:W3CDTF">2016-07-19T18:16:54Z</dcterms:created>
  <dcterms:modified xsi:type="dcterms:W3CDTF">2020-06-08T15:19:14Z</dcterms:modified>
  <cp:category/>
</cp:coreProperties>
</file>