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30" autoAdjust="0"/>
    <p:restoredTop sz="86152" autoAdjust="0"/>
  </p:normalViewPr>
  <p:slideViewPr>
    <p:cSldViewPr snapToGrid="0" snapToObjects="1">
      <p:cViewPr varScale="1">
        <p:scale>
          <a:sx n="112" d="100"/>
          <a:sy n="112" d="100"/>
        </p:scale>
        <p:origin x="2304"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A119897-6A4A-874A-9CE4-5FDF320F819B}" type="datetimeFigureOut">
              <a:rPr lang="en-US" smtClean="0"/>
              <a:t>6/8/20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46488C3-B275-3F41-B7A9-1014364EAC61}" type="slidenum">
              <a:rPr lang="en-US" smtClean="0"/>
              <a:t>‹#›</a:t>
            </a:fld>
            <a:endParaRPr lang="en-US"/>
          </a:p>
        </p:txBody>
      </p:sp>
    </p:spTree>
    <p:extLst>
      <p:ext uri="{BB962C8B-B14F-4D97-AF65-F5344CB8AC3E}">
        <p14:creationId xmlns:p14="http://schemas.microsoft.com/office/powerpoint/2010/main" val="3362336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description, adapted from Wheeler et al 2019: </a:t>
            </a:r>
            <a:r>
              <a:rPr lang="en-US" sz="1200" b="0" i="0" kern="1200" dirty="0">
                <a:solidFill>
                  <a:schemeClr val="tx1"/>
                </a:solidFill>
                <a:effectLst/>
                <a:latin typeface="+mn-lt"/>
                <a:ea typeface="+mn-ea"/>
                <a:cs typeface="+mn-cs"/>
              </a:rPr>
              <a:t>A well-hydrated mucus gel lines all wet epithelia in the human body, including the eyes, lungs, and gastrointestinal and urogenital tracts. Mucus forms the first line of defense while housing trillions of microorganisms that constitute the microbiota. Rarely do these microorganisms cause infections in healthy mucus, suggesting that mechanisms exist in the mucus layer that regulate virulence. In this work, we use a three-dimensional (3D) laboratory model of native mucus to study how it influences the behavior of </a:t>
            </a:r>
            <a:r>
              <a:rPr lang="en-US" sz="1200" i="1" kern="1200" dirty="0">
                <a:solidFill>
                  <a:schemeClr val="tx1"/>
                </a:solidFill>
                <a:effectLst/>
                <a:latin typeface="+mn-lt"/>
                <a:ea typeface="+mn-ea"/>
                <a:cs typeface="+mn-cs"/>
              </a:rPr>
              <a:t>Pseudomonas aeruginosa, </a:t>
            </a:r>
            <a:r>
              <a:rPr lang="en-US" sz="1200" kern="1200" dirty="0">
                <a:solidFill>
                  <a:schemeClr val="tx1"/>
                </a:solidFill>
                <a:effectLst/>
                <a:latin typeface="+mn-lt"/>
                <a:ea typeface="+mn-ea"/>
                <a:cs typeface="+mn-cs"/>
              </a:rPr>
              <a:t>an opportunistic pathogen that causes deadly infections in people with burn wounds, compromised immunity, or defects in mucus production. This bacterium employs several virulence traits to establish infection, including secretion of cytotoxic effector molecules, epithelial adherence, and formation of antibiotic-resistant cellular aggregates known as biofilms. We have found that native mucus disintegrates established biofilms and suppresses several of these key virulence pathways in </a:t>
            </a:r>
            <a:r>
              <a:rPr lang="en-US" sz="1200" i="1" kern="1200" dirty="0">
                <a:solidFill>
                  <a:schemeClr val="tx1"/>
                </a:solidFill>
                <a:effectLst/>
                <a:latin typeface="+mn-lt"/>
                <a:ea typeface="+mn-ea"/>
                <a:cs typeface="+mn-cs"/>
              </a:rPr>
              <a:t>P. aeruginosa. </a:t>
            </a:r>
            <a:r>
              <a:rPr lang="en-US" sz="1200" i="0" kern="1200" dirty="0">
                <a:solidFill>
                  <a:schemeClr val="tx1"/>
                </a:solidFill>
                <a:effectLst/>
                <a:latin typeface="+mn-lt"/>
                <a:ea typeface="+mn-ea"/>
                <a:cs typeface="+mn-cs"/>
              </a:rPr>
              <a:t>Further, we reveal that this </a:t>
            </a:r>
            <a:r>
              <a:rPr lang="en-US" sz="1200" b="0" i="0" kern="1200" dirty="0">
                <a:solidFill>
                  <a:schemeClr val="tx1"/>
                </a:solidFill>
                <a:effectLst/>
                <a:latin typeface="+mn-lt"/>
                <a:ea typeface="+mn-ea"/>
                <a:cs typeface="+mn-cs"/>
              </a:rPr>
              <a:t>phenotypic switch is triggered by mucins, which are polymers that are densely grafted with </a:t>
            </a:r>
            <a:r>
              <a:rPr lang="en-US" sz="1200" b="0" i="1" kern="1200" dirty="0">
                <a:solidFill>
                  <a:schemeClr val="tx1"/>
                </a:solidFill>
                <a:effectLst/>
                <a:latin typeface="+mn-lt"/>
                <a:ea typeface="+mn-ea"/>
                <a:cs typeface="+mn-cs"/>
              </a:rPr>
              <a:t>O</a:t>
            </a:r>
            <a:r>
              <a:rPr lang="en-US" sz="1200" b="0" i="0" kern="1200" dirty="0">
                <a:solidFill>
                  <a:schemeClr val="tx1"/>
                </a:solidFill>
                <a:effectLst/>
                <a:latin typeface="+mn-lt"/>
                <a:ea typeface="+mn-ea"/>
                <a:cs typeface="+mn-cs"/>
              </a:rPr>
              <a:t>-linked glycans that form the 3D scaffold inside mucus. We find that isolated mucins act at various scales, suppressing distinct virulence pathways, promoting a planktonic lifestyle, reducing cytotoxicity to human epithelia in vitro (pictured above) and attenuating infection in a porcine burn model. Other viscous polymer solutions lack the same effect, indicating that the regulatory function of mucin does not result from its polymeric structure alone. We identify that interactions with </a:t>
            </a:r>
            <a:r>
              <a:rPr lang="en-US" sz="1200" b="0" i="1" kern="1200" dirty="0">
                <a:solidFill>
                  <a:schemeClr val="tx1"/>
                </a:solidFill>
                <a:effectLst/>
                <a:latin typeface="+mn-lt"/>
                <a:ea typeface="+mn-ea"/>
                <a:cs typeface="+mn-cs"/>
              </a:rPr>
              <a:t>P. aeruginosa</a:t>
            </a:r>
            <a:r>
              <a:rPr lang="en-US" sz="1200" b="0" i="0" kern="1200" dirty="0">
                <a:solidFill>
                  <a:schemeClr val="tx1"/>
                </a:solidFill>
                <a:effectLst/>
                <a:latin typeface="+mn-lt"/>
                <a:ea typeface="+mn-ea"/>
                <a:cs typeface="+mn-cs"/>
              </a:rPr>
              <a:t> are mediated by mucin-associated glycans (mucin glycans). By isolating glycans from the mucin backbone, we assessed the collective activity of hundreds of complex structures in solution. Similar to their grafted counterparts, free mucin glycans potently regulate bacterial phenotypes even at relatively low concentrations. This regulatory function is likely dependent on glycan complexity, as monosaccharides do not attenuate virulence. Thus, mucin glycans are potent host signals with immense </a:t>
            </a:r>
            <a:r>
              <a:rPr lang="en-US" sz="1200" kern="1200" dirty="0">
                <a:solidFill>
                  <a:schemeClr val="tx1"/>
                </a:solidFill>
                <a:effectLst/>
                <a:latin typeface="+mn-lt"/>
                <a:ea typeface="+mn-ea"/>
                <a:cs typeface="+mn-cs"/>
              </a:rPr>
              <a:t>therapeutic potential for managing opportunistic infections. </a:t>
            </a:r>
            <a:endParaRPr lang="en-US" sz="1200" b="0" i="0" kern="1200" dirty="0">
              <a:solidFill>
                <a:schemeClr val="tx1"/>
              </a:solidFill>
              <a:effectLst/>
              <a:latin typeface="+mn-lt"/>
              <a:ea typeface="+mn-ea"/>
              <a:cs typeface="+mn-cs"/>
            </a:endParaRPr>
          </a:p>
          <a:p>
            <a:endParaRPr lang="en-US" sz="1200" i="1"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Alternative text for microscopy images. Eight microscopy panels that show epithelial cells exposed to </a:t>
            </a:r>
            <a:r>
              <a:rPr lang="en-US" sz="1200" i="1" dirty="0">
                <a:latin typeface="Arial" panose="020B0604020202020204" pitchFamily="34" charset="0"/>
                <a:cs typeface="Arial" panose="020B0604020202020204" pitchFamily="34" charset="0"/>
              </a:rPr>
              <a:t>P. aeruginosa</a:t>
            </a:r>
            <a:r>
              <a:rPr lang="en-US" sz="1200" dirty="0">
                <a:latin typeface="Arial" panose="020B0604020202020204" pitchFamily="34" charset="0"/>
                <a:cs typeface="Arial" panose="020B0604020202020204" pitchFamily="34" charset="0"/>
              </a:rPr>
              <a:t> in medium alone (top 4 panels) and in medium with mucin (bottom 4 panels). Left: Bright field image of host cells. Middle left: Fluorescent imaging of </a:t>
            </a:r>
            <a:r>
              <a:rPr lang="en-US" sz="1200" i="1" dirty="0">
                <a:latin typeface="Arial" panose="020B0604020202020204" pitchFamily="34" charset="0"/>
                <a:cs typeface="Arial" panose="020B0604020202020204" pitchFamily="34" charset="0"/>
              </a:rPr>
              <a:t>P. aeruginosa </a:t>
            </a:r>
            <a:r>
              <a:rPr lang="en-US" sz="1200" i="0" dirty="0">
                <a:latin typeface="Arial" panose="020B0604020202020204" pitchFamily="34" charset="0"/>
                <a:cs typeface="Arial" panose="020B0604020202020204" pitchFamily="34" charset="0"/>
              </a:rPr>
              <a:t>bacterial cells expressing </a:t>
            </a:r>
            <a:r>
              <a:rPr lang="en-US" sz="1200" dirty="0">
                <a:latin typeface="Arial" panose="020B0604020202020204" pitchFamily="34" charset="0"/>
                <a:cs typeface="Arial" panose="020B0604020202020204" pitchFamily="34" charset="0"/>
              </a:rPr>
              <a:t>green fluorescent protein. Middle Right: Fluorescent imaging dead cells bound to propidium iodide, which has red fluorescence. Right: The left 3 panels are merged into a single image. Top right: In medium alone, </a:t>
            </a:r>
            <a:r>
              <a:rPr lang="en-US" sz="1200" i="1" dirty="0">
                <a:latin typeface="Arial" panose="020B0604020202020204" pitchFamily="34" charset="0"/>
                <a:cs typeface="Arial" panose="020B0604020202020204" pitchFamily="34" charset="0"/>
              </a:rPr>
              <a:t>P. aeruginosa </a:t>
            </a:r>
            <a:r>
              <a:rPr lang="en-US" sz="1200" i="0" dirty="0">
                <a:latin typeface="Arial" panose="020B0604020202020204" pitchFamily="34" charset="0"/>
                <a:cs typeface="Arial" panose="020B0604020202020204" pitchFamily="34" charset="0"/>
              </a:rPr>
              <a:t>cells attach to the host tissues. Three host cells near the attached bacterial aggregates are red, indicating cell death. Host cells are rounded, indicating a disruption to the host cell monolayer. Bottom right: </a:t>
            </a:r>
            <a:r>
              <a:rPr lang="en-US" sz="1200" dirty="0">
                <a:latin typeface="Arial" panose="020B0604020202020204" pitchFamily="34" charset="0"/>
                <a:cs typeface="Arial" panose="020B0604020202020204" pitchFamily="34" charset="0"/>
              </a:rPr>
              <a:t>In medium with mucin, few </a:t>
            </a:r>
            <a:r>
              <a:rPr lang="en-US" sz="1200" i="1" dirty="0">
                <a:latin typeface="Arial" panose="020B0604020202020204" pitchFamily="34" charset="0"/>
                <a:cs typeface="Arial" panose="020B0604020202020204" pitchFamily="34" charset="0"/>
              </a:rPr>
              <a:t>P. aeruginosa </a:t>
            </a:r>
            <a:r>
              <a:rPr lang="en-US" sz="1200" i="0" dirty="0">
                <a:latin typeface="Arial" panose="020B0604020202020204" pitchFamily="34" charset="0"/>
                <a:cs typeface="Arial" panose="020B0604020202020204" pitchFamily="34" charset="0"/>
              </a:rPr>
              <a:t>cells have attached to the host cells. The healthy host cells are monolayer is maintained and there is no propidium iodide fluorescence, indicating mucin prevents bacterial attachment and killing of host cells.</a:t>
            </a:r>
            <a:endParaRPr lang="en-US" dirty="0"/>
          </a:p>
        </p:txBody>
      </p:sp>
      <p:sp>
        <p:nvSpPr>
          <p:cNvPr id="4" name="Slide Number Placeholder 3"/>
          <p:cNvSpPr>
            <a:spLocks noGrp="1"/>
          </p:cNvSpPr>
          <p:nvPr>
            <p:ph type="sldNum" sz="quarter" idx="5"/>
          </p:nvPr>
        </p:nvSpPr>
        <p:spPr/>
        <p:txBody>
          <a:bodyPr/>
          <a:lstStyle/>
          <a:p>
            <a:fld id="{146488C3-B275-3F41-B7A9-1014364EAC61}" type="slidenum">
              <a:rPr lang="en-US" smtClean="0"/>
              <a:t>1</a:t>
            </a:fld>
            <a:endParaRPr lang="en-US"/>
          </a:p>
        </p:txBody>
      </p:sp>
    </p:spTree>
    <p:extLst>
      <p:ext uri="{BB962C8B-B14F-4D97-AF65-F5344CB8AC3E}">
        <p14:creationId xmlns:p14="http://schemas.microsoft.com/office/powerpoint/2010/main" val="3448588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6.jpg"/><Relationship Id="rId12"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g"/><Relationship Id="rId8" Type="http://schemas.openxmlformats.org/officeDocument/2006/relationships/image" Target="../media/image3.jpg"/><Relationship Id="rId9" Type="http://schemas.openxmlformats.org/officeDocument/2006/relationships/image" Target="../media/image4.jpg"/><Relationship Id="rId10"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6/8/20</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4.jpg"/><Relationship Id="rId12" Type="http://schemas.openxmlformats.org/officeDocument/2006/relationships/image" Target="../media/image15.jpg"/><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8.jpeg"/><Relationship Id="rId4" Type="http://schemas.openxmlformats.org/officeDocument/2006/relationships/image" Target="../media/image9.png"/><Relationship Id="rId5" Type="http://schemas.microsoft.com/office/2007/relationships/hdphoto" Target="../media/hdphoto1.wdp"/><Relationship Id="rId6" Type="http://schemas.openxmlformats.org/officeDocument/2006/relationships/image" Target="../media/image10.jpeg"/><Relationship Id="rId7" Type="http://schemas.microsoft.com/office/2007/relationships/hdphoto" Target="../media/hdphoto2.wdp"/><Relationship Id="rId8" Type="http://schemas.openxmlformats.org/officeDocument/2006/relationships/image" Target="../media/image11.jpeg"/><Relationship Id="rId9" Type="http://schemas.openxmlformats.org/officeDocument/2006/relationships/image" Target="../media/image12.tiff"/><Relationship Id="rId10"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1840" y="91104"/>
            <a:ext cx="5838920" cy="803867"/>
          </a:xfrm>
        </p:spPr>
        <p:txBody>
          <a:bodyPr anchor="ctr"/>
          <a:lstStyle/>
          <a:p>
            <a:r>
              <a:rPr lang="en-US" sz="1800" b="1" dirty="0" smtClean="0">
                <a:solidFill>
                  <a:schemeClr val="tx1"/>
                </a:solidFill>
              </a:rPr>
              <a:t>IRG-2.  Mucin </a:t>
            </a:r>
            <a:r>
              <a:rPr lang="en-US" sz="1800" b="1" dirty="0" err="1">
                <a:solidFill>
                  <a:schemeClr val="tx1"/>
                </a:solidFill>
              </a:rPr>
              <a:t>Glycans</a:t>
            </a:r>
            <a:r>
              <a:rPr lang="en-US" sz="1800" b="1" dirty="0">
                <a:solidFill>
                  <a:schemeClr val="tx1"/>
                </a:solidFill>
              </a:rPr>
              <a:t> Regulate </a:t>
            </a:r>
            <a:r>
              <a:rPr lang="en-US" sz="1800" b="1" dirty="0" smtClean="0">
                <a:solidFill>
                  <a:schemeClr val="tx1"/>
                </a:solidFill>
              </a:rPr>
              <a:t>Microbial Virulence</a:t>
            </a:r>
            <a:endParaRPr lang="en-US" sz="1800" b="1" dirty="0">
              <a:solidFill>
                <a:schemeClr val="tx1"/>
              </a:solidFill>
            </a:endParaRPr>
          </a:p>
        </p:txBody>
      </p:sp>
      <p:sp>
        <p:nvSpPr>
          <p:cNvPr id="7" name="Rectangle 6"/>
          <p:cNvSpPr/>
          <p:nvPr/>
        </p:nvSpPr>
        <p:spPr>
          <a:xfrm>
            <a:off x="4632198" y="1014660"/>
            <a:ext cx="3554871" cy="461665"/>
          </a:xfrm>
          <a:prstGeom prst="rect">
            <a:avLst/>
          </a:prstGeom>
        </p:spPr>
        <p:txBody>
          <a:bodyPr wrap="square" anchor="ctr">
            <a:spAutoFit/>
          </a:bodyPr>
          <a:lstStyle/>
          <a:p>
            <a:r>
              <a:rPr lang="en-US" sz="1200" b="1" dirty="0">
                <a:solidFill>
                  <a:schemeClr val="bg1"/>
                </a:solidFill>
              </a:rPr>
              <a:t>Katharina </a:t>
            </a:r>
            <a:r>
              <a:rPr lang="en-US" sz="1200" b="1" dirty="0" smtClean="0">
                <a:solidFill>
                  <a:schemeClr val="bg1"/>
                </a:solidFill>
              </a:rPr>
              <a:t>Ribbeck</a:t>
            </a:r>
          </a:p>
          <a:p>
            <a:r>
              <a:rPr lang="en-US" sz="1200" b="1" dirty="0" smtClean="0">
                <a:solidFill>
                  <a:schemeClr val="bg1"/>
                </a:solidFill>
              </a:rPr>
              <a:t>Massachusetts Institute of Technology</a:t>
            </a:r>
            <a:endParaRPr lang="en-US" sz="1200" b="1" dirty="0">
              <a:solidFill>
                <a:schemeClr val="bg1"/>
              </a:solidFill>
            </a:endParaRPr>
          </a:p>
        </p:txBody>
      </p:sp>
      <p:sp>
        <p:nvSpPr>
          <p:cNvPr id="8" name="Rectangle 7"/>
          <p:cNvSpPr/>
          <p:nvPr/>
        </p:nvSpPr>
        <p:spPr>
          <a:xfrm>
            <a:off x="152400" y="254585"/>
            <a:ext cx="2759824" cy="461665"/>
          </a:xfrm>
          <a:prstGeom prst="rect">
            <a:avLst/>
          </a:prstGeom>
        </p:spPr>
        <p:txBody>
          <a:bodyPr wrap="square" anchor="ctr">
            <a:spAutoFit/>
          </a:bodyPr>
          <a:lstStyle/>
          <a:p>
            <a:r>
              <a:rPr lang="en-US" sz="1200" b="1" dirty="0" smtClean="0">
                <a:solidFill>
                  <a:schemeClr val="bg1"/>
                </a:solidFill>
              </a:rPr>
              <a:t>MIT MRSEC</a:t>
            </a:r>
          </a:p>
          <a:p>
            <a:r>
              <a:rPr lang="en-US" sz="1200" b="1" dirty="0" smtClean="0">
                <a:solidFill>
                  <a:schemeClr val="bg1"/>
                </a:solidFill>
              </a:rPr>
              <a:t>DMR-1419807</a:t>
            </a:r>
            <a:endParaRPr lang="en-US" sz="1200" b="1" dirty="0">
              <a:solidFill>
                <a:schemeClr val="bg1"/>
              </a:solidFill>
            </a:endParaRPr>
          </a:p>
        </p:txBody>
      </p:sp>
      <p:sp>
        <p:nvSpPr>
          <p:cNvPr id="9" name="Text Box 28"/>
          <p:cNvSpPr txBox="1">
            <a:spLocks noChangeArrowheads="1"/>
          </p:cNvSpPr>
          <p:nvPr/>
        </p:nvSpPr>
        <p:spPr bwMode="auto">
          <a:xfrm>
            <a:off x="143740" y="1720391"/>
            <a:ext cx="41789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algn="just" eaLnBrk="1" hangingPunct="1">
              <a:buFont typeface="Arial" panose="020B0604020202020204" pitchFamily="34" charset="0"/>
              <a:buChar char="•"/>
            </a:pPr>
            <a:r>
              <a:rPr lang="en-US" sz="1400" dirty="0"/>
              <a:t>A slimy layer of mucus serves as the first line of defense against problematic microbes like the bacterial pathogen </a:t>
            </a:r>
            <a:r>
              <a:rPr lang="en-US" sz="1400" i="1" dirty="0"/>
              <a:t>Pseudomonas aeruginosa. </a:t>
            </a:r>
          </a:p>
          <a:p>
            <a:pPr marL="285750" indent="-285750" algn="just" eaLnBrk="1" hangingPunct="1">
              <a:buFont typeface="Arial" panose="020B0604020202020204" pitchFamily="34" charset="0"/>
              <a:buChar char="•"/>
            </a:pPr>
            <a:r>
              <a:rPr lang="en-US" sz="1400" dirty="0"/>
              <a:t>We have identified mucins, the major gel-forming components of mucus, and their complex sugar structures (glycans) as protective molecules that suppress microbial virulence traits including toxin secretion, bacterial communication, and surface attachment. </a:t>
            </a:r>
          </a:p>
          <a:p>
            <a:pPr marL="285750" indent="-285750" algn="just" eaLnBrk="1" hangingPunct="1">
              <a:buFont typeface="Arial" panose="020B0604020202020204" pitchFamily="34" charset="0"/>
              <a:buChar char="•"/>
            </a:pPr>
            <a:r>
              <a:rPr lang="en-US" sz="1400" dirty="0"/>
              <a:t>This virulence reduction is associated with less host cell killing </a:t>
            </a:r>
            <a:r>
              <a:rPr lang="en-US" sz="1400" i="1" dirty="0"/>
              <a:t>in vitro</a:t>
            </a:r>
            <a:r>
              <a:rPr lang="en-US" sz="1400" dirty="0"/>
              <a:t> (Figure) and less colonization of burn wounds</a:t>
            </a:r>
            <a:r>
              <a:rPr lang="en-US" sz="1400" dirty="0" smtClean="0"/>
              <a:t>.</a:t>
            </a:r>
          </a:p>
          <a:p>
            <a:pPr marL="285750" indent="-285750" algn="just" eaLnBrk="1" hangingPunct="1">
              <a:buFont typeface="Arial" panose="020B0604020202020204" pitchFamily="34" charset="0"/>
              <a:buChar char="•"/>
            </a:pPr>
            <a:endParaRPr lang="en-US" sz="1400" dirty="0"/>
          </a:p>
          <a:p>
            <a:pPr marL="285750" indent="-285750" algn="just" eaLnBrk="1" hangingPunct="1">
              <a:buFont typeface="Arial" panose="020B0604020202020204" pitchFamily="34" charset="0"/>
              <a:buChar char="•"/>
            </a:pPr>
            <a:r>
              <a:rPr lang="en-US" sz="1400" b="1" dirty="0"/>
              <a:t>Significance: </a:t>
            </a:r>
            <a:r>
              <a:rPr lang="en-US" sz="1400" dirty="0"/>
              <a:t>By attenuating the virulence of pathogens rather than eradicating them, mucin glycans are attractive candidates for novel therapeutics.</a:t>
            </a:r>
          </a:p>
        </p:txBody>
      </p:sp>
      <p:sp>
        <p:nvSpPr>
          <p:cNvPr id="11" name="Rectangle 37"/>
          <p:cNvSpPr>
            <a:spLocks noChangeArrowheads="1"/>
          </p:cNvSpPr>
          <p:nvPr/>
        </p:nvSpPr>
        <p:spPr bwMode="auto">
          <a:xfrm>
            <a:off x="4667250" y="1727886"/>
            <a:ext cx="4076700" cy="42609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400" y="745755"/>
            <a:ext cx="720903" cy="276999"/>
          </a:xfrm>
          <a:prstGeom prst="rect">
            <a:avLst/>
          </a:prstGeom>
        </p:spPr>
        <p:txBody>
          <a:bodyPr wrap="square" anchor="ctr">
            <a:spAutoFit/>
          </a:bodyPr>
          <a:lstStyle/>
          <a:p>
            <a:r>
              <a:rPr lang="en-US" sz="1200" b="1" dirty="0">
                <a:solidFill>
                  <a:srgbClr val="002060"/>
                </a:solidFill>
              </a:rPr>
              <a:t>2019</a:t>
            </a:r>
          </a:p>
        </p:txBody>
      </p:sp>
      <p:grpSp>
        <p:nvGrpSpPr>
          <p:cNvPr id="31" name="Group 30" descr="An eight-square grid containing two rows comparing host cells with medium alone host cells with mucin when exposed to Pseudomonas aeruginosa. See each individual square for individual details." title="Mucins prevent host cell killing by P. Aeruginosa">
            <a:extLst>
              <a:ext uri="{FF2B5EF4-FFF2-40B4-BE49-F238E27FC236}">
                <a16:creationId xmlns:a16="http://schemas.microsoft.com/office/drawing/2014/main" xmlns="" id="{D30FA5E3-1AFF-BF43-B051-9A5DD9EEA9C6}"/>
              </a:ext>
            </a:extLst>
          </p:cNvPr>
          <p:cNvGrpSpPr/>
          <p:nvPr/>
        </p:nvGrpSpPr>
        <p:grpSpPr>
          <a:xfrm>
            <a:off x="4632199" y="2306936"/>
            <a:ext cx="4089654" cy="2236620"/>
            <a:chOff x="7238511" y="2242652"/>
            <a:chExt cx="4745321" cy="2595201"/>
          </a:xfrm>
        </p:grpSpPr>
        <p:sp>
          <p:nvSpPr>
            <p:cNvPr id="32" name="TextBox 31">
              <a:extLst>
                <a:ext uri="{FF2B5EF4-FFF2-40B4-BE49-F238E27FC236}">
                  <a16:creationId xmlns:a16="http://schemas.microsoft.com/office/drawing/2014/main" xmlns="" id="{136A36B6-445F-D244-BFBE-A59ADA5907C3}"/>
                </a:ext>
              </a:extLst>
            </p:cNvPr>
            <p:cNvSpPr txBox="1"/>
            <p:nvPr/>
          </p:nvSpPr>
          <p:spPr>
            <a:xfrm flipH="1">
              <a:off x="7505616" y="2242652"/>
              <a:ext cx="1072924" cy="285696"/>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Host Cells</a:t>
              </a:r>
            </a:p>
          </p:txBody>
        </p:sp>
        <p:sp>
          <p:nvSpPr>
            <p:cNvPr id="33" name="TextBox 32">
              <a:extLst>
                <a:ext uri="{FF2B5EF4-FFF2-40B4-BE49-F238E27FC236}">
                  <a16:creationId xmlns:a16="http://schemas.microsoft.com/office/drawing/2014/main" xmlns="" id="{C7A47465-E5B2-1748-A2DD-F22B22CD81B5}"/>
                </a:ext>
              </a:extLst>
            </p:cNvPr>
            <p:cNvSpPr txBox="1"/>
            <p:nvPr/>
          </p:nvSpPr>
          <p:spPr>
            <a:xfrm flipH="1">
              <a:off x="8356339" y="2242653"/>
              <a:ext cx="1644737" cy="285696"/>
            </a:xfrm>
            <a:prstGeom prst="rect">
              <a:avLst/>
            </a:prstGeom>
            <a:noFill/>
          </p:spPr>
          <p:txBody>
            <a:bodyPr wrap="square" rtlCol="0">
              <a:spAutoFit/>
            </a:bodyPr>
            <a:lstStyle/>
            <a:p>
              <a:pPr algn="ctr"/>
              <a:r>
                <a:rPr lang="en-US" sz="1000" b="1" i="1" dirty="0">
                  <a:solidFill>
                    <a:srgbClr val="21FF06"/>
                  </a:solidFill>
                  <a:latin typeface="Arial" panose="020B0604020202020204" pitchFamily="34" charset="0"/>
                  <a:cs typeface="Arial" panose="020B0604020202020204" pitchFamily="34" charset="0"/>
                </a:rPr>
                <a:t>P. aeruginosa</a:t>
              </a:r>
            </a:p>
          </p:txBody>
        </p:sp>
        <p:sp>
          <p:nvSpPr>
            <p:cNvPr id="34" name="TextBox 33">
              <a:extLst>
                <a:ext uri="{FF2B5EF4-FFF2-40B4-BE49-F238E27FC236}">
                  <a16:creationId xmlns:a16="http://schemas.microsoft.com/office/drawing/2014/main" xmlns="" id="{703BC9F7-95CD-7B40-90A9-DC98BAF4219E}"/>
                </a:ext>
              </a:extLst>
            </p:cNvPr>
            <p:cNvSpPr txBox="1"/>
            <p:nvPr/>
          </p:nvSpPr>
          <p:spPr>
            <a:xfrm flipH="1">
              <a:off x="9568212" y="2242653"/>
              <a:ext cx="1491111" cy="285696"/>
            </a:xfrm>
            <a:prstGeom prst="rect">
              <a:avLst/>
            </a:prstGeom>
            <a:noFill/>
          </p:spPr>
          <p:txBody>
            <a:bodyPr wrap="square" rtlCol="0">
              <a:spAutoFit/>
            </a:bodyPr>
            <a:lstStyle/>
            <a:p>
              <a:pPr algn="ctr"/>
              <a:r>
                <a:rPr lang="en-US" sz="1000" b="1" dirty="0">
                  <a:solidFill>
                    <a:srgbClr val="FF0000"/>
                  </a:solidFill>
                  <a:latin typeface="Arial" panose="020B0604020202020204" pitchFamily="34" charset="0"/>
                  <a:cs typeface="Arial" panose="020B0604020202020204" pitchFamily="34" charset="0"/>
                </a:rPr>
                <a:t>Cell death</a:t>
              </a:r>
            </a:p>
          </p:txBody>
        </p:sp>
        <p:sp>
          <p:nvSpPr>
            <p:cNvPr id="35" name="TextBox 34">
              <a:extLst>
                <a:ext uri="{FF2B5EF4-FFF2-40B4-BE49-F238E27FC236}">
                  <a16:creationId xmlns:a16="http://schemas.microsoft.com/office/drawing/2014/main" xmlns="" id="{2E227668-A359-DF4C-9B9F-7809C179E1E3}"/>
                </a:ext>
              </a:extLst>
            </p:cNvPr>
            <p:cNvSpPr txBox="1"/>
            <p:nvPr/>
          </p:nvSpPr>
          <p:spPr>
            <a:xfrm flipH="1">
              <a:off x="10904145" y="2242653"/>
              <a:ext cx="1072922" cy="285696"/>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Merge</a:t>
              </a:r>
            </a:p>
          </p:txBody>
        </p:sp>
        <p:grpSp>
          <p:nvGrpSpPr>
            <p:cNvPr id="36" name="Group 35">
              <a:extLst>
                <a:ext uri="{FF2B5EF4-FFF2-40B4-BE49-F238E27FC236}">
                  <a16:creationId xmlns:a16="http://schemas.microsoft.com/office/drawing/2014/main" xmlns="" id="{492B6D31-6FC7-9A4D-A37E-64A60F2ECC58}"/>
                </a:ext>
              </a:extLst>
            </p:cNvPr>
            <p:cNvGrpSpPr/>
            <p:nvPr/>
          </p:nvGrpSpPr>
          <p:grpSpPr>
            <a:xfrm rot="5400000" flipV="1">
              <a:off x="8370710" y="1224731"/>
              <a:ext cx="2480923" cy="4745321"/>
              <a:chOff x="6360333" y="2046526"/>
              <a:chExt cx="2516137" cy="4812669"/>
            </a:xfrm>
          </p:grpSpPr>
          <p:pic>
            <p:nvPicPr>
              <p:cNvPr id="37" name="Picture 36" descr="A black square with tiny flecks of green on the bottom right corner of the square." title="Pseudomonas aeruginosa with presence of mucin">
                <a:extLst>
                  <a:ext uri="{FF2B5EF4-FFF2-40B4-BE49-F238E27FC236}">
                    <a16:creationId xmlns:a16="http://schemas.microsoft.com/office/drawing/2014/main" xmlns="" id="{779E0C5E-DBF6-E842-B312-1F586E9B59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682525" y="3478847"/>
                <a:ext cx="1099250" cy="1096633"/>
              </a:xfrm>
              <a:prstGeom prst="rect">
                <a:avLst/>
              </a:prstGeom>
            </p:spPr>
          </p:pic>
          <p:pic>
            <p:nvPicPr>
              <p:cNvPr id="38" name="Picture 37" descr="Grey matter with a matt texture and a very slight trace of an amorphic pattern, not prounanced rounded forms as shown in host cells image above." title="Host cells with mucin">
                <a:extLst>
                  <a:ext uri="{FF2B5EF4-FFF2-40B4-BE49-F238E27FC236}">
                    <a16:creationId xmlns:a16="http://schemas.microsoft.com/office/drawing/2014/main" xmlns="" id="{5700A693-C5F7-9E4C-B2CD-31DD11040FA5}"/>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rot="5400000">
                <a:off x="7658827" y="2311877"/>
                <a:ext cx="1104155" cy="1099249"/>
              </a:xfrm>
              <a:prstGeom prst="rect">
                <a:avLst/>
              </a:prstGeom>
            </p:spPr>
          </p:pic>
          <p:pic>
            <p:nvPicPr>
              <p:cNvPr id="39" name="Picture 38" descr="A black square with minute red dots on the bottom corner of the square." title="Cell death with mucin">
                <a:extLst>
                  <a:ext uri="{FF2B5EF4-FFF2-40B4-BE49-F238E27FC236}">
                    <a16:creationId xmlns:a16="http://schemas.microsoft.com/office/drawing/2014/main" xmlns="" id="{CE85AB2C-4A58-014F-BBB1-79F01597FD32}"/>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5400000">
                <a:off x="7661280" y="4617116"/>
                <a:ext cx="1099250" cy="1096633"/>
              </a:xfrm>
              <a:prstGeom prst="rect">
                <a:avLst/>
              </a:prstGeom>
            </p:spPr>
          </p:pic>
          <p:pic>
            <p:nvPicPr>
              <p:cNvPr id="40" name="Picture 39" descr="Conglomerate image of host cells with mucin, Pseudomonas aeruginosa and cell death. Grey matter with a matt texture and a very slight trace of an amorphic pattern. Small flecks of a green light blend into the background in the corner of the square. " title="Conglomerate image of host cells with mucin">
                <a:extLst>
                  <a:ext uri="{FF2B5EF4-FFF2-40B4-BE49-F238E27FC236}">
                    <a16:creationId xmlns:a16="http://schemas.microsoft.com/office/drawing/2014/main" xmlns="" id="{871837E7-F58E-9542-97B2-24460238BF6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7661282" y="5759947"/>
                <a:ext cx="1099249" cy="1096633"/>
              </a:xfrm>
              <a:prstGeom prst="rect">
                <a:avLst/>
              </a:prstGeom>
            </p:spPr>
          </p:pic>
          <p:pic>
            <p:nvPicPr>
              <p:cNvPr id="41" name="Picture 40" descr="Grey matter comprised of a conglomerate of rounded forms." title="Host cells medium alone">
                <a:extLst>
                  <a:ext uri="{FF2B5EF4-FFF2-40B4-BE49-F238E27FC236}">
                    <a16:creationId xmlns:a16="http://schemas.microsoft.com/office/drawing/2014/main" xmlns="" id="{F759EEBF-45D0-5441-8ECF-3C0B7A09CA2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6512221" y="2311876"/>
                <a:ext cx="1101875" cy="1099249"/>
              </a:xfrm>
              <a:prstGeom prst="rect">
                <a:avLst/>
              </a:prstGeom>
            </p:spPr>
          </p:pic>
          <p:pic>
            <p:nvPicPr>
              <p:cNvPr id="42" name="Picture 41" descr="A black square with amorphic, frothy green light, like green smoke, fills two thirds of the square." title="Pseudomonas aeruginosa with medium alone">
                <a:extLst>
                  <a:ext uri="{FF2B5EF4-FFF2-40B4-BE49-F238E27FC236}">
                    <a16:creationId xmlns:a16="http://schemas.microsoft.com/office/drawing/2014/main" xmlns="" id="{A8B57FF4-DE37-7549-A2AF-43E3DDF9980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6512223" y="3464637"/>
                <a:ext cx="1101871" cy="1099249"/>
              </a:xfrm>
              <a:prstGeom prst="rect">
                <a:avLst/>
              </a:prstGeom>
            </p:spPr>
          </p:pic>
          <p:pic>
            <p:nvPicPr>
              <p:cNvPr id="43" name="Picture 42" descr="A black square with three rounded, red shapes." title="Cell death with medium alone">
                <a:extLst>
                  <a:ext uri="{FF2B5EF4-FFF2-40B4-BE49-F238E27FC236}">
                    <a16:creationId xmlns:a16="http://schemas.microsoft.com/office/drawing/2014/main" xmlns="" id="{A77C868C-37CB-2440-AC53-1510DD98AA8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6512223" y="4615810"/>
                <a:ext cx="1101871" cy="1099249"/>
              </a:xfrm>
              <a:prstGeom prst="rect">
                <a:avLst/>
              </a:prstGeom>
            </p:spPr>
          </p:pic>
          <p:pic>
            <p:nvPicPr>
              <p:cNvPr id="44" name="Picture 43" descr="A conglogerate of the three images of host cells with medium alone, Pseudomonas aeruginosa, and cell death. Grey matter comprised of a conglomerate of rounded forms. Three rounded, red shapes and a frothy green, smoke-like image blend into the image of the grey host cells." title="A conglogerate of the three images of host cells with medium alone">
                <a:extLst>
                  <a:ext uri="{FF2B5EF4-FFF2-40B4-BE49-F238E27FC236}">
                    <a16:creationId xmlns:a16="http://schemas.microsoft.com/office/drawing/2014/main" xmlns="" id="{4ABF93C6-F224-4448-AC9B-0A78EF24714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00000">
                <a:off x="6512226" y="5758636"/>
                <a:ext cx="1101869" cy="1099249"/>
              </a:xfrm>
              <a:prstGeom prst="rect">
                <a:avLst/>
              </a:prstGeom>
            </p:spPr>
          </p:pic>
          <p:sp>
            <p:nvSpPr>
              <p:cNvPr id="45" name="TextBox 44">
                <a:extLst>
                  <a:ext uri="{FF2B5EF4-FFF2-40B4-BE49-F238E27FC236}">
                    <a16:creationId xmlns:a16="http://schemas.microsoft.com/office/drawing/2014/main" xmlns="" id="{591C2713-D29B-FB4B-9A9A-0F8A40A63994}"/>
                  </a:ext>
                </a:extLst>
              </p:cNvPr>
              <p:cNvSpPr txBox="1"/>
              <p:nvPr/>
            </p:nvSpPr>
            <p:spPr>
              <a:xfrm>
                <a:off x="6360333" y="2046526"/>
                <a:ext cx="1428361" cy="289751"/>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Medium alone</a:t>
                </a:r>
              </a:p>
            </p:txBody>
          </p:sp>
          <p:sp>
            <p:nvSpPr>
              <p:cNvPr id="46" name="TextBox 45">
                <a:extLst>
                  <a:ext uri="{FF2B5EF4-FFF2-40B4-BE49-F238E27FC236}">
                    <a16:creationId xmlns:a16="http://schemas.microsoft.com/office/drawing/2014/main" xmlns="" id="{FCEE0827-7815-474F-8427-59E69DF1F9BD}"/>
                  </a:ext>
                </a:extLst>
              </p:cNvPr>
              <p:cNvSpPr txBox="1"/>
              <p:nvPr/>
            </p:nvSpPr>
            <p:spPr>
              <a:xfrm>
                <a:off x="7642956" y="2056461"/>
                <a:ext cx="1233514" cy="289751"/>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 Mucin</a:t>
                </a:r>
              </a:p>
            </p:txBody>
          </p:sp>
          <p:cxnSp>
            <p:nvCxnSpPr>
              <p:cNvPr id="47" name="Straight Connector 46">
                <a:extLst>
                  <a:ext uri="{FF2B5EF4-FFF2-40B4-BE49-F238E27FC236}">
                    <a16:creationId xmlns:a16="http://schemas.microsoft.com/office/drawing/2014/main" xmlns="" id="{6BB58687-EADB-1941-9AF9-6582A9A5231A}"/>
                  </a:ext>
                </a:extLst>
              </p:cNvPr>
              <p:cNvCxnSpPr/>
              <p:nvPr/>
            </p:nvCxnSpPr>
            <p:spPr>
              <a:xfrm rot="16200000">
                <a:off x="8515717" y="2562914"/>
                <a:ext cx="29598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xmlns="" id="{12E183EC-CE26-784B-823A-07128A8898F0}"/>
                  </a:ext>
                </a:extLst>
              </p:cNvPr>
              <p:cNvSpPr txBox="1"/>
              <p:nvPr/>
            </p:nvSpPr>
            <p:spPr>
              <a:xfrm rot="16200000">
                <a:off x="8109627" y="2566029"/>
                <a:ext cx="832780" cy="28975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20 µm</a:t>
                </a:r>
              </a:p>
            </p:txBody>
          </p:sp>
        </p:grpSp>
      </p:grpSp>
      <p:sp>
        <p:nvSpPr>
          <p:cNvPr id="49" name="TextBox 48">
            <a:extLst>
              <a:ext uri="{FF2B5EF4-FFF2-40B4-BE49-F238E27FC236}">
                <a16:creationId xmlns:a16="http://schemas.microsoft.com/office/drawing/2014/main" xmlns="" id="{B1C1B3B8-305E-2C4E-97C7-3DE9D9D23A9C}"/>
              </a:ext>
            </a:extLst>
          </p:cNvPr>
          <p:cNvSpPr txBox="1"/>
          <p:nvPr/>
        </p:nvSpPr>
        <p:spPr>
          <a:xfrm>
            <a:off x="4594860" y="6155722"/>
            <a:ext cx="4697730" cy="707886"/>
          </a:xfrm>
          <a:prstGeom prst="rect">
            <a:avLst/>
          </a:prstGeom>
          <a:noFill/>
        </p:spPr>
        <p:txBody>
          <a:bodyPr wrap="square" rtlCol="0">
            <a:spAutoFit/>
          </a:bodyPr>
          <a:lstStyle/>
          <a:p>
            <a:r>
              <a:rPr lang="en-US" sz="1000" dirty="0">
                <a:latin typeface="Arial" charset="0"/>
                <a:ea typeface="Arial" charset="0"/>
                <a:cs typeface="Arial" charset="0"/>
              </a:rPr>
              <a:t>Wheeler, K. M., </a:t>
            </a:r>
            <a:r>
              <a:rPr lang="en-US" sz="1000" dirty="0" err="1">
                <a:latin typeface="Arial" charset="0"/>
                <a:ea typeface="Arial" charset="0"/>
                <a:cs typeface="Arial" charset="0"/>
              </a:rPr>
              <a:t>Cárcamo-Oyarce</a:t>
            </a:r>
            <a:r>
              <a:rPr lang="en-US" sz="1000" dirty="0">
                <a:latin typeface="Arial" charset="0"/>
                <a:ea typeface="Arial" charset="0"/>
                <a:cs typeface="Arial" charset="0"/>
              </a:rPr>
              <a:t>, G., Turner, B. S., </a:t>
            </a:r>
            <a:r>
              <a:rPr lang="en-US" sz="1000" dirty="0" err="1">
                <a:latin typeface="Arial" charset="0"/>
                <a:ea typeface="Arial" charset="0"/>
                <a:cs typeface="Arial" charset="0"/>
              </a:rPr>
              <a:t>Dellos</a:t>
            </a:r>
            <a:r>
              <a:rPr lang="en-US" sz="1000" dirty="0">
                <a:latin typeface="Arial" charset="0"/>
                <a:ea typeface="Arial" charset="0"/>
                <a:cs typeface="Arial" charset="0"/>
              </a:rPr>
              <a:t>-Nolan, S., Co, J. Y., </a:t>
            </a:r>
            <a:r>
              <a:rPr lang="en-US" sz="1000" dirty="0" err="1">
                <a:latin typeface="Arial" charset="0"/>
                <a:ea typeface="Arial" charset="0"/>
                <a:cs typeface="Arial" charset="0"/>
              </a:rPr>
              <a:t>Lehoux</a:t>
            </a:r>
            <a:r>
              <a:rPr lang="en-US" sz="1000" dirty="0">
                <a:latin typeface="Arial" charset="0"/>
                <a:ea typeface="Arial" charset="0"/>
                <a:cs typeface="Arial" charset="0"/>
              </a:rPr>
              <a:t>, S., Cummings, R. D., Wozniak, D. J., and </a:t>
            </a:r>
            <a:r>
              <a:rPr lang="en-US" sz="1000" b="1" dirty="0" err="1">
                <a:latin typeface="Arial" charset="0"/>
                <a:ea typeface="Arial" charset="0"/>
                <a:cs typeface="Arial" charset="0"/>
              </a:rPr>
              <a:t>Ribbeck</a:t>
            </a:r>
            <a:r>
              <a:rPr lang="en-US" sz="1000" dirty="0">
                <a:latin typeface="Arial" charset="0"/>
                <a:ea typeface="Arial" charset="0"/>
                <a:cs typeface="Arial" charset="0"/>
              </a:rPr>
              <a:t>, K. “Mucin </a:t>
            </a:r>
            <a:r>
              <a:rPr lang="en-US" sz="1000" dirty="0" err="1">
                <a:latin typeface="Arial" charset="0"/>
                <a:ea typeface="Arial" charset="0"/>
                <a:cs typeface="Arial" charset="0"/>
              </a:rPr>
              <a:t>Glycans</a:t>
            </a:r>
            <a:r>
              <a:rPr lang="en-US" sz="1000" dirty="0">
                <a:latin typeface="Arial" charset="0"/>
                <a:ea typeface="Arial" charset="0"/>
                <a:cs typeface="Arial" charset="0"/>
              </a:rPr>
              <a:t> Attenuate the Virulence of Pseudomonas Aeruginosa in </a:t>
            </a:r>
            <a:r>
              <a:rPr lang="en-US" sz="1000" dirty="0" smtClean="0">
                <a:latin typeface="Arial" charset="0"/>
                <a:ea typeface="Arial" charset="0"/>
                <a:cs typeface="Arial" charset="0"/>
              </a:rPr>
              <a:t>Infection.” </a:t>
            </a:r>
            <a:r>
              <a:rPr lang="en-US" sz="1000" i="1" dirty="0">
                <a:latin typeface="Arial" charset="0"/>
                <a:ea typeface="Arial" charset="0"/>
                <a:cs typeface="Arial" charset="0"/>
              </a:rPr>
              <a:t>Nature </a:t>
            </a:r>
            <a:r>
              <a:rPr lang="en-US" sz="1000" i="1" dirty="0" smtClean="0">
                <a:latin typeface="Arial" charset="0"/>
                <a:ea typeface="Arial" charset="0"/>
                <a:cs typeface="Arial" charset="0"/>
              </a:rPr>
              <a:t>Microbiology,</a:t>
            </a:r>
            <a:r>
              <a:rPr lang="en-US" sz="1000" dirty="0" smtClean="0">
                <a:latin typeface="Arial" charset="0"/>
                <a:ea typeface="Arial" charset="0"/>
                <a:cs typeface="Arial" charset="0"/>
              </a:rPr>
              <a:t> 4(12):2146–2154, 2019. &lt;doi:10.1038/s41564-019-0581-8&gt;</a:t>
            </a:r>
            <a:endParaRPr lang="en-US" sz="1000" dirty="0">
              <a:latin typeface="Arial" charset="0"/>
              <a:ea typeface="Arial" charset="0"/>
              <a:cs typeface="Arial" charset="0"/>
            </a:endParaRPr>
          </a:p>
        </p:txBody>
      </p:sp>
      <p:sp>
        <p:nvSpPr>
          <p:cNvPr id="50" name="TextBox 49" descr="A black square with small traces of green specks in the bottom corner of the black square. Most of the square is black in comparison to the square above with medium alone." title="P Aeruginosa ">
            <a:extLst>
              <a:ext uri="{FF2B5EF4-FFF2-40B4-BE49-F238E27FC236}">
                <a16:creationId xmlns:a16="http://schemas.microsoft.com/office/drawing/2014/main" xmlns="" id="{16B6C71A-E27D-4B4E-A6FE-9FE04F39722E}"/>
              </a:ext>
            </a:extLst>
          </p:cNvPr>
          <p:cNvSpPr txBox="1"/>
          <p:nvPr/>
        </p:nvSpPr>
        <p:spPr>
          <a:xfrm>
            <a:off x="4779400" y="4571729"/>
            <a:ext cx="3910263" cy="1446550"/>
          </a:xfrm>
          <a:prstGeom prst="rect">
            <a:avLst/>
          </a:prstGeom>
          <a:noFill/>
        </p:spPr>
        <p:txBody>
          <a:bodyPr wrap="square" rtlCol="0">
            <a:spAutoFit/>
          </a:bodyPr>
          <a:lstStyle/>
          <a:p>
            <a:r>
              <a:rPr lang="en-US" sz="1100" dirty="0">
                <a:ea typeface="News Gothic MT" charset="0"/>
                <a:cs typeface="News Gothic MT" charset="0"/>
              </a:rPr>
              <a:t>Top: In medium alone, </a:t>
            </a:r>
            <a:r>
              <a:rPr lang="en-US" sz="1100" i="1" dirty="0">
                <a:ea typeface="News Gothic MT" charset="0"/>
                <a:cs typeface="News Gothic MT" charset="0"/>
              </a:rPr>
              <a:t>P. aeruginosa</a:t>
            </a:r>
            <a:r>
              <a:rPr lang="en-US" sz="1100" dirty="0">
                <a:ea typeface="News Gothic MT" charset="0"/>
                <a:cs typeface="News Gothic MT" charset="0"/>
              </a:rPr>
              <a:t> (green) attaches to host cells (bright field), triggering cellular rounding and death (red). </a:t>
            </a:r>
            <a:endParaRPr lang="en-US" sz="1100" dirty="0" smtClean="0">
              <a:ea typeface="News Gothic MT" charset="0"/>
              <a:cs typeface="News Gothic MT" charset="0"/>
            </a:endParaRPr>
          </a:p>
          <a:p>
            <a:endParaRPr lang="en-US" sz="1100" dirty="0">
              <a:ea typeface="News Gothic MT" charset="0"/>
              <a:cs typeface="News Gothic MT" charset="0"/>
            </a:endParaRPr>
          </a:p>
          <a:p>
            <a:r>
              <a:rPr lang="en-US" sz="1100" dirty="0">
                <a:ea typeface="News Gothic MT" charset="0"/>
                <a:cs typeface="News Gothic MT" charset="0"/>
              </a:rPr>
              <a:t>Bottom: The presence of mucin prevents </a:t>
            </a:r>
            <a:r>
              <a:rPr lang="en-US" sz="1100" i="1" dirty="0">
                <a:ea typeface="News Gothic MT" charset="0"/>
                <a:cs typeface="News Gothic MT" charset="0"/>
              </a:rPr>
              <a:t>P. aeruginosa </a:t>
            </a:r>
            <a:r>
              <a:rPr lang="en-US" sz="1100" dirty="0">
                <a:ea typeface="News Gothic MT" charset="0"/>
                <a:cs typeface="News Gothic MT" charset="0"/>
              </a:rPr>
              <a:t>from attaching to and killing host cells, </a:t>
            </a:r>
            <a:r>
              <a:rPr lang="en-US" sz="1100" dirty="0" smtClean="0">
                <a:ea typeface="News Gothic MT" charset="0"/>
                <a:cs typeface="News Gothic MT" charset="0"/>
              </a:rPr>
              <a:t>thus </a:t>
            </a:r>
            <a:r>
              <a:rPr lang="en-US" sz="1100" dirty="0">
                <a:ea typeface="News Gothic MT" charset="0"/>
                <a:cs typeface="News Gothic MT" charset="0"/>
              </a:rPr>
              <a:t>maintaining a healthy host cell monolayer without rounded morphology.  </a:t>
            </a:r>
            <a:endParaRPr lang="en-US" sz="1100" i="1" dirty="0">
              <a:ea typeface="News Gothic MT" charset="0"/>
              <a:cs typeface="News Gothic MT" charset="0"/>
            </a:endParaRPr>
          </a:p>
        </p:txBody>
      </p:sp>
      <p:sp>
        <p:nvSpPr>
          <p:cNvPr id="53" name="TextBox 52" descr="An eight-square grid containing two horizontal rows of four square images compare medium alone on the top row to the presence of mucins on the bottom row. In order from left to right, the vertical rows show the progression in four stages shown in each verticle row. In the first row, the host cells show grey matter comprised of , P. Aeruginosa, cell death, and merge" title="Mucins prevent host cell killing by P. aeruginosa">
            <a:extLst>
              <a:ext uri="{FF2B5EF4-FFF2-40B4-BE49-F238E27FC236}">
                <a16:creationId xmlns:a16="http://schemas.microsoft.com/office/drawing/2014/main" xmlns="" id="{F7379BE7-0B45-A648-B3C4-1A53561A9771}"/>
              </a:ext>
            </a:extLst>
          </p:cNvPr>
          <p:cNvSpPr txBox="1"/>
          <p:nvPr/>
        </p:nvSpPr>
        <p:spPr>
          <a:xfrm>
            <a:off x="4811590" y="1863033"/>
            <a:ext cx="3910263"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Mucins prevent host cell killing by </a:t>
            </a:r>
            <a:r>
              <a:rPr lang="en-US" sz="1200" b="1" i="1" dirty="0">
                <a:latin typeface="Arial" panose="020B0604020202020204" pitchFamily="34" charset="0"/>
                <a:cs typeface="Arial" panose="020B0604020202020204" pitchFamily="34" charset="0"/>
              </a:rPr>
              <a:t>P. aeruginosa</a:t>
            </a:r>
            <a:r>
              <a:rPr lang="en-US" sz="1200" b="1" dirty="0">
                <a:latin typeface="Arial" panose="020B0604020202020204" pitchFamily="34" charset="0"/>
                <a:cs typeface="Arial" panose="020B0604020202020204" pitchFamily="34" charset="0"/>
              </a:rPr>
              <a:t> </a:t>
            </a:r>
            <a:endParaRPr lang="en-US" sz="12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11831</TotalTime>
  <Words>445</Words>
  <Application>Microsoft Macintosh PowerPoint</Application>
  <PresentationFormat>On-screen Show (4:3)</PresentationFormat>
  <Paragraphs>27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News Gothic MT</vt:lpstr>
      <vt:lpstr>Wingdings 2</vt:lpstr>
      <vt:lpstr>Arial</vt:lpstr>
      <vt:lpstr>Breeze</vt:lpstr>
      <vt:lpstr>IRG-2.  Mucin Glycans Regulate Microbial Virulence</vt:lpstr>
    </vt:vector>
  </TitlesOfParts>
  <Manager/>
  <Company/>
  <LinksUpToDate>false</LinksUpToDate>
  <SharedDoc>false</SharedDoc>
  <HyperlinkBase/>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Microsoft Office User</cp:lastModifiedBy>
  <cp:revision>45</cp:revision>
  <cp:lastPrinted>2016-08-01T15:14:13Z</cp:lastPrinted>
  <dcterms:created xsi:type="dcterms:W3CDTF">2016-07-19T18:16:54Z</dcterms:created>
  <dcterms:modified xsi:type="dcterms:W3CDTF">2020-06-08T15:57:07Z</dcterms:modified>
  <cp:category/>
</cp:coreProperties>
</file>