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89747" autoAdjust="0"/>
  </p:normalViewPr>
  <p:slideViewPr>
    <p:cSldViewPr snapToGrid="0" snapToObjects="1">
      <p:cViewPr varScale="1">
        <p:scale>
          <a:sx n="117" d="100"/>
          <a:sy n="117" d="100"/>
        </p:scale>
        <p:origin x="23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F07BB008-4C12-BC47-8CE5-1567B4046AAF}" type="datetimeFigureOut">
              <a:t>6/8/20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E7F92B06-16A9-A449-8862-BB5F28FE6EB7}" type="slidenum">
              <a:t>‹#›</a:t>
            </a:fld>
            <a:endParaRPr lang="en-US"/>
          </a:p>
        </p:txBody>
      </p:sp>
    </p:spTree>
    <p:extLst>
      <p:ext uri="{BB962C8B-B14F-4D97-AF65-F5344CB8AC3E}">
        <p14:creationId xmlns:p14="http://schemas.microsoft.com/office/powerpoint/2010/main" val="20568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recently demonstrated that a solid-state proton pump can be realized utilizing H</a:t>
            </a:r>
            <a:r>
              <a:rPr lang="en-US" baseline="-25000" dirty="0"/>
              <a:t>2</a:t>
            </a:r>
            <a:r>
              <a:rPr lang="en-US" dirty="0"/>
              <a:t>O hydrolysis in ambient atmosphere catalyzed by a </a:t>
            </a:r>
            <a:r>
              <a:rPr lang="en-US" dirty="0" err="1"/>
              <a:t>GdOx</a:t>
            </a:r>
            <a:r>
              <a:rPr lang="en-US" dirty="0"/>
              <a:t>/Au interface, where it was shown that the magnetic properties of thin buried metal layers could be gated nondestructively with a modest voltage. Here we show that a similar mechanism enables local, reversible hydrogen gating of optical properties in a wide range of metallic and </a:t>
            </a:r>
            <a:r>
              <a:rPr lang="en-US" dirty="0" err="1"/>
              <a:t>plasmonic</a:t>
            </a:r>
            <a:r>
              <a:rPr lang="en-US" dirty="0"/>
              <a:t> devices by covering the structure with a transparent gate oxide capped with a top electrode and applying a small voltage. We demonstrate the simplicity and utility of the mechanism by realizing nonvolatile voltage-gated color pixels based on tunable interference cells and </a:t>
            </a:r>
            <a:r>
              <a:rPr lang="en-US" dirty="0" err="1"/>
              <a:t>plasmonic</a:t>
            </a:r>
            <a:r>
              <a:rPr lang="en-US" dirty="0"/>
              <a:t> arrays. We further discover a large reversible change in the optical path length of the </a:t>
            </a:r>
            <a:r>
              <a:rPr lang="en-US" dirty="0" err="1"/>
              <a:t>GdO</a:t>
            </a:r>
            <a:r>
              <a:rPr lang="en-US" baseline="-25000" dirty="0" err="1"/>
              <a:t>x</a:t>
            </a:r>
            <a:r>
              <a:rPr lang="en-US" dirty="0"/>
              <a:t> upon hydrogen insertion, equivalent to a &gt; 20% change in its index of refraction, which is matched only by liquid crystal cells and complex </a:t>
            </a:r>
            <a:r>
              <a:rPr lang="en-US"/>
              <a:t>phase-change materials. </a:t>
            </a:r>
            <a:r>
              <a:rPr lang="en-US" dirty="0"/>
              <a:t>Our approach permits switching speeds on the order of tens of </a:t>
            </a:r>
            <a:r>
              <a:rPr lang="en-US" dirty="0" err="1"/>
              <a:t>ms</a:t>
            </a:r>
            <a:r>
              <a:rPr lang="en-US" dirty="0"/>
              <a:t>, and device thicknesses down to several tens of nm. It promises highly localized control of a wide range of optical properties for applications such as high-resolution reflective displays, hyperspectral imaging, and dynamic holography. </a:t>
            </a:r>
          </a:p>
        </p:txBody>
      </p:sp>
      <p:sp>
        <p:nvSpPr>
          <p:cNvPr id="4" name="Slide Number Placeholder 3"/>
          <p:cNvSpPr>
            <a:spLocks noGrp="1"/>
          </p:cNvSpPr>
          <p:nvPr>
            <p:ph type="sldNum" sz="quarter" idx="5"/>
          </p:nvPr>
        </p:nvSpPr>
        <p:spPr/>
        <p:txBody>
          <a:bodyPr/>
          <a:lstStyle/>
          <a:p>
            <a:fld id="{E7F92B06-16A9-A449-8862-BB5F28FE6EB7}" type="slidenum">
              <a:t>1</a:t>
            </a:fld>
            <a:endParaRPr lang="en-US"/>
          </a:p>
        </p:txBody>
      </p:sp>
    </p:spTree>
    <p:extLst>
      <p:ext uri="{BB962C8B-B14F-4D97-AF65-F5344CB8AC3E}">
        <p14:creationId xmlns:p14="http://schemas.microsoft.com/office/powerpoint/2010/main" val="178861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6/8/20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342" y="110532"/>
            <a:ext cx="5366657" cy="803867"/>
          </a:xfrm>
        </p:spPr>
        <p:txBody>
          <a:bodyPr anchor="ctr"/>
          <a:lstStyle/>
          <a:p>
            <a:r>
              <a:rPr lang="en-US" sz="1800" b="1" dirty="0" smtClean="0">
                <a:solidFill>
                  <a:schemeClr val="tx1"/>
                </a:solidFill>
              </a:rPr>
              <a:t>IRG-3.  Voltage </a:t>
            </a:r>
            <a:r>
              <a:rPr lang="en-US" sz="1800" b="1" dirty="0">
                <a:solidFill>
                  <a:schemeClr val="tx1"/>
                </a:solidFill>
              </a:rPr>
              <a:t>Control of </a:t>
            </a:r>
            <a:r>
              <a:rPr lang="en-US" sz="1800" b="1" dirty="0" smtClean="0">
                <a:solidFill>
                  <a:schemeClr val="tx1"/>
                </a:solidFill>
              </a:rPr>
              <a:t>Optical Properties by Ionic Gating</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Geoffrey Beach</a:t>
            </a:r>
            <a:endParaRPr lang="en-US" sz="1200" b="1" dirty="0">
              <a:solidFill>
                <a:schemeClr val="bg1"/>
              </a:solidFill>
            </a:endParaRPr>
          </a:p>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DMR-1419807</a:t>
            </a:r>
            <a:endParaRPr lang="en-US" sz="1200" b="1" dirty="0">
              <a:solidFill>
                <a:schemeClr val="bg1"/>
              </a:solidFill>
            </a:endParaRPr>
          </a:p>
        </p:txBody>
      </p:sp>
      <p:sp>
        <p:nvSpPr>
          <p:cNvPr id="9" name="Text Box 28"/>
          <p:cNvSpPr txBox="1">
            <a:spLocks noChangeArrowheads="1"/>
          </p:cNvSpPr>
          <p:nvPr/>
        </p:nvSpPr>
        <p:spPr bwMode="auto">
          <a:xfrm>
            <a:off x="464766" y="1576586"/>
            <a:ext cx="354045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b="1" dirty="0"/>
              <a:t>Intellectual Merit</a:t>
            </a:r>
          </a:p>
          <a:p>
            <a:pPr algn="just"/>
            <a:r>
              <a:rPr lang="en-US" sz="1400" dirty="0"/>
              <a:t>Devices with locally-addressable and dynamically tunable optical properties underpin emerging technologies such as high-resolution reflective displays and dynamic holography. </a:t>
            </a:r>
            <a:r>
              <a:rPr lang="en-US" sz="1400" dirty="0" smtClean="0"/>
              <a:t>Using a simple device structure, it has been shown that electrical </a:t>
            </a:r>
            <a:r>
              <a:rPr lang="en-US" sz="1400" dirty="0"/>
              <a:t>control of optical properties </a:t>
            </a:r>
            <a:r>
              <a:rPr lang="en-US" sz="1400" dirty="0" smtClean="0"/>
              <a:t>can be achieved through </a:t>
            </a:r>
            <a:r>
              <a:rPr lang="en-US" sz="1400" dirty="0"/>
              <a:t>electrochemical hydrogen </a:t>
            </a:r>
            <a:r>
              <a:rPr lang="en-US" sz="1400" dirty="0" smtClean="0"/>
              <a:t>gating, sourced from moisture in the air. The discovery can </a:t>
            </a:r>
            <a:r>
              <a:rPr lang="en-US" sz="1400" dirty="0"/>
              <a:t>enable device scaling into the deep subwavelength regime, and has potential applications in addressable </a:t>
            </a:r>
            <a:r>
              <a:rPr lang="en-US" sz="1400" dirty="0" err="1"/>
              <a:t>plasmonic</a:t>
            </a:r>
            <a:r>
              <a:rPr lang="en-US" sz="1400" dirty="0"/>
              <a:t> devices and reconfigurable </a:t>
            </a:r>
            <a:r>
              <a:rPr lang="en-US" sz="1400" dirty="0" smtClean="0"/>
              <a:t>metamaterials.</a:t>
            </a:r>
            <a:endParaRPr lang="en-US" sz="1400" dirty="0"/>
          </a:p>
        </p:txBody>
      </p:sp>
      <p:sp>
        <p:nvSpPr>
          <p:cNvPr id="11" name="Rectangle 37"/>
          <p:cNvSpPr>
            <a:spLocks noChangeArrowheads="1"/>
          </p:cNvSpPr>
          <p:nvPr/>
        </p:nvSpPr>
        <p:spPr bwMode="auto">
          <a:xfrm>
            <a:off x="4667250" y="1576586"/>
            <a:ext cx="4192270" cy="45194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0903" cy="276999"/>
          </a:xfrm>
          <a:prstGeom prst="rect">
            <a:avLst/>
          </a:prstGeom>
        </p:spPr>
        <p:txBody>
          <a:bodyPr wrap="square" anchor="ctr">
            <a:spAutoFit/>
          </a:bodyPr>
          <a:lstStyle/>
          <a:p>
            <a:r>
              <a:rPr lang="en-US" sz="1200" b="1" dirty="0">
                <a:solidFill>
                  <a:srgbClr val="002060"/>
                </a:solidFill>
              </a:rPr>
              <a:t>2019</a:t>
            </a:r>
          </a:p>
        </p:txBody>
      </p:sp>
      <p:sp>
        <p:nvSpPr>
          <p:cNvPr id="5" name="Rectangle 4">
            <a:extLst>
              <a:ext uri="{FF2B5EF4-FFF2-40B4-BE49-F238E27FC236}">
                <a16:creationId xmlns="" xmlns:a16="http://schemas.microsoft.com/office/drawing/2014/main" id="{5CB7BDB2-39B0-4A46-9A96-A56F57A77040}"/>
              </a:ext>
            </a:extLst>
          </p:cNvPr>
          <p:cNvSpPr/>
          <p:nvPr/>
        </p:nvSpPr>
        <p:spPr>
          <a:xfrm>
            <a:off x="5387248" y="4226461"/>
            <a:ext cx="176270" cy="9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95E372A0-962F-B448-9975-D2BC997637F6}"/>
              </a:ext>
            </a:extLst>
          </p:cNvPr>
          <p:cNvSpPr/>
          <p:nvPr/>
        </p:nvSpPr>
        <p:spPr>
          <a:xfrm>
            <a:off x="4747602" y="1788473"/>
            <a:ext cx="176270" cy="9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hematic picture shows a multilayer stack consisting of an Indium Tin Oxide transparant bottom electrode, a metallic Magnesium layer, a Gadolinium Oxide layer, and a very thin gold layer (thin enough that it is nearly transparent).  A light bulb below the structure signifies illumination from underneath, and a camera on the top side of the film signifies imaging of the device.  A voltage is applied between the top and bottom of the film, in which case hydrogen is pumped in and converts the magnesium to transparant magnesium oxide, in which case light can travel through the material.  Then when a negative voltage is applied, the Mg turns back into a metal, and it blocks the light.  Photographs show a dark image (metallic Mg), light image (transparant MgH) and dark image (metallic Mg) as the voltage polarity is varied.&#10;&#10;Bottom figure shows a similar stack structure, but with an array of aluminum nanodisks beneath the GdOx layer.  Applying a gate voltage converts the continuous Mg layer beneath the disks between Mg and MgH2.  This causes the color of the disks to change, as shown in photographs beneath the schematics, where the color turns from orange and red to green and blue." title="Switchable"/>
          <p:cNvPicPr>
            <a:picLocks noChangeAspect="1"/>
          </p:cNvPicPr>
          <p:nvPr/>
        </p:nvPicPr>
        <p:blipFill>
          <a:blip r:embed="rId3"/>
          <a:stretch>
            <a:fillRect/>
          </a:stretch>
        </p:blipFill>
        <p:spPr>
          <a:xfrm>
            <a:off x="4719840" y="1835855"/>
            <a:ext cx="4027512" cy="1799064"/>
          </a:xfrm>
          <a:prstGeom prst="rect">
            <a:avLst/>
          </a:prstGeom>
        </p:spPr>
      </p:pic>
      <p:pic>
        <p:nvPicPr>
          <p:cNvPr id="10" name="Picture 9"/>
          <p:cNvPicPr>
            <a:picLocks noChangeAspect="1"/>
          </p:cNvPicPr>
          <p:nvPr/>
        </p:nvPicPr>
        <p:blipFill>
          <a:blip r:embed="rId4"/>
          <a:stretch>
            <a:fillRect/>
          </a:stretch>
        </p:blipFill>
        <p:spPr>
          <a:xfrm>
            <a:off x="4719840" y="3775136"/>
            <a:ext cx="2719070" cy="1110787"/>
          </a:xfrm>
          <a:prstGeom prst="rect">
            <a:avLst/>
          </a:prstGeom>
        </p:spPr>
      </p:pic>
      <p:pic>
        <p:nvPicPr>
          <p:cNvPr id="20" name="Picture 19"/>
          <p:cNvPicPr>
            <a:picLocks noChangeAspect="1"/>
          </p:cNvPicPr>
          <p:nvPr/>
        </p:nvPicPr>
        <p:blipFill>
          <a:blip r:embed="rId5"/>
          <a:stretch>
            <a:fillRect/>
          </a:stretch>
        </p:blipFill>
        <p:spPr>
          <a:xfrm>
            <a:off x="6043905" y="4817750"/>
            <a:ext cx="2628900" cy="1247775"/>
          </a:xfrm>
          <a:prstGeom prst="rect">
            <a:avLst/>
          </a:prstGeom>
        </p:spPr>
      </p:pic>
      <p:sp>
        <p:nvSpPr>
          <p:cNvPr id="21" name="TextBox 20"/>
          <p:cNvSpPr txBox="1"/>
          <p:nvPr/>
        </p:nvSpPr>
        <p:spPr>
          <a:xfrm>
            <a:off x="7173686" y="1604789"/>
            <a:ext cx="1358064" cy="261610"/>
          </a:xfrm>
          <a:prstGeom prst="rect">
            <a:avLst/>
          </a:prstGeom>
          <a:noFill/>
        </p:spPr>
        <p:txBody>
          <a:bodyPr wrap="none" rtlCol="0">
            <a:spAutoFit/>
          </a:bodyPr>
          <a:lstStyle/>
          <a:p>
            <a:r>
              <a:rPr lang="en-US" sz="1100" dirty="0" smtClean="0"/>
              <a:t>Switchable mirror</a:t>
            </a:r>
            <a:endParaRPr lang="en-US" sz="1100" dirty="0"/>
          </a:p>
        </p:txBody>
      </p:sp>
      <p:sp>
        <p:nvSpPr>
          <p:cNvPr id="22" name="TextBox 21"/>
          <p:cNvSpPr txBox="1"/>
          <p:nvPr/>
        </p:nvSpPr>
        <p:spPr>
          <a:xfrm>
            <a:off x="4725215" y="5141555"/>
            <a:ext cx="1324065" cy="600164"/>
          </a:xfrm>
          <a:prstGeom prst="rect">
            <a:avLst/>
          </a:prstGeom>
          <a:noFill/>
        </p:spPr>
        <p:txBody>
          <a:bodyPr wrap="square" rtlCol="0">
            <a:spAutoFit/>
          </a:bodyPr>
          <a:lstStyle/>
          <a:p>
            <a:r>
              <a:rPr lang="en-US" sz="1100" dirty="0" smtClean="0"/>
              <a:t>Switchable colors using </a:t>
            </a:r>
            <a:r>
              <a:rPr lang="en-US" sz="1100" dirty="0" err="1" smtClean="0"/>
              <a:t>plasmonic</a:t>
            </a:r>
            <a:r>
              <a:rPr lang="en-US" sz="1100" dirty="0" smtClean="0"/>
              <a:t> arrays</a:t>
            </a:r>
            <a:endParaRPr lang="en-US" sz="1100" dirty="0"/>
          </a:p>
        </p:txBody>
      </p:sp>
      <p:sp>
        <p:nvSpPr>
          <p:cNvPr id="16" name="Rectangle 15"/>
          <p:cNvSpPr/>
          <p:nvPr/>
        </p:nvSpPr>
        <p:spPr>
          <a:xfrm>
            <a:off x="4667249" y="6056821"/>
            <a:ext cx="4563833" cy="861774"/>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Huang</a:t>
            </a:r>
            <a:r>
              <a:rPr lang="en-US" sz="1000" dirty="0">
                <a:latin typeface="Arial" panose="020B0604020202020204" pitchFamily="34" charset="0"/>
                <a:cs typeface="Arial" panose="020B0604020202020204" pitchFamily="34" charset="0"/>
              </a:rPr>
              <a:t>, M., Tan, A. J., Büttner, F., Liu, H., </a:t>
            </a:r>
            <a:r>
              <a:rPr lang="en-US" sz="1000" dirty="0" err="1">
                <a:latin typeface="Arial" panose="020B0604020202020204" pitchFamily="34" charset="0"/>
                <a:cs typeface="Arial" panose="020B0604020202020204" pitchFamily="34" charset="0"/>
              </a:rPr>
              <a:t>Ruan</a:t>
            </a:r>
            <a:r>
              <a:rPr lang="en-US" sz="1000" dirty="0">
                <a:latin typeface="Arial" panose="020B0604020202020204" pitchFamily="34" charset="0"/>
                <a:cs typeface="Arial" panose="020B0604020202020204" pitchFamily="34" charset="0"/>
              </a:rPr>
              <a:t>, Q., Hu, W., Mazzoli, C., Wilkins, S., Duan, C., Yang, J. K. W., and Beach, G. S. D. “Voltage-Gated Optics and </a:t>
            </a:r>
            <a:r>
              <a:rPr lang="en-US" sz="1000" dirty="0" err="1">
                <a:latin typeface="Arial" panose="020B0604020202020204" pitchFamily="34" charset="0"/>
                <a:cs typeface="Arial" panose="020B0604020202020204" pitchFamily="34" charset="0"/>
              </a:rPr>
              <a:t>Plasmonics</a:t>
            </a:r>
            <a:r>
              <a:rPr lang="en-US" sz="1000" dirty="0">
                <a:latin typeface="Arial" panose="020B0604020202020204" pitchFamily="34" charset="0"/>
                <a:cs typeface="Arial" panose="020B0604020202020204" pitchFamily="34" charset="0"/>
              </a:rPr>
              <a:t> Enabled by Solid-State Proton Pumping.” </a:t>
            </a:r>
            <a:r>
              <a:rPr lang="en-US" sz="1000" i="1" dirty="0">
                <a:latin typeface="Arial" panose="020B0604020202020204" pitchFamily="34" charset="0"/>
                <a:cs typeface="Arial" panose="020B0604020202020204" pitchFamily="34" charset="0"/>
              </a:rPr>
              <a:t>Nature Communications</a:t>
            </a:r>
            <a:r>
              <a:rPr lang="en-US" sz="1000" dirty="0">
                <a:latin typeface="Arial" panose="020B0604020202020204" pitchFamily="34" charset="0"/>
                <a:cs typeface="Arial" panose="020B0604020202020204" pitchFamily="34" charset="0"/>
              </a:rPr>
              <a:t>, 10(1): 5030, November 2019. &lt;doi:10.1038/s41467-019-13131-3&gt;</a:t>
            </a:r>
            <a:endParaRPr lang="en-US" sz="10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11764</TotalTime>
  <Words>394</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IRG-3.  Voltage Control of Optical Properties by Ionic Gating</vt:lpstr>
    </vt:vector>
  </TitlesOfParts>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37</cp:revision>
  <cp:lastPrinted>2020-06-08T15:58:29Z</cp:lastPrinted>
  <dcterms:created xsi:type="dcterms:W3CDTF">2016-07-19T18:16:54Z</dcterms:created>
  <dcterms:modified xsi:type="dcterms:W3CDTF">2020-06-08T16:06:14Z</dcterms:modified>
  <cp:category/>
</cp:coreProperties>
</file>