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8" r:id="rId2"/>
    <p:sldId id="259"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60" autoAdjust="0"/>
    <p:restoredTop sz="94674"/>
  </p:normalViewPr>
  <p:slideViewPr>
    <p:cSldViewPr snapToGrid="0" snapToObjects="1">
      <p:cViewPr varScale="1">
        <p:scale>
          <a:sx n="124" d="100"/>
          <a:sy n="124" d="100"/>
        </p:scale>
        <p:origin x="210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6D69EAB-2FD6-2849-8F87-591A651118A3}" type="datetimeFigureOut">
              <a:rPr lang="en-US" smtClean="0"/>
              <a:t>6/8/20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0DAC906-C796-0B47-9846-0460B22A8D9E}" type="slidenum">
              <a:rPr lang="en-US" smtClean="0"/>
              <a:t>‹#›</a:t>
            </a:fld>
            <a:endParaRPr lang="en-US"/>
          </a:p>
        </p:txBody>
      </p:sp>
    </p:spTree>
    <p:extLst>
      <p:ext uri="{BB962C8B-B14F-4D97-AF65-F5344CB8AC3E}">
        <p14:creationId xmlns:p14="http://schemas.microsoft.com/office/powerpoint/2010/main" val="1543649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Searching for new materials and phenomena to enable voltage control of magnetism and magnetic properties holds compelling interest for the development of low-power non-volatile memory devices. In particular, reversible and non-volatile ON/OFF control of magnetism above room temperature are highly desirable yet still elusive. Here, we report on a non-volatile voltage control of magnetism in an epitaxial strongly-correlated oxide, SrCo</a:t>
            </a:r>
            <a:r>
              <a:rPr lang="en-US" sz="1200" kern="1200" baseline="-25000" dirty="0" smtClean="0">
                <a:solidFill>
                  <a:schemeClr val="tx1"/>
                </a:solidFill>
                <a:effectLst/>
                <a:latin typeface="+mn-lt"/>
                <a:ea typeface="+mn-ea"/>
                <a:cs typeface="+mn-cs"/>
              </a:rPr>
              <a:t>1-</a:t>
            </a:r>
            <a:r>
              <a:rPr lang="en-US" sz="1200" i="1" kern="1200" baseline="-250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Fe</a:t>
            </a:r>
            <a:r>
              <a:rPr lang="en-US" sz="1200" i="1" kern="1200" baseline="-250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O</a:t>
            </a:r>
            <a:r>
              <a:rPr lang="en-US" sz="1200" kern="1200" baseline="-25000" dirty="0" smtClean="0">
                <a:solidFill>
                  <a:schemeClr val="tx1"/>
                </a:solidFill>
                <a:effectLst/>
                <a:latin typeface="+mn-lt"/>
                <a:ea typeface="+mn-ea"/>
                <a:cs typeface="+mn-cs"/>
              </a:rPr>
              <a:t>3-δ</a:t>
            </a:r>
            <a:r>
              <a:rPr lang="en-US" sz="1200" kern="1200" dirty="0" smtClean="0">
                <a:solidFill>
                  <a:schemeClr val="tx1"/>
                </a:solidFill>
                <a:effectLst/>
                <a:latin typeface="+mn-lt"/>
                <a:ea typeface="+mn-ea"/>
                <a:cs typeface="+mn-cs"/>
              </a:rPr>
              <a:t> (SCFO). For Co/Fe ratio of ~1:1, a switch between nonmagnetic (OFF) and ferromagnetic (ON) state with a Curie temperature above room temperature is accomplished by ionic liquid gating at ambient conditions with voltages as low as ±2 V, even for films with thickness up to 150 nm. Tuning the oxygen stoichiometry via the polarity and duration of gating enables reversible and continuous control of the magnetization between 0 and 100 emu/cm</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In addition, SCFO was successfully incorporated into self-assembled two-phase vertically aligned nanocomposites, in which the reversible voltage control of magnetism above room temperature is also attained. The notable structural response of SCFO to ionic liquid gating allows remarkable strain couplings between the two oxides in these nanocomposites, providing new platforms for voltage-controlled and strain-mediated novel functionalities based on couplings between structure, composition and physical properties.</a:t>
            </a:r>
          </a:p>
          <a:p>
            <a:endParaRPr lang="en-US" dirty="0"/>
          </a:p>
        </p:txBody>
      </p:sp>
      <p:sp>
        <p:nvSpPr>
          <p:cNvPr id="4" name="Slide Number Placeholder 3"/>
          <p:cNvSpPr>
            <a:spLocks noGrp="1"/>
          </p:cNvSpPr>
          <p:nvPr>
            <p:ph type="sldNum" sz="quarter" idx="10"/>
          </p:nvPr>
        </p:nvSpPr>
        <p:spPr/>
        <p:txBody>
          <a:bodyPr/>
          <a:lstStyle/>
          <a:p>
            <a:fld id="{40DAC906-C796-0B47-9846-0460B22A8D9E}" type="slidenum">
              <a:rPr lang="en-US" smtClean="0"/>
              <a:t>1</a:t>
            </a:fld>
            <a:endParaRPr lang="en-US"/>
          </a:p>
        </p:txBody>
      </p:sp>
    </p:spTree>
    <p:extLst>
      <p:ext uri="{BB962C8B-B14F-4D97-AF65-F5344CB8AC3E}">
        <p14:creationId xmlns:p14="http://schemas.microsoft.com/office/powerpoint/2010/main" val="362803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Searching for new materials and phenomena to enable voltage control of magnetism and magnetic properties holds compelling interest for the development of low-power non-volatile memory devices. In particular, reversible and non-volatile ON/OFF control of magnetism above room temperature are highly desirable yet still elusive. Here, we report on a non-volatile voltage control of magnetism in an epitaxial strongly-correlated oxide, SrCo</a:t>
            </a:r>
            <a:r>
              <a:rPr lang="en-US" baseline="-25000" dirty="0" smtClean="0"/>
              <a:t>1-</a:t>
            </a:r>
            <a:r>
              <a:rPr lang="en-US" i="1" baseline="-25000" dirty="0" smtClean="0"/>
              <a:t>x</a:t>
            </a:r>
            <a:r>
              <a:rPr lang="en-US" dirty="0" smtClean="0"/>
              <a:t>Fe</a:t>
            </a:r>
            <a:r>
              <a:rPr lang="en-US" i="1" baseline="-25000" dirty="0" smtClean="0"/>
              <a:t>x</a:t>
            </a:r>
            <a:r>
              <a:rPr lang="en-US" dirty="0" smtClean="0"/>
              <a:t>O</a:t>
            </a:r>
            <a:r>
              <a:rPr lang="en-US" baseline="-25000" dirty="0" smtClean="0"/>
              <a:t>3-δ</a:t>
            </a:r>
            <a:r>
              <a:rPr lang="en-US" dirty="0" smtClean="0"/>
              <a:t> (SCFO). For Co/Fe ratio of ~1:1, a switch between nonmagnetic (OFF) and ferromagnetic (ON) state with a Curie temperature above room temperature is accomplished by ionic liquid gating at ambient conditions with voltages as low as ±2 V, even for films with thickness up to 150 nm. Tuning the oxygen stoichiometry via the polarity and duration of gating enables reversible and continuous control of the magnetization between 0 and 100 emu/cm</a:t>
            </a:r>
            <a:r>
              <a:rPr lang="en-US" baseline="30000" dirty="0" smtClean="0"/>
              <a:t>3</a:t>
            </a:r>
            <a:r>
              <a:rPr lang="en-US" dirty="0" smtClean="0"/>
              <a:t>. In addition, SCFO was successfully incorporated into self-assembled two-phase vertically aligned nanocomposites, in which the reversible voltage control of magnetism above room temperature is also attained. The notable structural response of SCFO to ionic liquid gating allows remarkable strain couplings between the two oxides in these nanocomposites, providing new platforms for voltage-controlled and strain-mediated novel functionalities based on couplings between structure, composition and physical properties.</a:t>
            </a:r>
          </a:p>
          <a:p>
            <a:endParaRPr lang="en-US" smtClean="0"/>
          </a:p>
          <a:p>
            <a:endParaRPr lang="en-US"/>
          </a:p>
        </p:txBody>
      </p:sp>
      <p:sp>
        <p:nvSpPr>
          <p:cNvPr id="4" name="Slide Number Placeholder 3"/>
          <p:cNvSpPr>
            <a:spLocks noGrp="1"/>
          </p:cNvSpPr>
          <p:nvPr>
            <p:ph type="sldNum" sz="quarter" idx="10"/>
          </p:nvPr>
        </p:nvSpPr>
        <p:spPr/>
        <p:txBody>
          <a:bodyPr/>
          <a:lstStyle/>
          <a:p>
            <a:fld id="{40DAC906-C796-0B47-9846-0460B22A8D9E}" type="slidenum">
              <a:rPr lang="en-US" smtClean="0"/>
              <a:t>2</a:t>
            </a:fld>
            <a:endParaRPr lang="en-US"/>
          </a:p>
        </p:txBody>
      </p:sp>
    </p:spTree>
    <p:extLst>
      <p:ext uri="{BB962C8B-B14F-4D97-AF65-F5344CB8AC3E}">
        <p14:creationId xmlns:p14="http://schemas.microsoft.com/office/powerpoint/2010/main" val="935022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g"/><Relationship Id="rId8" Type="http://schemas.openxmlformats.org/officeDocument/2006/relationships/image" Target="../media/image3.jpg"/><Relationship Id="rId9" Type="http://schemas.openxmlformats.org/officeDocument/2006/relationships/image" Target="../media/image4.jpg"/><Relationship Id="rId10"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6/8/20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482939" y="110532"/>
            <a:ext cx="5661061" cy="803867"/>
          </a:xfrm>
        </p:spPr>
        <p:txBody>
          <a:bodyPr anchor="ctr"/>
          <a:lstStyle/>
          <a:p>
            <a:r>
              <a:rPr lang="en-US" sz="1800" b="1" dirty="0" smtClean="0">
                <a:solidFill>
                  <a:schemeClr val="tx1"/>
                </a:solidFill>
              </a:rPr>
              <a:t>IRG-3.  Voltage </a:t>
            </a:r>
            <a:r>
              <a:rPr lang="en-US" sz="1800" b="1" dirty="0">
                <a:solidFill>
                  <a:schemeClr val="tx1"/>
                </a:solidFill>
              </a:rPr>
              <a:t>Control of Magnetism above Room Temperature in epitaxial SrCo</a:t>
            </a:r>
            <a:r>
              <a:rPr lang="en-US" sz="1800" b="1" baseline="-25000" dirty="0">
                <a:solidFill>
                  <a:schemeClr val="tx1"/>
                </a:solidFill>
              </a:rPr>
              <a:t>1-x</a:t>
            </a:r>
            <a:r>
              <a:rPr lang="en-US" sz="1800" b="1" dirty="0">
                <a:solidFill>
                  <a:schemeClr val="tx1"/>
                </a:solidFill>
              </a:rPr>
              <a:t>Fe</a:t>
            </a:r>
            <a:r>
              <a:rPr lang="en-US" sz="1800" b="1" baseline="-25000" dirty="0">
                <a:solidFill>
                  <a:schemeClr val="tx1"/>
                </a:solidFill>
              </a:rPr>
              <a:t>x</a:t>
            </a:r>
            <a:r>
              <a:rPr lang="en-US" sz="1800" b="1" dirty="0">
                <a:solidFill>
                  <a:schemeClr val="tx1"/>
                </a:solidFill>
              </a:rPr>
              <a:t>O</a:t>
            </a:r>
            <a:r>
              <a:rPr lang="en-US" sz="1800" b="1" baseline="-25000" dirty="0">
                <a:solidFill>
                  <a:schemeClr val="tx1"/>
                </a:solidFill>
              </a:rPr>
              <a:t>3-δ </a:t>
            </a:r>
            <a:endParaRPr lang="en-US" sz="1800" b="1" dirty="0">
              <a:solidFill>
                <a:schemeClr val="tx1"/>
              </a:solidFill>
            </a:endParaRPr>
          </a:p>
        </p:txBody>
      </p:sp>
      <p:sp>
        <p:nvSpPr>
          <p:cNvPr id="14" name="Rectangle 13"/>
          <p:cNvSpPr/>
          <p:nvPr/>
        </p:nvSpPr>
        <p:spPr>
          <a:xfrm>
            <a:off x="4371035" y="1014660"/>
            <a:ext cx="4692577" cy="461665"/>
          </a:xfrm>
          <a:prstGeom prst="rect">
            <a:avLst/>
          </a:prstGeom>
        </p:spPr>
        <p:txBody>
          <a:bodyPr wrap="square" anchor="ctr">
            <a:spAutoFit/>
          </a:bodyPr>
          <a:lstStyle/>
          <a:p>
            <a:r>
              <a:rPr lang="en-US" sz="1200" b="1" dirty="0">
                <a:solidFill>
                  <a:schemeClr val="bg1"/>
                </a:solidFill>
              </a:rPr>
              <a:t>Caroline </a:t>
            </a:r>
            <a:r>
              <a:rPr lang="en-US" sz="1200" b="1" dirty="0" smtClean="0">
                <a:solidFill>
                  <a:schemeClr val="bg1"/>
                </a:solidFill>
              </a:rPr>
              <a:t>Ross and </a:t>
            </a:r>
            <a:r>
              <a:rPr lang="en-US" sz="1200" b="1" dirty="0">
                <a:solidFill>
                  <a:schemeClr val="bg1"/>
                </a:solidFill>
              </a:rPr>
              <a:t>Riccardo </a:t>
            </a:r>
            <a:r>
              <a:rPr lang="en-US" sz="1200" b="1" dirty="0" smtClean="0">
                <a:solidFill>
                  <a:schemeClr val="bg1"/>
                </a:solidFill>
              </a:rPr>
              <a:t>Comin</a:t>
            </a:r>
            <a:endParaRPr lang="en-US" sz="1200" b="1" dirty="0">
              <a:solidFill>
                <a:schemeClr val="bg1"/>
              </a:solidFill>
            </a:endParaRPr>
          </a:p>
          <a:p>
            <a:r>
              <a:rPr lang="en-US" sz="1200" b="1" dirty="0" smtClean="0">
                <a:solidFill>
                  <a:schemeClr val="bg1"/>
                </a:solidFill>
              </a:rPr>
              <a:t>Massachusetts Institute of Technology</a:t>
            </a:r>
            <a:endParaRPr lang="en-US" sz="1200" b="1" dirty="0">
              <a:solidFill>
                <a:schemeClr val="bg1"/>
              </a:solidFill>
            </a:endParaRPr>
          </a:p>
        </p:txBody>
      </p:sp>
      <p:sp>
        <p:nvSpPr>
          <p:cNvPr id="15" name="Rectangle 14"/>
          <p:cNvSpPr/>
          <p:nvPr/>
        </p:nvSpPr>
        <p:spPr>
          <a:xfrm>
            <a:off x="152400" y="254585"/>
            <a:ext cx="2759824" cy="461665"/>
          </a:xfrm>
          <a:prstGeom prst="rect">
            <a:avLst/>
          </a:prstGeom>
        </p:spPr>
        <p:txBody>
          <a:bodyPr wrap="square" anchor="ctr">
            <a:spAutoFit/>
          </a:bodyPr>
          <a:lstStyle/>
          <a:p>
            <a:r>
              <a:rPr lang="en-US" sz="1200" b="1" dirty="0" smtClean="0">
                <a:solidFill>
                  <a:schemeClr val="bg1"/>
                </a:solidFill>
              </a:rPr>
              <a:t>MIT MRSEC</a:t>
            </a:r>
          </a:p>
          <a:p>
            <a:r>
              <a:rPr lang="en-US" sz="1200" b="1" dirty="0" smtClean="0">
                <a:solidFill>
                  <a:schemeClr val="bg1"/>
                </a:solidFill>
              </a:rPr>
              <a:t>DMR-1419807</a:t>
            </a:r>
            <a:endParaRPr lang="en-US" sz="1200" b="1" dirty="0">
              <a:solidFill>
                <a:schemeClr val="bg1"/>
              </a:solidFill>
            </a:endParaRPr>
          </a:p>
        </p:txBody>
      </p:sp>
      <p:sp>
        <p:nvSpPr>
          <p:cNvPr id="16" name="Text Box 28"/>
          <p:cNvSpPr txBox="1">
            <a:spLocks noChangeArrowheads="1"/>
          </p:cNvSpPr>
          <p:nvPr/>
        </p:nvSpPr>
        <p:spPr bwMode="auto">
          <a:xfrm>
            <a:off x="387323" y="1697820"/>
            <a:ext cx="372233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b="1" dirty="0"/>
              <a:t>Intellectual Merit</a:t>
            </a:r>
          </a:p>
          <a:p>
            <a:pPr algn="just"/>
            <a:r>
              <a:rPr lang="en-US" sz="1400" dirty="0"/>
              <a:t>Searching for new materials and phenomena to enable voltage control of magnetism and magnetic properties holds compelling interest for the development of low-power non-volatile memory devices. Here, we report on a non-volatile ON/OFF voltage control of magnetism in thin films of an oxide, SrCo</a:t>
            </a:r>
            <a:r>
              <a:rPr lang="en-US" sz="1400" baseline="-25000" dirty="0"/>
              <a:t>1-</a:t>
            </a:r>
            <a:r>
              <a:rPr lang="en-US" sz="1400" i="1" baseline="-25000" dirty="0"/>
              <a:t>x</a:t>
            </a:r>
            <a:r>
              <a:rPr lang="en-US" sz="1400" dirty="0"/>
              <a:t>Fe</a:t>
            </a:r>
            <a:r>
              <a:rPr lang="en-US" sz="1400" i="1" baseline="-25000" dirty="0"/>
              <a:t>x</a:t>
            </a:r>
            <a:r>
              <a:rPr lang="en-US" sz="1400" dirty="0"/>
              <a:t>O</a:t>
            </a:r>
            <a:r>
              <a:rPr lang="en-US" sz="1400" baseline="-25000" dirty="0"/>
              <a:t>3-δ</a:t>
            </a:r>
            <a:r>
              <a:rPr lang="en-US" sz="1400" dirty="0"/>
              <a:t> (SCFO). For Co/Fe ratio of ~1:1, a switch between nonmagnetic (OFF) and ferromagnetic (ON) state at and above room temperature is accomplished by ionic liquid gating at ambient conditions with voltages as low as ±2 V. </a:t>
            </a:r>
          </a:p>
        </p:txBody>
      </p:sp>
      <p:sp>
        <p:nvSpPr>
          <p:cNvPr id="17" name="Rectangle 37"/>
          <p:cNvSpPr>
            <a:spLocks noChangeArrowheads="1"/>
          </p:cNvSpPr>
          <p:nvPr/>
        </p:nvSpPr>
        <p:spPr bwMode="auto">
          <a:xfrm>
            <a:off x="4667250" y="1727886"/>
            <a:ext cx="4076700"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Rectangle 17"/>
          <p:cNvSpPr/>
          <p:nvPr/>
        </p:nvSpPr>
        <p:spPr>
          <a:xfrm>
            <a:off x="152400" y="745755"/>
            <a:ext cx="720903" cy="276999"/>
          </a:xfrm>
          <a:prstGeom prst="rect">
            <a:avLst/>
          </a:prstGeom>
        </p:spPr>
        <p:txBody>
          <a:bodyPr wrap="square" anchor="ctr">
            <a:spAutoFit/>
          </a:bodyPr>
          <a:lstStyle/>
          <a:p>
            <a:r>
              <a:rPr lang="en-US" sz="1200" b="1" dirty="0">
                <a:solidFill>
                  <a:srgbClr val="002060"/>
                </a:solidFill>
              </a:rPr>
              <a:t>2019</a:t>
            </a:r>
          </a:p>
        </p:txBody>
      </p:sp>
      <p:pic>
        <p:nvPicPr>
          <p:cNvPr id="19" name="Picture 18" descr="Plot of saturation magnetization versus time, with saturation magnetization (y-axis) ranging from 0 to 100 emu/cc, and time ranging from 0 1o 150 min.  The plot shows the magnetization switching repeatedly from 0 to 100 emu/cc, as the voltage is cycled between -1 V and +1 V." title="Switching of magnetization">
            <a:extLst>
              <a:ext uri="{FF2B5EF4-FFF2-40B4-BE49-F238E27FC236}">
                <a16:creationId xmlns="" xmlns:a16="http://schemas.microsoft.com/office/drawing/2014/main" id="{CF680AD8-06BC-DC4C-8782-7736E4A18ABF}"/>
              </a:ext>
            </a:extLst>
          </p:cNvPr>
          <p:cNvPicPr/>
          <p:nvPr/>
        </p:nvPicPr>
        <p:blipFill rotWithShape="1">
          <a:blip r:embed="rId3">
            <a:extLst>
              <a:ext uri="{28A0092B-C50C-407E-A947-70E740481C1C}">
                <a14:useLocalDpi xmlns:a14="http://schemas.microsoft.com/office/drawing/2010/main" val="0"/>
              </a:ext>
            </a:extLst>
          </a:blip>
          <a:srcRect l="60442" b="52828"/>
          <a:stretch/>
        </p:blipFill>
        <p:spPr>
          <a:xfrm>
            <a:off x="5354197" y="4226461"/>
            <a:ext cx="2610998" cy="1747324"/>
          </a:xfrm>
          <a:prstGeom prst="rect">
            <a:avLst/>
          </a:prstGeom>
        </p:spPr>
      </p:pic>
      <p:pic>
        <p:nvPicPr>
          <p:cNvPr id="20" name="Picture 19" descr="Three graphs side-by side for the &quot;Off&quot; state, &quot;On&quot; state, and subsequent &quot;Off&quot; state, triggered by negative voltage (&quot;On&quot;) and positive voltage &quot;Off&quot;.  The vertical axis is Magnetization in emu/cc, spanning -100 to +100.  The horizontal axis is magnetic field in kOe, spanning -10 to 10. The left figure shows a flat curve, indicating no magnetization, the middle curve shows a S-shaped hysteresis loop, and the right curve shows a flat line." title="Magnetic Hysteresis Loops">
            <a:extLst>
              <a:ext uri="{FF2B5EF4-FFF2-40B4-BE49-F238E27FC236}">
                <a16:creationId xmlns="" xmlns:a16="http://schemas.microsoft.com/office/drawing/2014/main" id="{48872FA8-5DFC-6D42-BC67-3721E8BFBFC9}"/>
              </a:ext>
            </a:extLst>
          </p:cNvPr>
          <p:cNvPicPr/>
          <p:nvPr/>
        </p:nvPicPr>
        <p:blipFill rotWithShape="1">
          <a:blip r:embed="rId3">
            <a:extLst>
              <a:ext uri="{28A0092B-C50C-407E-A947-70E740481C1C}">
                <a14:useLocalDpi xmlns:a14="http://schemas.microsoft.com/office/drawing/2010/main" val="0"/>
              </a:ext>
            </a:extLst>
          </a:blip>
          <a:srcRect l="200" t="-2016" r="40529" b="53218"/>
          <a:stretch/>
        </p:blipFill>
        <p:spPr>
          <a:xfrm>
            <a:off x="4769059" y="1697820"/>
            <a:ext cx="3896527" cy="1865908"/>
          </a:xfrm>
          <a:prstGeom prst="rect">
            <a:avLst/>
          </a:prstGeom>
        </p:spPr>
      </p:pic>
      <p:sp>
        <p:nvSpPr>
          <p:cNvPr id="21" name="TextBox 20">
            <a:extLst>
              <a:ext uri="{FF2B5EF4-FFF2-40B4-BE49-F238E27FC236}">
                <a16:creationId xmlns="" xmlns:a16="http://schemas.microsoft.com/office/drawing/2014/main" id="{8E580C6A-C340-BF48-974A-A6A9291A64CD}"/>
              </a:ext>
            </a:extLst>
          </p:cNvPr>
          <p:cNvSpPr txBox="1"/>
          <p:nvPr/>
        </p:nvSpPr>
        <p:spPr>
          <a:xfrm>
            <a:off x="4667250" y="3580248"/>
            <a:ext cx="4236062" cy="600164"/>
          </a:xfrm>
          <a:prstGeom prst="rect">
            <a:avLst/>
          </a:prstGeom>
          <a:noFill/>
        </p:spPr>
        <p:txBody>
          <a:bodyPr wrap="square" rtlCol="0">
            <a:spAutoFit/>
          </a:bodyPr>
          <a:lstStyle/>
          <a:p>
            <a:r>
              <a:rPr lang="en-US" sz="1100" dirty="0"/>
              <a:t>Magnetism is switched ON by negative voltage (middle) and OFF by positive voltage. This can be repeated multiple times (below).</a:t>
            </a:r>
          </a:p>
        </p:txBody>
      </p:sp>
      <p:sp>
        <p:nvSpPr>
          <p:cNvPr id="22" name="TextBox 21">
            <a:extLst>
              <a:ext uri="{FF2B5EF4-FFF2-40B4-BE49-F238E27FC236}">
                <a16:creationId xmlns="" xmlns:a16="http://schemas.microsoft.com/office/drawing/2014/main" id="{DB67075D-37E7-0D4A-8A7E-66276C97AA51}"/>
              </a:ext>
            </a:extLst>
          </p:cNvPr>
          <p:cNvSpPr txBox="1"/>
          <p:nvPr/>
        </p:nvSpPr>
        <p:spPr>
          <a:xfrm>
            <a:off x="5221995" y="1895838"/>
            <a:ext cx="705079" cy="369332"/>
          </a:xfrm>
          <a:prstGeom prst="rect">
            <a:avLst/>
          </a:prstGeom>
          <a:noFill/>
        </p:spPr>
        <p:txBody>
          <a:bodyPr wrap="square" rtlCol="0">
            <a:spAutoFit/>
          </a:bodyPr>
          <a:lstStyle/>
          <a:p>
            <a:r>
              <a:rPr lang="en-US"/>
              <a:t>OFF</a:t>
            </a:r>
          </a:p>
        </p:txBody>
      </p:sp>
      <p:sp>
        <p:nvSpPr>
          <p:cNvPr id="23" name="TextBox 22">
            <a:extLst>
              <a:ext uri="{FF2B5EF4-FFF2-40B4-BE49-F238E27FC236}">
                <a16:creationId xmlns="" xmlns:a16="http://schemas.microsoft.com/office/drawing/2014/main" id="{550CC0B8-BCF2-114A-B053-9251FDC8F705}"/>
              </a:ext>
            </a:extLst>
          </p:cNvPr>
          <p:cNvSpPr txBox="1"/>
          <p:nvPr/>
        </p:nvSpPr>
        <p:spPr>
          <a:xfrm>
            <a:off x="7434549" y="1895838"/>
            <a:ext cx="705079" cy="369332"/>
          </a:xfrm>
          <a:prstGeom prst="rect">
            <a:avLst/>
          </a:prstGeom>
          <a:noFill/>
        </p:spPr>
        <p:txBody>
          <a:bodyPr wrap="square" rtlCol="0">
            <a:spAutoFit/>
          </a:bodyPr>
          <a:lstStyle/>
          <a:p>
            <a:r>
              <a:rPr lang="en-US"/>
              <a:t>OFF</a:t>
            </a:r>
          </a:p>
        </p:txBody>
      </p:sp>
      <p:sp>
        <p:nvSpPr>
          <p:cNvPr id="24" name="TextBox 23">
            <a:extLst>
              <a:ext uri="{FF2B5EF4-FFF2-40B4-BE49-F238E27FC236}">
                <a16:creationId xmlns="" xmlns:a16="http://schemas.microsoft.com/office/drawing/2014/main" id="{096F6DE1-4FDA-534B-8E02-69340875E3F4}"/>
              </a:ext>
            </a:extLst>
          </p:cNvPr>
          <p:cNvSpPr txBox="1"/>
          <p:nvPr/>
        </p:nvSpPr>
        <p:spPr>
          <a:xfrm>
            <a:off x="6346383" y="1894254"/>
            <a:ext cx="705079" cy="369332"/>
          </a:xfrm>
          <a:prstGeom prst="rect">
            <a:avLst/>
          </a:prstGeom>
          <a:noFill/>
        </p:spPr>
        <p:txBody>
          <a:bodyPr wrap="square" rtlCol="0">
            <a:spAutoFit/>
          </a:bodyPr>
          <a:lstStyle/>
          <a:p>
            <a:r>
              <a:rPr lang="en-US"/>
              <a:t>ON</a:t>
            </a:r>
          </a:p>
        </p:txBody>
      </p:sp>
      <p:sp>
        <p:nvSpPr>
          <p:cNvPr id="25" name="TextBox 24">
            <a:extLst>
              <a:ext uri="{FF2B5EF4-FFF2-40B4-BE49-F238E27FC236}">
                <a16:creationId xmlns="" xmlns:a16="http://schemas.microsoft.com/office/drawing/2014/main" id="{0F228AFF-3E5F-DB4D-BD09-A32F38A2DF4F}"/>
              </a:ext>
            </a:extLst>
          </p:cNvPr>
          <p:cNvSpPr txBox="1"/>
          <p:nvPr/>
        </p:nvSpPr>
        <p:spPr>
          <a:xfrm>
            <a:off x="7776071" y="5237002"/>
            <a:ext cx="705079" cy="369332"/>
          </a:xfrm>
          <a:prstGeom prst="rect">
            <a:avLst/>
          </a:prstGeom>
          <a:noFill/>
        </p:spPr>
        <p:txBody>
          <a:bodyPr wrap="square" rtlCol="0">
            <a:spAutoFit/>
          </a:bodyPr>
          <a:lstStyle/>
          <a:p>
            <a:r>
              <a:rPr lang="en-US"/>
              <a:t>OFF</a:t>
            </a:r>
          </a:p>
        </p:txBody>
      </p:sp>
      <p:sp>
        <p:nvSpPr>
          <p:cNvPr id="26" name="TextBox 25">
            <a:extLst>
              <a:ext uri="{FF2B5EF4-FFF2-40B4-BE49-F238E27FC236}">
                <a16:creationId xmlns="" xmlns:a16="http://schemas.microsoft.com/office/drawing/2014/main" id="{595A85D9-E664-104F-AE8C-72D4B4159B1E}"/>
              </a:ext>
            </a:extLst>
          </p:cNvPr>
          <p:cNvSpPr txBox="1"/>
          <p:nvPr/>
        </p:nvSpPr>
        <p:spPr>
          <a:xfrm>
            <a:off x="7725692" y="4306192"/>
            <a:ext cx="705079" cy="369332"/>
          </a:xfrm>
          <a:prstGeom prst="rect">
            <a:avLst/>
          </a:prstGeom>
          <a:noFill/>
        </p:spPr>
        <p:txBody>
          <a:bodyPr wrap="square" rtlCol="0">
            <a:spAutoFit/>
          </a:bodyPr>
          <a:lstStyle/>
          <a:p>
            <a:r>
              <a:rPr lang="en-US"/>
              <a:t>ON</a:t>
            </a:r>
          </a:p>
        </p:txBody>
      </p:sp>
      <p:sp>
        <p:nvSpPr>
          <p:cNvPr id="27" name="Rectangle 26">
            <a:extLst>
              <a:ext uri="{FF2B5EF4-FFF2-40B4-BE49-F238E27FC236}">
                <a16:creationId xmlns="" xmlns:a16="http://schemas.microsoft.com/office/drawing/2014/main" id="{5CB7BDB2-39B0-4A46-9A96-A56F57A77040}"/>
              </a:ext>
            </a:extLst>
          </p:cNvPr>
          <p:cNvSpPr/>
          <p:nvPr/>
        </p:nvSpPr>
        <p:spPr>
          <a:xfrm>
            <a:off x="5387248" y="4226461"/>
            <a:ext cx="176270" cy="94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95E372A0-962F-B448-9975-D2BC997637F6}"/>
              </a:ext>
            </a:extLst>
          </p:cNvPr>
          <p:cNvSpPr/>
          <p:nvPr/>
        </p:nvSpPr>
        <p:spPr>
          <a:xfrm>
            <a:off x="4747602" y="1788473"/>
            <a:ext cx="176270" cy="94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346036" y="110532"/>
            <a:ext cx="5797964" cy="803867"/>
          </a:xfrm>
        </p:spPr>
        <p:txBody>
          <a:bodyPr anchor="ctr"/>
          <a:lstStyle/>
          <a:p>
            <a:r>
              <a:rPr lang="en-US" sz="1800" b="1" dirty="0" smtClean="0">
                <a:solidFill>
                  <a:schemeClr val="tx1"/>
                </a:solidFill>
              </a:rPr>
              <a:t>IRG-3.  Voltage </a:t>
            </a:r>
            <a:r>
              <a:rPr lang="en-US" sz="1800" b="1" dirty="0">
                <a:solidFill>
                  <a:schemeClr val="tx1"/>
                </a:solidFill>
              </a:rPr>
              <a:t>Control of Magnetism above Room Temperature in epitaxial SrCo</a:t>
            </a:r>
            <a:r>
              <a:rPr lang="en-US" sz="1800" b="1" baseline="-25000" dirty="0">
                <a:solidFill>
                  <a:schemeClr val="tx1"/>
                </a:solidFill>
              </a:rPr>
              <a:t>1-x</a:t>
            </a:r>
            <a:r>
              <a:rPr lang="en-US" sz="1800" b="1" dirty="0">
                <a:solidFill>
                  <a:schemeClr val="tx1"/>
                </a:solidFill>
              </a:rPr>
              <a:t>Fe</a:t>
            </a:r>
            <a:r>
              <a:rPr lang="en-US" sz="1800" b="1" baseline="-25000" dirty="0">
                <a:solidFill>
                  <a:schemeClr val="tx1"/>
                </a:solidFill>
              </a:rPr>
              <a:t>x</a:t>
            </a:r>
            <a:r>
              <a:rPr lang="en-US" sz="1800" b="1" dirty="0">
                <a:solidFill>
                  <a:schemeClr val="tx1"/>
                </a:solidFill>
              </a:rPr>
              <a:t>O</a:t>
            </a:r>
            <a:r>
              <a:rPr lang="en-US" sz="1800" b="1" baseline="-25000" dirty="0">
                <a:solidFill>
                  <a:schemeClr val="tx1"/>
                </a:solidFill>
              </a:rPr>
              <a:t>3-δ </a:t>
            </a:r>
            <a:endParaRPr lang="en-US" sz="1800" b="1" dirty="0">
              <a:solidFill>
                <a:schemeClr val="tx1"/>
              </a:solidFill>
            </a:endParaRPr>
          </a:p>
        </p:txBody>
      </p:sp>
      <p:sp>
        <p:nvSpPr>
          <p:cNvPr id="8" name="Rectangle 7"/>
          <p:cNvSpPr/>
          <p:nvPr/>
        </p:nvSpPr>
        <p:spPr>
          <a:xfrm>
            <a:off x="4371035" y="1014660"/>
            <a:ext cx="4692577" cy="461665"/>
          </a:xfrm>
          <a:prstGeom prst="rect">
            <a:avLst/>
          </a:prstGeom>
        </p:spPr>
        <p:txBody>
          <a:bodyPr wrap="square" anchor="ctr">
            <a:spAutoFit/>
          </a:bodyPr>
          <a:lstStyle/>
          <a:p>
            <a:r>
              <a:rPr lang="en-US" sz="1200" b="1" dirty="0">
                <a:solidFill>
                  <a:schemeClr val="bg1"/>
                </a:solidFill>
              </a:rPr>
              <a:t>Caroline </a:t>
            </a:r>
            <a:r>
              <a:rPr lang="en-US" sz="1200" b="1" dirty="0" smtClean="0">
                <a:solidFill>
                  <a:schemeClr val="bg1"/>
                </a:solidFill>
              </a:rPr>
              <a:t>Ross and </a:t>
            </a:r>
            <a:r>
              <a:rPr lang="en-US" sz="1200" b="1" dirty="0">
                <a:solidFill>
                  <a:schemeClr val="bg1"/>
                </a:solidFill>
              </a:rPr>
              <a:t>Riccardo Comin</a:t>
            </a:r>
          </a:p>
          <a:p>
            <a:r>
              <a:rPr lang="en-US" sz="1200" b="1" dirty="0">
                <a:solidFill>
                  <a:schemeClr val="bg1"/>
                </a:solidFill>
              </a:rPr>
              <a:t>Massachusetts Institute of Technology</a:t>
            </a:r>
          </a:p>
        </p:txBody>
      </p:sp>
      <p:sp>
        <p:nvSpPr>
          <p:cNvPr id="9" name="Rectangle 8"/>
          <p:cNvSpPr/>
          <p:nvPr/>
        </p:nvSpPr>
        <p:spPr>
          <a:xfrm>
            <a:off x="152400" y="254585"/>
            <a:ext cx="2759824" cy="461665"/>
          </a:xfrm>
          <a:prstGeom prst="rect">
            <a:avLst/>
          </a:prstGeom>
        </p:spPr>
        <p:txBody>
          <a:bodyPr wrap="square" anchor="ctr">
            <a:spAutoFit/>
          </a:bodyPr>
          <a:lstStyle/>
          <a:p>
            <a:r>
              <a:rPr lang="en-US" sz="1200" b="1" dirty="0">
                <a:solidFill>
                  <a:schemeClr val="bg1"/>
                </a:solidFill>
              </a:rPr>
              <a:t>MIT MRSEC</a:t>
            </a:r>
          </a:p>
          <a:p>
            <a:r>
              <a:rPr lang="en-US" sz="1200" b="1" dirty="0">
                <a:solidFill>
                  <a:schemeClr val="bg1"/>
                </a:solidFill>
              </a:rPr>
              <a:t>DMR-1419807</a:t>
            </a:r>
          </a:p>
        </p:txBody>
      </p:sp>
      <p:sp>
        <p:nvSpPr>
          <p:cNvPr id="10" name="Text Box 28"/>
          <p:cNvSpPr txBox="1">
            <a:spLocks noChangeArrowheads="1"/>
          </p:cNvSpPr>
          <p:nvPr/>
        </p:nvSpPr>
        <p:spPr bwMode="auto">
          <a:xfrm>
            <a:off x="389033" y="1542337"/>
            <a:ext cx="3679533"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b="1" dirty="0"/>
              <a:t>Broader Impacts</a:t>
            </a:r>
          </a:p>
          <a:p>
            <a:pPr algn="just"/>
            <a:r>
              <a:rPr lang="en-US" sz="1400" b="1" dirty="0"/>
              <a:t>Device Applications: </a:t>
            </a:r>
            <a:r>
              <a:rPr lang="en-US" sz="1400" dirty="0"/>
              <a:t>The magnetization switching can allow voltage-driven memory or logic devices. The accompanying notable structural changes can allow strain coupling to another material. This provides new platforms for voltage-controlled and strain-mediated novel functionalities based on couplings between structure, composition and physical properties.</a:t>
            </a:r>
          </a:p>
          <a:p>
            <a:pPr algn="just"/>
            <a:endParaRPr lang="en-US" sz="1400" dirty="0"/>
          </a:p>
          <a:p>
            <a:pPr algn="just"/>
            <a:r>
              <a:rPr lang="en-US" sz="1400" b="1" dirty="0"/>
              <a:t>Public Outreach: </a:t>
            </a:r>
            <a:r>
              <a:rPr lang="en-US" sz="1400" dirty="0" err="1"/>
              <a:t>NanoObservatory</a:t>
            </a:r>
            <a:r>
              <a:rPr lang="en-US" sz="1400" dirty="0"/>
              <a:t> event is held during the Cambridge Science Festival. On-line education is accomplished through </a:t>
            </a:r>
            <a:r>
              <a:rPr lang="en-US" sz="1400" dirty="0" err="1"/>
              <a:t>edX</a:t>
            </a:r>
            <a:r>
              <a:rPr lang="en-US" sz="1400" dirty="0"/>
              <a:t>, where the PI’s class on Optical, Electrical and Magnetic Materials and Devices is offered free to the public. </a:t>
            </a:r>
          </a:p>
        </p:txBody>
      </p:sp>
      <p:sp>
        <p:nvSpPr>
          <p:cNvPr id="11" name="Rectangle 37"/>
          <p:cNvSpPr>
            <a:spLocks noChangeArrowheads="1"/>
          </p:cNvSpPr>
          <p:nvPr/>
        </p:nvSpPr>
        <p:spPr bwMode="auto">
          <a:xfrm>
            <a:off x="4410397" y="1476325"/>
            <a:ext cx="4164274" cy="47276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720903" cy="276999"/>
          </a:xfrm>
          <a:prstGeom prst="rect">
            <a:avLst/>
          </a:prstGeom>
        </p:spPr>
        <p:txBody>
          <a:bodyPr wrap="square" anchor="ctr">
            <a:spAutoFit/>
          </a:bodyPr>
          <a:lstStyle/>
          <a:p>
            <a:r>
              <a:rPr lang="en-US" sz="1200" b="1" dirty="0">
                <a:solidFill>
                  <a:srgbClr val="002060"/>
                </a:solidFill>
              </a:rPr>
              <a:t>2019</a:t>
            </a:r>
          </a:p>
        </p:txBody>
      </p:sp>
      <p:pic>
        <p:nvPicPr>
          <p:cNvPr id="13" name="Picture 12" descr="Scanning electron microscope image, in gray scale, showing a dark background and an array of cubic-like crystals, much like a sprinkling of salt.  The scale bar is 400nm, and the crystals are abou 50 nm in size." title="Image of magnetic composite">
            <a:extLst>
              <a:ext uri="{FF2B5EF4-FFF2-40B4-BE49-F238E27FC236}">
                <a16:creationId xmlns="" xmlns:a16="http://schemas.microsoft.com/office/drawing/2014/main" id="{6B86511C-392E-0C43-B1C2-9E885E323ACE}"/>
              </a:ext>
            </a:extLst>
          </p:cNvPr>
          <p:cNvPicPr/>
          <p:nvPr/>
        </p:nvPicPr>
        <p:blipFill rotWithShape="1">
          <a:blip r:embed="rId3">
            <a:extLst>
              <a:ext uri="{28A0092B-C50C-407E-A947-70E740481C1C}">
                <a14:useLocalDpi xmlns:a14="http://schemas.microsoft.com/office/drawing/2010/main" val="0"/>
              </a:ext>
            </a:extLst>
          </a:blip>
          <a:srcRect l="2338" r="63801" b="67040"/>
          <a:stretch/>
        </p:blipFill>
        <p:spPr>
          <a:xfrm>
            <a:off x="4443596" y="1510618"/>
            <a:ext cx="2603734" cy="1964938"/>
          </a:xfrm>
          <a:prstGeom prst="rect">
            <a:avLst/>
          </a:prstGeom>
        </p:spPr>
      </p:pic>
      <p:sp>
        <p:nvSpPr>
          <p:cNvPr id="14" name="TextBox 13">
            <a:extLst>
              <a:ext uri="{FF2B5EF4-FFF2-40B4-BE49-F238E27FC236}">
                <a16:creationId xmlns="" xmlns:a16="http://schemas.microsoft.com/office/drawing/2014/main" id="{3B64EC37-C0BC-D447-9476-9F29A9D06968}"/>
              </a:ext>
            </a:extLst>
          </p:cNvPr>
          <p:cNvSpPr txBox="1"/>
          <p:nvPr/>
        </p:nvSpPr>
        <p:spPr>
          <a:xfrm>
            <a:off x="4410397" y="3409239"/>
            <a:ext cx="4065224" cy="430887"/>
          </a:xfrm>
          <a:prstGeom prst="rect">
            <a:avLst/>
          </a:prstGeom>
          <a:noFill/>
        </p:spPr>
        <p:txBody>
          <a:bodyPr wrap="square" rtlCol="0">
            <a:spAutoFit/>
          </a:bodyPr>
          <a:lstStyle/>
          <a:p>
            <a:r>
              <a:rPr lang="en-US" sz="1100" dirty="0"/>
              <a:t>A composite made of the ON/OFF magnetic material surrounding crystals of another magnetic oxide. </a:t>
            </a:r>
          </a:p>
        </p:txBody>
      </p:sp>
      <p:pic>
        <p:nvPicPr>
          <p:cNvPr id="15" name="Picture 14" descr="Photograph of a group of children participating in a science event, looking through microscopes and at various displays." title="NanoObservatory in 2019">
            <a:extLst>
              <a:ext uri="{FF2B5EF4-FFF2-40B4-BE49-F238E27FC236}">
                <a16:creationId xmlns="" xmlns:a16="http://schemas.microsoft.com/office/drawing/2014/main" id="{59C08EA1-68F5-1745-A6FC-66B3AB84A0C3}"/>
              </a:ext>
            </a:extLst>
          </p:cNvPr>
          <p:cNvPicPr>
            <a:picLocks noChangeAspect="1"/>
          </p:cNvPicPr>
          <p:nvPr/>
        </p:nvPicPr>
        <p:blipFill rotWithShape="1">
          <a:blip r:embed="rId4"/>
          <a:srcRect l="42771" t="10874" b="17430"/>
          <a:stretch/>
        </p:blipFill>
        <p:spPr>
          <a:xfrm>
            <a:off x="6092804" y="3917442"/>
            <a:ext cx="2433477" cy="2286485"/>
          </a:xfrm>
          <a:prstGeom prst="rect">
            <a:avLst/>
          </a:prstGeom>
        </p:spPr>
      </p:pic>
      <p:sp>
        <p:nvSpPr>
          <p:cNvPr id="16" name="TextBox 15">
            <a:extLst>
              <a:ext uri="{FF2B5EF4-FFF2-40B4-BE49-F238E27FC236}">
                <a16:creationId xmlns="" xmlns:a16="http://schemas.microsoft.com/office/drawing/2014/main" id="{9CF7C51F-C61B-744C-A425-935E9CD521D0}"/>
              </a:ext>
            </a:extLst>
          </p:cNvPr>
          <p:cNvSpPr txBox="1"/>
          <p:nvPr/>
        </p:nvSpPr>
        <p:spPr>
          <a:xfrm>
            <a:off x="4443596" y="5054099"/>
            <a:ext cx="1649208" cy="430887"/>
          </a:xfrm>
          <a:prstGeom prst="rect">
            <a:avLst/>
          </a:prstGeom>
          <a:noFill/>
        </p:spPr>
        <p:txBody>
          <a:bodyPr wrap="square" rtlCol="0">
            <a:spAutoFit/>
          </a:bodyPr>
          <a:lstStyle/>
          <a:p>
            <a:r>
              <a:rPr lang="en-US" sz="1100" dirty="0"/>
              <a:t>The </a:t>
            </a:r>
            <a:r>
              <a:rPr lang="en-US" sz="1100" dirty="0" err="1"/>
              <a:t>NanoObservatory</a:t>
            </a:r>
            <a:r>
              <a:rPr lang="en-US" sz="1100" dirty="0"/>
              <a:t> in 2019</a:t>
            </a:r>
          </a:p>
        </p:txBody>
      </p:sp>
    </p:spTree>
    <p:extLst>
      <p:ext uri="{BB962C8B-B14F-4D97-AF65-F5344CB8AC3E}">
        <p14:creationId xmlns:p14="http://schemas.microsoft.com/office/powerpoint/2010/main" val="9623975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11686</TotalTime>
  <Words>724</Words>
  <Application>Microsoft Macintosh PowerPoint</Application>
  <PresentationFormat>On-screen Show (4:3)</PresentationFormat>
  <Paragraphs>30</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Calibri</vt:lpstr>
      <vt:lpstr>News Gothic MT</vt:lpstr>
      <vt:lpstr>Wingdings 2</vt:lpstr>
      <vt:lpstr>Arial</vt:lpstr>
      <vt:lpstr>Breeze</vt:lpstr>
      <vt:lpstr>IRG-3.  Voltage Control of Magnetism above Room Temperature in epitaxial SrCo1-xFexO3-δ </vt:lpstr>
      <vt:lpstr>IRG-3.  Voltage Control of Magnetism above Room Temperature in epitaxial SrCo1-xFexO3-δ </vt:lpstr>
    </vt:vector>
  </TitlesOfParts>
  <Manager/>
  <Company/>
  <LinksUpToDate>false</LinksUpToDate>
  <SharedDoc>false</SharedDoc>
  <HyperlinkBase/>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Microsoft Office User</cp:lastModifiedBy>
  <cp:revision>20</cp:revision>
  <cp:lastPrinted>2016-08-01T15:14:13Z</cp:lastPrinted>
  <dcterms:created xsi:type="dcterms:W3CDTF">2016-07-19T18:16:54Z</dcterms:created>
  <dcterms:modified xsi:type="dcterms:W3CDTF">2020-06-08T17:13:12Z</dcterms:modified>
  <cp:category/>
</cp:coreProperties>
</file>