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8" autoAdjust="0"/>
  </p:normalViewPr>
  <p:slideViewPr>
    <p:cSldViewPr snapToGrid="0" snapToObjects="1">
      <p:cViewPr>
        <p:scale>
          <a:sx n="100" d="100"/>
          <a:sy n="100" d="100"/>
        </p:scale>
        <p:origin x="-1504" y="-232"/>
      </p:cViewPr>
      <p:guideLst>
        <p:guide orient="horz" pos="3435"/>
        <p:guide pos="3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5062D-DAA1-F841-A42A-99132E9F966A}" type="datetimeFigureOut">
              <a:rPr lang="en-US" smtClean="0"/>
              <a:t>7/14/14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C386F-E582-E64F-8C24-47591F62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C386F-E582-E64F-8C24-47591F62FD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8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7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7/14/14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7/14/14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4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7/14/14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7/14/14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7/14/14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2A5B-8A9B-7F44-A8B2-8D504CE7E839}" type="datetimeFigureOut">
              <a:rPr lang="en-US" smtClean="0"/>
              <a:t>7/14/14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2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F2A5B-8A9B-7F44-A8B2-8D504CE7E839}" type="datetimeFigureOut">
              <a:rPr lang="en-US" smtClean="0"/>
              <a:t>7/14/14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27DA-B96A-D347-8F57-9D96A2D7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Box 320"/>
          <p:cNvSpPr txBox="1"/>
          <p:nvPr/>
        </p:nvSpPr>
        <p:spPr>
          <a:xfrm>
            <a:off x="423335" y="1127258"/>
            <a:ext cx="3704165" cy="507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Arial"/>
                <a:cs typeface="Arial"/>
              </a:rPr>
              <a:t>MRSEC researchers are working with teachers to design </a:t>
            </a:r>
            <a:r>
              <a:rPr lang="en-US" sz="1200" dirty="0">
                <a:latin typeface="Arial"/>
                <a:cs typeface="Arial"/>
              </a:rPr>
              <a:t>a new hands-on science and technology curriculum designed to bridge the gap between high-tech and K-12 education.  As a first effort towards this initiative, MIT postdoc Dr. Stephen Steiner, </a:t>
            </a:r>
            <a:r>
              <a:rPr lang="en-US" sz="1200" dirty="0" err="1">
                <a:latin typeface="Arial"/>
                <a:cs typeface="Arial"/>
              </a:rPr>
              <a:t>Acera</a:t>
            </a:r>
            <a:r>
              <a:rPr lang="en-US" sz="1200" dirty="0">
                <a:latin typeface="Arial"/>
                <a:cs typeface="Arial"/>
              </a:rPr>
              <a:t> School teacher Kate </a:t>
            </a:r>
            <a:r>
              <a:rPr lang="en-US" sz="1200" dirty="0" err="1">
                <a:latin typeface="Arial"/>
                <a:cs typeface="Arial"/>
              </a:rPr>
              <a:t>Semine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smtClean="0">
                <a:latin typeface="Arial"/>
                <a:cs typeface="Arial"/>
              </a:rPr>
              <a:t>and Prof</a:t>
            </a:r>
            <a:r>
              <a:rPr lang="en-US" sz="1200" dirty="0">
                <a:latin typeface="Arial"/>
                <a:cs typeface="Arial"/>
              </a:rPr>
              <a:t>. Angela Belcher have developed a low-cost ($100) device for performing polymerase chain reaction (PCR) amplification of DNA using locally obtainable off-the-shelf components. The device heats and cools DNA samples (e.g., extracted from strawberries) using an incandescent light bulb and a cooling fan controlled by </a:t>
            </a:r>
            <a:r>
              <a:rPr lang="en-US" sz="1200" dirty="0" smtClean="0">
                <a:latin typeface="Arial"/>
                <a:cs typeface="Arial"/>
              </a:rPr>
              <a:t>a microcontroller </a:t>
            </a:r>
            <a:r>
              <a:rPr lang="en-US" sz="1200" dirty="0">
                <a:latin typeface="Arial"/>
                <a:cs typeface="Arial"/>
              </a:rPr>
              <a:t>that actively monitors temperature with a thermistor. The device features a programmable touchscreen interface that incorporates key vocabulary from lessons, uses color coding and shape </a:t>
            </a:r>
            <a:r>
              <a:rPr lang="en-US" sz="1200" dirty="0" err="1" smtClean="0">
                <a:latin typeface="Arial"/>
                <a:cs typeface="Arial"/>
              </a:rPr>
              <a:t>symbology</a:t>
            </a:r>
            <a:r>
              <a:rPr lang="en-US" sz="1200" dirty="0">
                <a:latin typeface="Arial"/>
                <a:cs typeface="Arial"/>
              </a:rPr>
              <a:t>, and displays real-time updating of </a:t>
            </a:r>
            <a:r>
              <a:rPr lang="en-US" sz="1200" dirty="0" err="1">
                <a:latin typeface="Arial"/>
                <a:cs typeface="Arial"/>
              </a:rPr>
              <a:t>thermocycle</a:t>
            </a:r>
            <a:r>
              <a:rPr lang="en-US" sz="1200" dirty="0">
                <a:latin typeface="Arial"/>
                <a:cs typeface="Arial"/>
              </a:rPr>
              <a:t> steps to make the PCR process easy to follow for a wide age range of users. The device was built with a tectonic design philosophy (i.e., its inner workings are easy to intuit by inspection), is easy to assemble, and requires no soldering or access to a machine shop to build. A common-core-compatible curriculum, design plans, and associated </a:t>
            </a:r>
            <a:r>
              <a:rPr lang="en-US" sz="1200" dirty="0" smtClean="0">
                <a:latin typeface="Arial"/>
                <a:cs typeface="Arial"/>
              </a:rPr>
              <a:t>program </a:t>
            </a:r>
            <a:r>
              <a:rPr lang="en-US" sz="1200" dirty="0">
                <a:latin typeface="Arial"/>
                <a:cs typeface="Arial"/>
              </a:rPr>
              <a:t>will be made available for dissemination free-of-charge online in the future. 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32731" y="6406375"/>
            <a:ext cx="84794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i="1" dirty="0">
                <a:solidFill>
                  <a:srgbClr val="000000"/>
                </a:solidFill>
              </a:rPr>
              <a:t>This work was supported primarily by the MRSEC Program of the National Science Foundation under award number DMR-0819762.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9468" y="411553"/>
            <a:ext cx="832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MIT MRSEC is Bringing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Biotech to the K-12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Classroom,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A. Belcher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35" y="1079638"/>
            <a:ext cx="2484437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13542" r="26563" b="12500"/>
          <a:stretch>
            <a:fillRect/>
          </a:stretch>
        </p:blipFill>
        <p:spPr bwMode="auto">
          <a:xfrm>
            <a:off x="7404103" y="3056076"/>
            <a:ext cx="170815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8" descr="2013-09-18 13"/>
          <p:cNvPicPr>
            <a:picLocks noChangeAspect="1" noChangeArrowheads="1"/>
          </p:cNvPicPr>
          <p:nvPr/>
        </p:nvPicPr>
        <p:blipFill>
          <a:blip r:embed="rId5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45" y="3059251"/>
            <a:ext cx="2884488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03" y="5237975"/>
            <a:ext cx="106203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21" y="5263376"/>
            <a:ext cx="1179512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216400" y="1485900"/>
            <a:ext cx="0" cy="419100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MSE_Logo_CMYK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15" y="106071"/>
            <a:ext cx="1424548" cy="3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7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282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Stolyarov</dc:creator>
  <cp:lastModifiedBy>Gina Franzetta</cp:lastModifiedBy>
  <cp:revision>85</cp:revision>
  <cp:lastPrinted>2014-03-31T15:26:44Z</cp:lastPrinted>
  <dcterms:created xsi:type="dcterms:W3CDTF">2012-03-04T19:48:08Z</dcterms:created>
  <dcterms:modified xsi:type="dcterms:W3CDTF">2014-07-14T18:17:37Z</dcterms:modified>
</cp:coreProperties>
</file>