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98" autoAdjust="0"/>
  </p:normalViewPr>
  <p:slideViewPr>
    <p:cSldViewPr snapToGrid="0" snapToObjects="1">
      <p:cViewPr>
        <p:scale>
          <a:sx n="150" d="100"/>
          <a:sy n="150" d="100"/>
        </p:scale>
        <p:origin x="-2648" y="-9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65062D-DAA1-F841-A42A-99132E9F966A}" type="datetimeFigureOut">
              <a:rPr lang="en-US" smtClean="0"/>
              <a:t>4/4/13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C386F-E582-E64F-8C24-47591F62FD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49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smtClean="0">
                <a:latin typeface="Arial"/>
                <a:cs typeface="Arial"/>
              </a:rPr>
              <a:t>The fiber core and cladding correspond to the dispersed and continuous phases, respectively, and are both frozen in situ on cooling, after which the particles are released when needed.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BE4B7C-E996-7D40-B8DD-1F659942357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83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8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7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41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75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58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47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09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8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03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02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2A5B-8A9B-7F44-A8B2-8D504CE7E839}" type="datetimeFigureOut">
              <a:rPr lang="en-US" smtClean="0"/>
              <a:t>4/4/13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D27DA-B96A-D347-8F57-9D96A2D742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39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TextBox 316"/>
          <p:cNvSpPr txBox="1"/>
          <p:nvPr/>
        </p:nvSpPr>
        <p:spPr>
          <a:xfrm>
            <a:off x="171450" y="6231951"/>
            <a:ext cx="88498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>
                <a:latin typeface="Arial"/>
                <a:cs typeface="Arial"/>
              </a:rPr>
              <a:t>J. J. Kaufman, G. Tao, S. </a:t>
            </a:r>
            <a:r>
              <a:rPr lang="en-US" sz="1100" dirty="0" err="1">
                <a:latin typeface="Arial"/>
                <a:cs typeface="Arial"/>
              </a:rPr>
              <a:t>Shabahang</a:t>
            </a:r>
            <a:r>
              <a:rPr lang="en-US" sz="1100" dirty="0">
                <a:latin typeface="Arial"/>
                <a:cs typeface="Arial"/>
              </a:rPr>
              <a:t>, E.-H. </a:t>
            </a:r>
            <a:r>
              <a:rPr lang="en-US" sz="1100" dirty="0" err="1">
                <a:latin typeface="Arial"/>
                <a:cs typeface="Arial"/>
              </a:rPr>
              <a:t>Banaei</a:t>
            </a:r>
            <a:r>
              <a:rPr lang="en-US" sz="1100" dirty="0">
                <a:latin typeface="Arial"/>
                <a:cs typeface="Arial"/>
              </a:rPr>
              <a:t>, D. S. Deng, X. Liang, S. G. Johnson, Y. Fink, and A. F. </a:t>
            </a:r>
            <a:r>
              <a:rPr lang="en-US" sz="1100" dirty="0" err="1">
                <a:latin typeface="Arial"/>
                <a:cs typeface="Arial"/>
              </a:rPr>
              <a:t>Abouraddy</a:t>
            </a:r>
            <a:r>
              <a:rPr lang="en-US" sz="1100" dirty="0">
                <a:latin typeface="Arial"/>
                <a:cs typeface="Arial"/>
              </a:rPr>
              <a:t>, “Structured spheres generated by an in-</a:t>
            </a:r>
            <a:r>
              <a:rPr lang="en-US" sz="1100" dirty="0" err="1">
                <a:latin typeface="Arial"/>
                <a:cs typeface="Arial"/>
              </a:rPr>
              <a:t>fibre</a:t>
            </a:r>
            <a:r>
              <a:rPr lang="en-US" sz="1100" dirty="0">
                <a:latin typeface="Arial"/>
                <a:cs typeface="Arial"/>
              </a:rPr>
              <a:t> fluid instability,” Nature </a:t>
            </a:r>
            <a:r>
              <a:rPr lang="en-US" sz="1100" b="1" dirty="0">
                <a:latin typeface="Arial"/>
                <a:cs typeface="Arial"/>
              </a:rPr>
              <a:t>487</a:t>
            </a:r>
            <a:r>
              <a:rPr lang="en-US" sz="1100" dirty="0">
                <a:latin typeface="Arial"/>
                <a:cs typeface="Arial"/>
              </a:rPr>
              <a:t>, 463-467 (2012).</a:t>
            </a:r>
            <a:endParaRPr lang="en-US" sz="1400" dirty="0">
              <a:cs typeface="Arial" pitchFamily="34" charset="0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76197" y="1280662"/>
            <a:ext cx="4420319" cy="4893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Arial"/>
                <a:cs typeface="Arial"/>
              </a:rPr>
              <a:t>From drug delivery to </a:t>
            </a:r>
            <a:r>
              <a:rPr lang="en-US" sz="1200" dirty="0" smtClean="0">
                <a:latin typeface="Arial"/>
                <a:cs typeface="Arial"/>
              </a:rPr>
              <a:t>catalysis to optoelectronics, the </a:t>
            </a:r>
            <a:r>
              <a:rPr lang="en-US" sz="1200" dirty="0">
                <a:latin typeface="Arial"/>
                <a:cs typeface="Arial"/>
              </a:rPr>
              <a:t>need for efficient fabrication pathways for </a:t>
            </a:r>
            <a:r>
              <a:rPr lang="en-US" sz="1200" dirty="0" smtClean="0">
                <a:latin typeface="Arial"/>
                <a:cs typeface="Arial"/>
              </a:rPr>
              <a:t>particles over </a:t>
            </a:r>
            <a:r>
              <a:rPr lang="en-US" sz="1200" dirty="0">
                <a:latin typeface="Arial"/>
                <a:cs typeface="Arial"/>
              </a:rPr>
              <a:t>a wide range of sizes, from a variety of materials, and in </a:t>
            </a:r>
            <a:r>
              <a:rPr lang="en-US" sz="1200" dirty="0" smtClean="0">
                <a:latin typeface="Arial"/>
                <a:cs typeface="Arial"/>
              </a:rPr>
              <a:t>many different </a:t>
            </a:r>
            <a:r>
              <a:rPr lang="en-US" sz="1200" dirty="0">
                <a:latin typeface="Arial"/>
                <a:cs typeface="Arial"/>
              </a:rPr>
              <a:t>structures </a:t>
            </a:r>
            <a:r>
              <a:rPr lang="en-US" sz="1200" dirty="0" smtClean="0">
                <a:latin typeface="Arial"/>
                <a:cs typeface="Arial"/>
              </a:rPr>
              <a:t>is critical to functionality. Researchers in IRG-III have exploited the inherent </a:t>
            </a:r>
            <a:r>
              <a:rPr lang="en-US" sz="1200" dirty="0">
                <a:latin typeface="Arial"/>
                <a:cs typeface="Arial"/>
              </a:rPr>
              <a:t>scalability of fiber production and an in-fiber Plateau</a:t>
            </a:r>
            <a:r>
              <a:rPr lang="en-US" sz="1200" dirty="0" smtClean="0">
                <a:latin typeface="Arial"/>
                <a:cs typeface="Arial"/>
              </a:rPr>
              <a:t>–Rayleigh </a:t>
            </a:r>
            <a:r>
              <a:rPr lang="en-US" sz="1200" dirty="0">
                <a:latin typeface="Arial"/>
                <a:cs typeface="Arial"/>
              </a:rPr>
              <a:t>capillary instability for the fabrication of </a:t>
            </a:r>
            <a:r>
              <a:rPr lang="en-US" sz="1200" dirty="0" smtClean="0">
                <a:latin typeface="Arial"/>
                <a:cs typeface="Arial"/>
              </a:rPr>
              <a:t>uniformly sized</a:t>
            </a:r>
            <a:r>
              <a:rPr lang="en-US" sz="1200" dirty="0">
                <a:latin typeface="Arial"/>
                <a:cs typeface="Arial"/>
              </a:rPr>
              <a:t>, structured spherical particles spanning an </a:t>
            </a:r>
            <a:r>
              <a:rPr lang="en-US" sz="1200" dirty="0" smtClean="0">
                <a:latin typeface="Arial"/>
                <a:cs typeface="Arial"/>
              </a:rPr>
              <a:t>exceptionally wide </a:t>
            </a:r>
            <a:r>
              <a:rPr lang="en-US" sz="1200" dirty="0">
                <a:latin typeface="Arial"/>
                <a:cs typeface="Arial"/>
              </a:rPr>
              <a:t>range of sizes: from </a:t>
            </a:r>
            <a:r>
              <a:rPr lang="en-US" sz="1200" dirty="0" smtClean="0">
                <a:latin typeface="Arial"/>
                <a:cs typeface="Arial"/>
              </a:rPr>
              <a:t>2 millimeters down </a:t>
            </a:r>
            <a:r>
              <a:rPr lang="en-US" sz="1200" dirty="0">
                <a:latin typeface="Arial"/>
                <a:cs typeface="Arial"/>
              </a:rPr>
              <a:t>to 20 </a:t>
            </a:r>
            <a:r>
              <a:rPr lang="en-US" sz="1200" dirty="0" smtClean="0">
                <a:latin typeface="Arial"/>
                <a:cs typeface="Arial"/>
              </a:rPr>
              <a:t>nanometers. </a:t>
            </a:r>
          </a:p>
          <a:p>
            <a:pPr algn="just"/>
            <a:endParaRPr lang="en-US" sz="1200" dirty="0">
              <a:latin typeface="Arial"/>
              <a:cs typeface="Arial"/>
            </a:endParaRPr>
          </a:p>
          <a:p>
            <a:pPr algn="just"/>
            <a:r>
              <a:rPr lang="en-US" sz="1200" dirty="0" smtClean="0">
                <a:latin typeface="Arial"/>
                <a:cs typeface="Arial"/>
              </a:rPr>
              <a:t>By arranging </a:t>
            </a:r>
            <a:r>
              <a:rPr lang="en-US" sz="1200" dirty="0">
                <a:latin typeface="Arial"/>
                <a:cs typeface="Arial"/>
              </a:rPr>
              <a:t>a variety of structures and materials in a </a:t>
            </a:r>
            <a:r>
              <a:rPr lang="en-US" sz="1200" dirty="0" smtClean="0">
                <a:latin typeface="Arial"/>
                <a:cs typeface="Arial"/>
              </a:rPr>
              <a:t>macroscopic scaled</a:t>
            </a:r>
            <a:r>
              <a:rPr lang="en-US" sz="1200" dirty="0">
                <a:latin typeface="Arial"/>
                <a:cs typeface="Arial"/>
              </a:rPr>
              <a:t>-up model of the fiber, </a:t>
            </a:r>
            <a:r>
              <a:rPr lang="en-US" sz="1200" dirty="0" smtClean="0">
                <a:latin typeface="Arial"/>
                <a:cs typeface="Arial"/>
              </a:rPr>
              <a:t>composite structured spherical </a:t>
            </a:r>
            <a:r>
              <a:rPr lang="en-US" sz="1200" dirty="0">
                <a:latin typeface="Arial"/>
                <a:cs typeface="Arial"/>
              </a:rPr>
              <a:t>particles, </a:t>
            </a:r>
            <a:r>
              <a:rPr lang="en-US" sz="1200" dirty="0" smtClean="0">
                <a:latin typeface="Arial"/>
                <a:cs typeface="Arial"/>
              </a:rPr>
              <a:t>are produced such </a:t>
            </a:r>
            <a:r>
              <a:rPr lang="en-US" sz="1200" dirty="0">
                <a:latin typeface="Arial"/>
                <a:cs typeface="Arial"/>
              </a:rPr>
              <a:t>as core–shell particles, two-</a:t>
            </a:r>
            <a:r>
              <a:rPr lang="en-US" sz="1200" dirty="0" smtClean="0">
                <a:latin typeface="Arial"/>
                <a:cs typeface="Arial"/>
              </a:rPr>
              <a:t>compartment ‘Janus</a:t>
            </a:r>
            <a:r>
              <a:rPr lang="en-US" sz="1200" dirty="0">
                <a:latin typeface="Arial"/>
                <a:cs typeface="Arial"/>
              </a:rPr>
              <a:t>’ </a:t>
            </a:r>
            <a:r>
              <a:rPr lang="en-US" sz="1200" dirty="0" smtClean="0">
                <a:latin typeface="Arial"/>
                <a:cs typeface="Arial"/>
              </a:rPr>
              <a:t>particles, </a:t>
            </a:r>
            <a:r>
              <a:rPr lang="en-US" sz="1200" dirty="0">
                <a:latin typeface="Arial"/>
                <a:cs typeface="Arial"/>
              </a:rPr>
              <a:t>and multi-sectioned ‘beach ball’ </a:t>
            </a:r>
            <a:r>
              <a:rPr lang="en-US" sz="1200" dirty="0" smtClean="0">
                <a:latin typeface="Arial"/>
                <a:cs typeface="Arial"/>
              </a:rPr>
              <a:t>particles (see figure). Moreover</a:t>
            </a:r>
            <a:r>
              <a:rPr lang="en-US" sz="1200" dirty="0">
                <a:latin typeface="Arial"/>
                <a:cs typeface="Arial"/>
              </a:rPr>
              <a:t>, producing fibers with a high density of cores </a:t>
            </a:r>
            <a:r>
              <a:rPr lang="en-US" sz="1200" dirty="0" smtClean="0">
                <a:latin typeface="Arial"/>
                <a:cs typeface="Arial"/>
              </a:rPr>
              <a:t>allows for </a:t>
            </a:r>
            <a:r>
              <a:rPr lang="en-US" sz="1200" dirty="0">
                <a:latin typeface="Arial"/>
                <a:cs typeface="Arial"/>
              </a:rPr>
              <a:t>an unprecedented level of parallelization. This new process makes it possible for the first time </a:t>
            </a:r>
            <a:r>
              <a:rPr lang="en-US" sz="1200" dirty="0" smtClean="0">
                <a:latin typeface="Arial"/>
                <a:cs typeface="Arial"/>
              </a:rPr>
              <a:t>to produce nanostructures </a:t>
            </a:r>
            <a:r>
              <a:rPr lang="en-US" sz="1200" dirty="0">
                <a:latin typeface="Arial"/>
                <a:cs typeface="Arial"/>
              </a:rPr>
              <a:t>containing diverse materials in prescribed complex architectures </a:t>
            </a:r>
            <a:r>
              <a:rPr lang="en-US" sz="1200" dirty="0" smtClean="0">
                <a:latin typeface="Arial"/>
                <a:cs typeface="Arial"/>
              </a:rPr>
              <a:t>and manufactured </a:t>
            </a:r>
            <a:r>
              <a:rPr lang="en-US" sz="1200" dirty="0">
                <a:latin typeface="Arial"/>
                <a:cs typeface="Arial"/>
              </a:rPr>
              <a:t>in large </a:t>
            </a:r>
            <a:r>
              <a:rPr lang="en-US" sz="1200" dirty="0" smtClean="0">
                <a:latin typeface="Arial"/>
                <a:cs typeface="Arial"/>
              </a:rPr>
              <a:t>quantities. This development has significant </a:t>
            </a:r>
            <a:r>
              <a:rPr lang="en-US" sz="1200" dirty="0">
                <a:latin typeface="Arial"/>
                <a:cs typeface="Arial"/>
              </a:rPr>
              <a:t>implications for </a:t>
            </a:r>
            <a:r>
              <a:rPr lang="en-US" sz="1200" dirty="0" err="1">
                <a:latin typeface="Arial"/>
                <a:cs typeface="Arial"/>
              </a:rPr>
              <a:t>photovoltaics</a:t>
            </a:r>
            <a:r>
              <a:rPr lang="en-US" sz="1200" dirty="0">
                <a:latin typeface="Arial"/>
                <a:cs typeface="Arial"/>
              </a:rPr>
              <a:t>, electronic devices, medicine and health-care, targeted drug delivery, chemical sensing and catalysis, photonics, and cosmetics.</a:t>
            </a:r>
          </a:p>
          <a:p>
            <a:pPr algn="just"/>
            <a:endParaRPr lang="en-US" sz="1200" dirty="0">
              <a:latin typeface="Arial"/>
              <a:cs typeface="Arial"/>
            </a:endParaRPr>
          </a:p>
          <a:p>
            <a:pPr algn="just"/>
            <a:endParaRPr lang="en-US" sz="1200" dirty="0" smtClean="0">
              <a:latin typeface="Arial"/>
              <a:cs typeface="Arial"/>
            </a:endParaRPr>
          </a:p>
        </p:txBody>
      </p:sp>
      <p:sp>
        <p:nvSpPr>
          <p:cNvPr id="174" name="Rectangle 2"/>
          <p:cNvSpPr>
            <a:spLocks noChangeArrowheads="1"/>
          </p:cNvSpPr>
          <p:nvPr/>
        </p:nvSpPr>
        <p:spPr bwMode="auto">
          <a:xfrm>
            <a:off x="876487" y="268677"/>
            <a:ext cx="7772400" cy="602693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r>
              <a:rPr lang="en-US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Harnessing </a:t>
            </a:r>
            <a:r>
              <a:rPr lang="en-US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n-Fiber </a:t>
            </a:r>
            <a:r>
              <a:rPr lang="en-US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luid </a:t>
            </a:r>
            <a:r>
              <a:rPr lang="en-US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nstabilities </a:t>
            </a:r>
            <a:r>
              <a:rPr lang="en-US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T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o Create </a:t>
            </a:r>
            <a:r>
              <a:rPr lang="en-US" b="1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M</a:t>
            </a:r>
            <a:r>
              <a:rPr lang="en-US" b="1" dirty="0" err="1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ultimaterial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>
              <a:defRPr/>
            </a:pPr>
            <a:r>
              <a:rPr lang="en-US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articles </a:t>
            </a:r>
            <a:r>
              <a:rPr lang="en-US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rom Fibers</a:t>
            </a:r>
            <a:r>
              <a:rPr lang="en-US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,  </a:t>
            </a:r>
            <a:r>
              <a:rPr lang="en-US" dirty="0">
                <a:latin typeface="Arial"/>
                <a:cs typeface="Arial"/>
              </a:rPr>
              <a:t>A. </a:t>
            </a:r>
            <a:r>
              <a:rPr lang="en-US" dirty="0" err="1">
                <a:latin typeface="Arial"/>
                <a:cs typeface="Arial"/>
              </a:rPr>
              <a:t>Abouraddy</a:t>
            </a:r>
            <a:r>
              <a:rPr lang="en-US" dirty="0">
                <a:latin typeface="Arial"/>
                <a:cs typeface="Arial"/>
              </a:rPr>
              <a:t> and Y. </a:t>
            </a:r>
            <a:r>
              <a:rPr lang="en-US" dirty="0" smtClean="0">
                <a:latin typeface="Arial"/>
                <a:cs typeface="Arial"/>
              </a:rPr>
              <a:t>Fink (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IRG</a:t>
            </a:r>
            <a:r>
              <a:rPr lang="en-US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-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III) 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endParaRPr lang="en-US" dirty="0">
              <a:latin typeface="Arial"/>
              <a:cs typeface="Arial"/>
            </a:endParaRPr>
          </a:p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93153" y="5648757"/>
            <a:ext cx="40698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i="1" dirty="0" smtClean="0">
                <a:latin typeface="Arial"/>
                <a:cs typeface="Arial"/>
              </a:rPr>
              <a:t>Top: </a:t>
            </a:r>
            <a:r>
              <a:rPr lang="en-US" sz="1100" dirty="0" smtClean="0">
                <a:latin typeface="Arial"/>
                <a:cs typeface="Arial"/>
              </a:rPr>
              <a:t>Instability process used to create structurally and compositionally well defined particles from meter long fibers.  </a:t>
            </a:r>
            <a:r>
              <a:rPr lang="en-US" sz="1100" i="1" dirty="0" smtClean="0">
                <a:latin typeface="Arial"/>
                <a:cs typeface="Arial"/>
              </a:rPr>
              <a:t>Bottom: </a:t>
            </a:r>
            <a:r>
              <a:rPr lang="en-US" sz="1100" dirty="0" smtClean="0">
                <a:latin typeface="Arial"/>
                <a:cs typeface="Arial"/>
              </a:rPr>
              <a:t>“Beach ball” type particles created via this process. </a:t>
            </a:r>
            <a:endParaRPr lang="en-US" sz="1100" dirty="0">
              <a:latin typeface="Arial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266" y="1350598"/>
            <a:ext cx="3890621" cy="417869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7" name="TextBox 13"/>
          <p:cNvSpPr txBox="1">
            <a:spLocks noChangeArrowheads="1"/>
          </p:cNvSpPr>
          <p:nvPr/>
        </p:nvSpPr>
        <p:spPr bwMode="auto">
          <a:xfrm>
            <a:off x="171450" y="6590874"/>
            <a:ext cx="847946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000" i="1" dirty="0">
                <a:solidFill>
                  <a:srgbClr val="000000"/>
                </a:solidFill>
              </a:rPr>
              <a:t>This work was supported </a:t>
            </a:r>
            <a:r>
              <a:rPr lang="en-US" sz="1000" i="1" dirty="0" smtClean="0">
                <a:solidFill>
                  <a:srgbClr val="000000"/>
                </a:solidFill>
              </a:rPr>
              <a:t>by </a:t>
            </a:r>
            <a:r>
              <a:rPr lang="en-US" sz="1000" i="1" dirty="0">
                <a:solidFill>
                  <a:srgbClr val="000000"/>
                </a:solidFill>
              </a:rPr>
              <a:t>the MRSEC Program of the National Science Foundation under award number DMR-0819762.</a:t>
            </a:r>
          </a:p>
        </p:txBody>
      </p:sp>
    </p:spTree>
    <p:extLst>
      <p:ext uri="{BB962C8B-B14F-4D97-AF65-F5344CB8AC3E}">
        <p14:creationId xmlns:p14="http://schemas.microsoft.com/office/powerpoint/2010/main" val="9936532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400</Words>
  <Application>Microsoft Macintosh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Alexander Stolyarov</dc:creator>
  <cp:lastModifiedBy>Michael Rubner</cp:lastModifiedBy>
  <cp:revision>47</cp:revision>
  <dcterms:created xsi:type="dcterms:W3CDTF">2012-03-04T19:48:08Z</dcterms:created>
  <dcterms:modified xsi:type="dcterms:W3CDTF">2013-04-04T13:42:12Z</dcterms:modified>
</cp:coreProperties>
</file>