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98" autoAdjust="0"/>
  </p:normalViewPr>
  <p:slideViewPr>
    <p:cSldViewPr snapToGrid="0" snapToObjects="1">
      <p:cViewPr>
        <p:scale>
          <a:sx n="150" d="100"/>
          <a:sy n="150" d="100"/>
        </p:scale>
        <p:origin x="-512" y="-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65062D-DAA1-F841-A42A-99132E9F966A}" type="datetimeFigureOut">
              <a:rPr lang="en-US" smtClean="0"/>
              <a:t>4/12/13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FC386F-E582-E64F-8C24-47591F62FD4E}" type="slidenum">
              <a:rPr lang="en-US" smtClean="0"/>
              <a:t>‹#›</a:t>
            </a:fld>
            <a:endParaRPr lang="en-US"/>
          </a:p>
        </p:txBody>
      </p:sp>
    </p:spTree>
    <p:extLst>
      <p:ext uri="{BB962C8B-B14F-4D97-AF65-F5344CB8AC3E}">
        <p14:creationId xmlns:p14="http://schemas.microsoft.com/office/powerpoint/2010/main" val="35800499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latin typeface="Arial"/>
                <a:cs typeface="Arial"/>
              </a:rPr>
              <a:t>Here we employ a solid-state Li4+xTi5O12/</a:t>
            </a:r>
            <a:r>
              <a:rPr lang="en-US" sz="1200" dirty="0" err="1" smtClean="0">
                <a:latin typeface="Arial"/>
                <a:cs typeface="Arial"/>
              </a:rPr>
              <a:t>LiPON</a:t>
            </a:r>
            <a:r>
              <a:rPr lang="en-US" sz="1200" dirty="0" smtClean="0">
                <a:latin typeface="Arial"/>
                <a:cs typeface="Arial"/>
              </a:rPr>
              <a:t>/LixV2O5 cell and examine in situ the chemistry of Li-O2 reaction products on LixV2O5 as a function of applied voltage under ultra high vacuum (UHV) and at 500 </a:t>
            </a:r>
            <a:r>
              <a:rPr lang="en-US" sz="1200" dirty="0" err="1" smtClean="0">
                <a:latin typeface="Arial"/>
                <a:cs typeface="Arial"/>
              </a:rPr>
              <a:t>mtorr</a:t>
            </a:r>
            <a:r>
              <a:rPr lang="en-US" sz="1200" dirty="0" smtClean="0">
                <a:latin typeface="Arial"/>
                <a:cs typeface="Arial"/>
              </a:rPr>
              <a:t> of oxygen pressure using ambient pressure X-ray photoelectron spectroscopy (APXPS). Under UHV, lithium intercalated into LixV2O5 while molecular oxygen was reduced to form lithium peroxide on LixV2O5 in the presence of oxygen upon discharge. Interestingly, the oxidation of Li2O2 began at much lower </a:t>
            </a:r>
            <a:r>
              <a:rPr lang="en-US" sz="1200" dirty="0" err="1" smtClean="0">
                <a:latin typeface="Arial"/>
                <a:cs typeface="Arial"/>
              </a:rPr>
              <a:t>overpotentials</a:t>
            </a:r>
            <a:r>
              <a:rPr lang="en-US" sz="1200" dirty="0" smtClean="0">
                <a:latin typeface="Arial"/>
                <a:cs typeface="Arial"/>
              </a:rPr>
              <a:t> (~240 mV) than the charge </a:t>
            </a:r>
            <a:r>
              <a:rPr lang="en-US" sz="1200" dirty="0" err="1" smtClean="0">
                <a:latin typeface="Arial"/>
                <a:cs typeface="Arial"/>
              </a:rPr>
              <a:t>overpotentials</a:t>
            </a:r>
            <a:r>
              <a:rPr lang="en-US" sz="1200" smtClean="0">
                <a:latin typeface="Arial"/>
                <a:cs typeface="Arial"/>
              </a:rPr>
              <a:t> of conventional Li-O2 cells with aprotic electrolytes (~1000 mV). </a:t>
            </a:r>
            <a:endParaRPr lang="en-US"/>
          </a:p>
        </p:txBody>
      </p:sp>
      <p:sp>
        <p:nvSpPr>
          <p:cNvPr id="4" name="Slide Number Placeholder 3"/>
          <p:cNvSpPr>
            <a:spLocks noGrp="1"/>
          </p:cNvSpPr>
          <p:nvPr>
            <p:ph type="sldNum" sz="quarter" idx="10"/>
          </p:nvPr>
        </p:nvSpPr>
        <p:spPr/>
        <p:txBody>
          <a:bodyPr/>
          <a:lstStyle/>
          <a:p>
            <a:fld id="{DEFC386F-E582-E64F-8C24-47591F62FD4E}" type="slidenum">
              <a:rPr lang="en-US" smtClean="0"/>
              <a:t>1</a:t>
            </a:fld>
            <a:endParaRPr lang="en-US"/>
          </a:p>
        </p:txBody>
      </p:sp>
    </p:spTree>
    <p:extLst>
      <p:ext uri="{BB962C8B-B14F-4D97-AF65-F5344CB8AC3E}">
        <p14:creationId xmlns:p14="http://schemas.microsoft.com/office/powerpoint/2010/main" val="3491284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6F2A5B-8A9B-7F44-A8B2-8D504CE7E839}" type="datetimeFigureOut">
              <a:rPr lang="en-US" smtClean="0"/>
              <a:t>4/12/13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4159880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F2A5B-8A9B-7F44-A8B2-8D504CE7E839}" type="datetimeFigureOut">
              <a:rPr lang="en-US" smtClean="0"/>
              <a:t>4/12/13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596474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F2A5B-8A9B-7F44-A8B2-8D504CE7E839}" type="datetimeFigureOut">
              <a:rPr lang="en-US" smtClean="0"/>
              <a:t>4/12/13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140026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6F2A5B-8A9B-7F44-A8B2-8D504CE7E839}" type="datetimeFigureOut">
              <a:rPr lang="en-US" smtClean="0"/>
              <a:t>4/12/13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1312412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6F2A5B-8A9B-7F44-A8B2-8D504CE7E839}" type="datetimeFigureOut">
              <a:rPr lang="en-US" smtClean="0"/>
              <a:t>4/12/13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2174075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6F2A5B-8A9B-7F44-A8B2-8D504CE7E839}" type="datetimeFigureOut">
              <a:rPr lang="en-US" smtClean="0"/>
              <a:t>4/12/13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1304058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6F2A5B-8A9B-7F44-A8B2-8D504CE7E839}" type="datetimeFigureOut">
              <a:rPr lang="en-US" smtClean="0"/>
              <a:t>4/12/13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1830247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6F2A5B-8A9B-7F44-A8B2-8D504CE7E839}" type="datetimeFigureOut">
              <a:rPr lang="en-US" smtClean="0"/>
              <a:t>4/12/13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332309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F2A5B-8A9B-7F44-A8B2-8D504CE7E839}" type="datetimeFigureOut">
              <a:rPr lang="en-US" smtClean="0"/>
              <a:t>4/12/13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27198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F2A5B-8A9B-7F44-A8B2-8D504CE7E839}" type="datetimeFigureOut">
              <a:rPr lang="en-US" smtClean="0"/>
              <a:t>4/12/13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2354903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6F2A5B-8A9B-7F44-A8B2-8D504CE7E839}" type="datetimeFigureOut">
              <a:rPr lang="en-US" smtClean="0"/>
              <a:t>4/12/13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FD27DA-B96A-D347-8F57-9D96A2D742E7}" type="slidenum">
              <a:rPr lang="en-US" smtClean="0"/>
              <a:t>‹#›</a:t>
            </a:fld>
            <a:endParaRPr lang="en-US"/>
          </a:p>
        </p:txBody>
      </p:sp>
    </p:spTree>
    <p:extLst>
      <p:ext uri="{BB962C8B-B14F-4D97-AF65-F5344CB8AC3E}">
        <p14:creationId xmlns:p14="http://schemas.microsoft.com/office/powerpoint/2010/main" val="423502754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F2A5B-8A9B-7F44-A8B2-8D504CE7E839}" type="datetimeFigureOut">
              <a:rPr lang="en-US" smtClean="0"/>
              <a:t>4/12/13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FD27DA-B96A-D347-8F57-9D96A2D742E7}" type="slidenum">
              <a:rPr lang="en-US" smtClean="0"/>
              <a:t>‹#›</a:t>
            </a:fld>
            <a:endParaRPr lang="en-US"/>
          </a:p>
        </p:txBody>
      </p:sp>
    </p:spTree>
    <p:extLst>
      <p:ext uri="{BB962C8B-B14F-4D97-AF65-F5344CB8AC3E}">
        <p14:creationId xmlns:p14="http://schemas.microsoft.com/office/powerpoint/2010/main" val="3441739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 name="TextBox 316"/>
          <p:cNvSpPr txBox="1"/>
          <p:nvPr/>
        </p:nvSpPr>
        <p:spPr>
          <a:xfrm>
            <a:off x="171450" y="6007132"/>
            <a:ext cx="8849886" cy="430887"/>
          </a:xfrm>
          <a:prstGeom prst="rect">
            <a:avLst/>
          </a:prstGeom>
          <a:noFill/>
        </p:spPr>
        <p:txBody>
          <a:bodyPr wrap="square" rtlCol="0">
            <a:spAutoFit/>
          </a:bodyPr>
          <a:lstStyle/>
          <a:p>
            <a:pPr algn="just"/>
            <a:r>
              <a:rPr lang="en-US" sz="1100" dirty="0">
                <a:latin typeface="Arial" charset="0"/>
                <a:cs typeface="Arial" charset="0"/>
              </a:rPr>
              <a:t>Y.C. Lu, E.J. </a:t>
            </a:r>
            <a:r>
              <a:rPr lang="en-US" sz="1100" dirty="0" err="1">
                <a:latin typeface="Arial" charset="0"/>
                <a:cs typeface="Arial" charset="0"/>
              </a:rPr>
              <a:t>Crumlin</a:t>
            </a:r>
            <a:r>
              <a:rPr lang="en-US" sz="1100" dirty="0">
                <a:latin typeface="Arial" charset="0"/>
                <a:cs typeface="Arial" charset="0"/>
              </a:rPr>
              <a:t>, G.M. </a:t>
            </a:r>
            <a:r>
              <a:rPr lang="en-US" sz="1100" dirty="0" err="1">
                <a:latin typeface="Arial" charset="0"/>
                <a:cs typeface="Arial" charset="0"/>
              </a:rPr>
              <a:t>Veith</a:t>
            </a:r>
            <a:r>
              <a:rPr lang="en-US" sz="1100" dirty="0">
                <a:latin typeface="Arial" charset="0"/>
                <a:cs typeface="Arial" charset="0"/>
              </a:rPr>
              <a:t>, J.R. Harding, E. </a:t>
            </a:r>
            <a:r>
              <a:rPr lang="en-US" sz="1100" dirty="0" err="1">
                <a:latin typeface="Arial" charset="0"/>
                <a:cs typeface="Arial" charset="0"/>
              </a:rPr>
              <a:t>Mutoro</a:t>
            </a:r>
            <a:r>
              <a:rPr lang="en-US" sz="1100" dirty="0">
                <a:latin typeface="Arial" charset="0"/>
                <a:cs typeface="Arial" charset="0"/>
              </a:rPr>
              <a:t>, L. </a:t>
            </a:r>
            <a:r>
              <a:rPr lang="en-US" sz="1100" dirty="0" err="1">
                <a:latin typeface="Arial" charset="0"/>
                <a:cs typeface="Arial" charset="0"/>
              </a:rPr>
              <a:t>Baggetto</a:t>
            </a:r>
            <a:r>
              <a:rPr lang="en-US" sz="1100" dirty="0">
                <a:latin typeface="Arial" charset="0"/>
                <a:cs typeface="Arial" charset="0"/>
              </a:rPr>
              <a:t>, N.J. </a:t>
            </a:r>
            <a:r>
              <a:rPr lang="en-US" sz="1100" dirty="0" err="1">
                <a:latin typeface="Arial" charset="0"/>
                <a:cs typeface="Arial" charset="0"/>
              </a:rPr>
              <a:t>Dudney</a:t>
            </a:r>
            <a:r>
              <a:rPr lang="en-US" sz="1100" dirty="0">
                <a:latin typeface="Arial" charset="0"/>
                <a:cs typeface="Arial" charset="0"/>
              </a:rPr>
              <a:t>, Z. Liu and Y. Shao-Horn, </a:t>
            </a:r>
            <a:r>
              <a:rPr lang="en-US" sz="1100" i="1" dirty="0">
                <a:latin typeface="Arial" charset="0"/>
                <a:cs typeface="Arial" charset="0"/>
              </a:rPr>
              <a:t>In Situ Ambient Pressure X-ray Photoelectron Spectroscopy Studies of Lithium-Oxygen Redox Reactions</a:t>
            </a:r>
            <a:r>
              <a:rPr lang="en-US" sz="1100" dirty="0">
                <a:latin typeface="Arial" charset="0"/>
                <a:cs typeface="Arial" charset="0"/>
              </a:rPr>
              <a:t>, Scientific Reports, </a:t>
            </a:r>
            <a:r>
              <a:rPr lang="en-US" sz="1100" dirty="0" smtClean="0">
                <a:latin typeface="Arial" charset="0"/>
                <a:cs typeface="Arial" charset="0"/>
              </a:rPr>
              <a:t>2, 715, (</a:t>
            </a:r>
            <a:r>
              <a:rPr lang="en-US" sz="1100" dirty="0">
                <a:latin typeface="Arial" charset="0"/>
                <a:cs typeface="Arial" charset="0"/>
              </a:rPr>
              <a:t>2012</a:t>
            </a:r>
            <a:r>
              <a:rPr lang="en-US" sz="1100" dirty="0" smtClean="0">
                <a:latin typeface="Arial" charset="0"/>
                <a:cs typeface="Arial" charset="0"/>
              </a:rPr>
              <a:t>)</a:t>
            </a:r>
            <a:endParaRPr lang="en-US" sz="1100" dirty="0">
              <a:latin typeface="Arial" charset="0"/>
              <a:cs typeface="Arial" charset="0"/>
            </a:endParaRPr>
          </a:p>
        </p:txBody>
      </p:sp>
      <p:sp>
        <p:nvSpPr>
          <p:cNvPr id="316" name="TextBox 315"/>
          <p:cNvSpPr txBox="1"/>
          <p:nvPr/>
        </p:nvSpPr>
        <p:spPr>
          <a:xfrm>
            <a:off x="4343399" y="4659142"/>
            <a:ext cx="4330701" cy="938719"/>
          </a:xfrm>
          <a:prstGeom prst="rect">
            <a:avLst/>
          </a:prstGeom>
          <a:noFill/>
        </p:spPr>
        <p:txBody>
          <a:bodyPr wrap="square" rtlCol="0">
            <a:spAutoFit/>
          </a:bodyPr>
          <a:lstStyle/>
          <a:p>
            <a:pPr algn="just"/>
            <a:r>
              <a:rPr lang="en-US" sz="1100" dirty="0">
                <a:latin typeface="Arial" charset="0"/>
                <a:cs typeface="Arial" charset="0"/>
              </a:rPr>
              <a:t>Image depicting a solid-state </a:t>
            </a:r>
            <a:r>
              <a:rPr lang="en-US" sz="1100" dirty="0">
                <a:latin typeface="Arial" charset="0"/>
                <a:cs typeface="Arial" charset="0"/>
              </a:rPr>
              <a:t>l</a:t>
            </a:r>
            <a:r>
              <a:rPr lang="en-US" sz="1100" dirty="0" smtClean="0">
                <a:latin typeface="Arial" charset="0"/>
                <a:cs typeface="Arial" charset="0"/>
              </a:rPr>
              <a:t>ithium</a:t>
            </a:r>
            <a:r>
              <a:rPr lang="en-US" sz="1100" dirty="0" smtClean="0">
                <a:latin typeface="Arial" charset="0"/>
                <a:cs typeface="Arial" charset="0"/>
              </a:rPr>
              <a:t>-</a:t>
            </a:r>
            <a:r>
              <a:rPr lang="en-US" sz="1100" dirty="0">
                <a:latin typeface="Arial" charset="0"/>
                <a:cs typeface="Arial" charset="0"/>
              </a:rPr>
              <a:t>air battery inside the in situ ambient pressure X-ray photoelectron spectroscopy chamber filled with oxygen for investigation of lithium-oxygen redox reactions. (Right bottom: a schematic illustrating the formation of lithium peroxide on the surface of </a:t>
            </a:r>
            <a:r>
              <a:rPr lang="en-US" sz="1100" dirty="0" smtClean="0">
                <a:latin typeface="Arial" charset="0"/>
                <a:cs typeface="Arial" charset="0"/>
              </a:rPr>
              <a:t>a lithium </a:t>
            </a:r>
            <a:r>
              <a:rPr lang="en-US" sz="1100" dirty="0">
                <a:latin typeface="Arial" charset="0"/>
                <a:cs typeface="Arial" charset="0"/>
              </a:rPr>
              <a:t>vanadium oxide electrode)</a:t>
            </a:r>
          </a:p>
        </p:txBody>
      </p:sp>
      <p:sp>
        <p:nvSpPr>
          <p:cNvPr id="321" name="TextBox 320"/>
          <p:cNvSpPr txBox="1"/>
          <p:nvPr/>
        </p:nvSpPr>
        <p:spPr>
          <a:xfrm>
            <a:off x="171450" y="1329274"/>
            <a:ext cx="3943350" cy="4154983"/>
          </a:xfrm>
          <a:prstGeom prst="rect">
            <a:avLst/>
          </a:prstGeom>
          <a:noFill/>
        </p:spPr>
        <p:txBody>
          <a:bodyPr wrap="square" rtlCol="0">
            <a:spAutoFit/>
          </a:bodyPr>
          <a:lstStyle/>
          <a:p>
            <a:pPr algn="just"/>
            <a:endParaRPr lang="en-US" sz="1200" dirty="0" smtClean="0">
              <a:latin typeface="Arial"/>
              <a:cs typeface="Arial"/>
            </a:endParaRPr>
          </a:p>
          <a:p>
            <a:pPr algn="just"/>
            <a:r>
              <a:rPr lang="en-US" sz="1200" dirty="0" smtClean="0">
                <a:latin typeface="Arial"/>
                <a:cs typeface="Arial"/>
              </a:rPr>
              <a:t>The </a:t>
            </a:r>
            <a:r>
              <a:rPr lang="en-US" sz="1200" dirty="0">
                <a:latin typeface="Arial"/>
                <a:cs typeface="Arial"/>
              </a:rPr>
              <a:t>lack of fundamental understanding of the </a:t>
            </a:r>
            <a:r>
              <a:rPr lang="en-US" sz="1200" dirty="0" smtClean="0">
                <a:latin typeface="Arial"/>
                <a:cs typeface="Arial"/>
              </a:rPr>
              <a:t>role of oxygen in non-water based </a:t>
            </a:r>
            <a:r>
              <a:rPr lang="en-US" sz="1200" dirty="0">
                <a:latin typeface="Arial"/>
                <a:cs typeface="Arial"/>
              </a:rPr>
              <a:t>electrolytes significantly hinders the development of rechargeable lithium-air batteries. </a:t>
            </a:r>
            <a:r>
              <a:rPr lang="en-US" sz="1200" dirty="0" smtClean="0">
                <a:latin typeface="Arial"/>
                <a:cs typeface="Arial"/>
              </a:rPr>
              <a:t> This IRG has developed a new </a:t>
            </a:r>
            <a:r>
              <a:rPr lang="en-US" sz="1200" dirty="0">
                <a:latin typeface="Arial" charset="0"/>
                <a:cs typeface="Arial" charset="0"/>
              </a:rPr>
              <a:t>X-ray photoelectron spectroscopy </a:t>
            </a:r>
            <a:r>
              <a:rPr lang="en-US" sz="1200" dirty="0" smtClean="0">
                <a:latin typeface="Arial" charset="0"/>
                <a:cs typeface="Arial" charset="0"/>
              </a:rPr>
              <a:t>(XPS) </a:t>
            </a:r>
            <a:r>
              <a:rPr lang="en-US" sz="1200" dirty="0" smtClean="0">
                <a:latin typeface="Arial"/>
                <a:cs typeface="Arial"/>
              </a:rPr>
              <a:t>technique that makes it possible to study the lithium/oxygen chemistry occurring during battery operation as a function of applied voltage and controlled oxygen pressure.  </a:t>
            </a:r>
          </a:p>
          <a:p>
            <a:pPr algn="just"/>
            <a:endParaRPr lang="en-US" sz="1200" dirty="0">
              <a:latin typeface="Arial"/>
              <a:cs typeface="Arial"/>
            </a:endParaRPr>
          </a:p>
          <a:p>
            <a:pPr algn="just"/>
            <a:r>
              <a:rPr lang="en-US" sz="1200" dirty="0" smtClean="0">
                <a:latin typeface="Arial"/>
                <a:cs typeface="Arial"/>
              </a:rPr>
              <a:t>This study </a:t>
            </a:r>
            <a:r>
              <a:rPr lang="en-US" sz="1200" dirty="0">
                <a:latin typeface="Arial"/>
                <a:cs typeface="Arial"/>
              </a:rPr>
              <a:t>provides the first evidence of reversible lithium peroxide formation and decomposition in situ on an oxide surface </a:t>
            </a:r>
            <a:r>
              <a:rPr lang="en-US" sz="1200" dirty="0" smtClean="0">
                <a:latin typeface="Arial"/>
                <a:cs typeface="Arial"/>
              </a:rPr>
              <a:t>of a solid</a:t>
            </a:r>
            <a:r>
              <a:rPr lang="en-US" sz="1200" dirty="0">
                <a:latin typeface="Arial"/>
                <a:cs typeface="Arial"/>
              </a:rPr>
              <a:t>-state cell and connects the electrical potential </a:t>
            </a:r>
            <a:r>
              <a:rPr lang="en-US" sz="1200" dirty="0" smtClean="0">
                <a:latin typeface="Arial"/>
                <a:cs typeface="Arial"/>
              </a:rPr>
              <a:t>of the battery to </a:t>
            </a:r>
            <a:r>
              <a:rPr lang="en-US" sz="1200" dirty="0">
                <a:latin typeface="Arial"/>
                <a:cs typeface="Arial"/>
              </a:rPr>
              <a:t>oxygen redox chemistry in </a:t>
            </a:r>
            <a:r>
              <a:rPr lang="en-US" sz="1200" dirty="0" smtClean="0">
                <a:latin typeface="Arial"/>
                <a:cs typeface="Arial"/>
              </a:rPr>
              <a:t>the presence </a:t>
            </a:r>
            <a:r>
              <a:rPr lang="en-US" sz="1200" dirty="0">
                <a:latin typeface="Arial"/>
                <a:cs typeface="Arial"/>
              </a:rPr>
              <a:t>of lithium ions at room temperature. </a:t>
            </a:r>
            <a:endParaRPr lang="en-US" sz="1200" dirty="0" smtClean="0">
              <a:latin typeface="Arial"/>
              <a:cs typeface="Arial"/>
            </a:endParaRPr>
          </a:p>
          <a:p>
            <a:pPr algn="just"/>
            <a:endParaRPr lang="en-US" sz="1200" dirty="0">
              <a:latin typeface="Arial"/>
              <a:cs typeface="Arial"/>
            </a:endParaRPr>
          </a:p>
          <a:p>
            <a:pPr algn="just"/>
            <a:r>
              <a:rPr lang="en-US" sz="1200" dirty="0" smtClean="0">
                <a:latin typeface="Arial"/>
                <a:cs typeface="Arial"/>
              </a:rPr>
              <a:t>The new technique developed has shed light on issues associated with the use of </a:t>
            </a:r>
            <a:r>
              <a:rPr lang="en-US" sz="1200" dirty="0" smtClean="0">
                <a:latin typeface="Arial"/>
                <a:cs typeface="Arial"/>
              </a:rPr>
              <a:t>lithium</a:t>
            </a:r>
            <a:r>
              <a:rPr lang="en-US" sz="1200" dirty="0" smtClean="0">
                <a:latin typeface="Arial"/>
                <a:cs typeface="Arial"/>
              </a:rPr>
              <a:t>-air batteries and opens the door to numerous </a:t>
            </a:r>
            <a:r>
              <a:rPr lang="en-US" sz="1200" dirty="0">
                <a:latin typeface="Arial"/>
                <a:cs typeface="Arial"/>
              </a:rPr>
              <a:t>opportunities for </a:t>
            </a:r>
            <a:r>
              <a:rPr lang="en-US" sz="1200" dirty="0" smtClean="0">
                <a:latin typeface="Arial"/>
                <a:cs typeface="Arial"/>
              </a:rPr>
              <a:t>gaining </a:t>
            </a:r>
            <a:r>
              <a:rPr lang="en-US" sz="1200" dirty="0">
                <a:latin typeface="Arial"/>
                <a:cs typeface="Arial"/>
              </a:rPr>
              <a:t>mechanistic insights into air-based electrochemical reactions for efficient energy storage. </a:t>
            </a:r>
            <a:endParaRPr lang="en-US" sz="1200" dirty="0">
              <a:cs typeface="Arial" pitchFamily="34" charset="0"/>
            </a:endParaRPr>
          </a:p>
        </p:txBody>
      </p:sp>
      <p:pic>
        <p:nvPicPr>
          <p:cNvPr id="175" name="Picture 1" descr="CMSE highlight.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73047" y="1637895"/>
            <a:ext cx="4035953" cy="281133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
        <p:nvSpPr>
          <p:cNvPr id="8" name="TextBox 13"/>
          <p:cNvSpPr txBox="1">
            <a:spLocks noChangeArrowheads="1"/>
          </p:cNvSpPr>
          <p:nvPr/>
        </p:nvSpPr>
        <p:spPr bwMode="auto">
          <a:xfrm>
            <a:off x="171450" y="6531605"/>
            <a:ext cx="84794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000" i="1" dirty="0">
                <a:solidFill>
                  <a:srgbClr val="000000"/>
                </a:solidFill>
              </a:rPr>
              <a:t>This work was supported primarily by the MRSEC Program of the National Science Foundation under award number DMR-0819762.</a:t>
            </a:r>
          </a:p>
        </p:txBody>
      </p:sp>
      <p:sp>
        <p:nvSpPr>
          <p:cNvPr id="2" name="Rectangle 1"/>
          <p:cNvSpPr/>
          <p:nvPr/>
        </p:nvSpPr>
        <p:spPr>
          <a:xfrm>
            <a:off x="762000" y="411553"/>
            <a:ext cx="7679266" cy="646331"/>
          </a:xfrm>
          <a:prstGeom prst="rect">
            <a:avLst/>
          </a:prstGeom>
        </p:spPr>
        <p:txBody>
          <a:bodyPr wrap="square">
            <a:spAutoFit/>
          </a:bodyPr>
          <a:lstStyle/>
          <a:p>
            <a:pPr>
              <a:defRPr/>
            </a:pPr>
            <a:r>
              <a:rPr lang="en-US" b="1" dirty="0">
                <a:solidFill>
                  <a:srgbClr val="000000"/>
                </a:solidFill>
                <a:latin typeface="Arial" charset="0"/>
                <a:ea typeface="Arial" charset="0"/>
                <a:cs typeface="Arial" charset="0"/>
              </a:rPr>
              <a:t>New Technique Provides Better Understanding of </a:t>
            </a:r>
            <a:r>
              <a:rPr lang="en-US" b="1" dirty="0" smtClean="0">
                <a:solidFill>
                  <a:srgbClr val="000000"/>
                </a:solidFill>
                <a:latin typeface="Arial" charset="0"/>
                <a:ea typeface="Arial" charset="0"/>
                <a:cs typeface="Arial" charset="0"/>
              </a:rPr>
              <a:t>Problems with Lithium</a:t>
            </a:r>
            <a:r>
              <a:rPr lang="en-US" b="1" dirty="0">
                <a:solidFill>
                  <a:srgbClr val="000000"/>
                </a:solidFill>
                <a:latin typeface="Arial" charset="0"/>
                <a:ea typeface="Arial" charset="0"/>
                <a:cs typeface="Arial" charset="0"/>
              </a:rPr>
              <a:t>-Air Rechargeable </a:t>
            </a:r>
            <a:r>
              <a:rPr lang="en-US" b="1" dirty="0" smtClean="0">
                <a:solidFill>
                  <a:srgbClr val="000000"/>
                </a:solidFill>
                <a:latin typeface="Arial" charset="0"/>
                <a:ea typeface="Arial" charset="0"/>
                <a:cs typeface="Arial" charset="0"/>
              </a:rPr>
              <a:t>Batteries,  </a:t>
            </a:r>
            <a:r>
              <a:rPr lang="en-US" dirty="0" smtClean="0">
                <a:latin typeface="Arial"/>
                <a:cs typeface="Arial"/>
              </a:rPr>
              <a:t>Y</a:t>
            </a:r>
            <a:r>
              <a:rPr lang="en-US" dirty="0">
                <a:latin typeface="Arial"/>
                <a:cs typeface="Arial"/>
              </a:rPr>
              <a:t>. Shao-</a:t>
            </a:r>
            <a:r>
              <a:rPr lang="en-US" dirty="0" smtClean="0">
                <a:latin typeface="Arial"/>
                <a:cs typeface="Arial"/>
              </a:rPr>
              <a:t>Horn (</a:t>
            </a:r>
            <a:r>
              <a:rPr lang="en-US" sz="1600" dirty="0" smtClean="0">
                <a:solidFill>
                  <a:srgbClr val="000000"/>
                </a:solidFill>
                <a:latin typeface="Arial" charset="0"/>
                <a:ea typeface="Arial" charset="0"/>
                <a:cs typeface="Arial" charset="0"/>
              </a:rPr>
              <a:t>IRG</a:t>
            </a:r>
            <a:r>
              <a:rPr lang="en-US" sz="1600" dirty="0">
                <a:solidFill>
                  <a:srgbClr val="000000"/>
                </a:solidFill>
                <a:latin typeface="Arial" charset="0"/>
                <a:ea typeface="Arial" charset="0"/>
                <a:cs typeface="Arial" charset="0"/>
              </a:rPr>
              <a:t>-</a:t>
            </a:r>
            <a:r>
              <a:rPr lang="en-US" sz="1600" dirty="0" smtClean="0">
                <a:solidFill>
                  <a:srgbClr val="000000"/>
                </a:solidFill>
                <a:latin typeface="Arial" charset="0"/>
                <a:ea typeface="Arial" charset="0"/>
                <a:cs typeface="Arial" charset="0"/>
              </a:rPr>
              <a:t>I)</a:t>
            </a:r>
            <a:endParaRPr lang="en-US" sz="1600" dirty="0">
              <a:solidFill>
                <a:srgbClr val="000000"/>
              </a:solidFill>
              <a:latin typeface="Arial"/>
              <a:cs typeface="Arial"/>
            </a:endParaRPr>
          </a:p>
        </p:txBody>
      </p:sp>
    </p:spTree>
    <p:extLst>
      <p:ext uri="{BB962C8B-B14F-4D97-AF65-F5344CB8AC3E}">
        <p14:creationId xmlns:p14="http://schemas.microsoft.com/office/powerpoint/2010/main" val="32024736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994</TotalTime>
  <Words>357</Words>
  <Application>Microsoft Macintosh PowerPoint</Application>
  <PresentationFormat>On-screen Show (4:3)</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Alexander Stolyarov</dc:creator>
  <cp:lastModifiedBy>Travis</cp:lastModifiedBy>
  <cp:revision>47</cp:revision>
  <cp:lastPrinted>2013-04-12T16:15:36Z</cp:lastPrinted>
  <dcterms:created xsi:type="dcterms:W3CDTF">2012-03-04T19:48:08Z</dcterms:created>
  <dcterms:modified xsi:type="dcterms:W3CDTF">2013-04-12T16:15:38Z</dcterms:modified>
</cp:coreProperties>
</file>